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9" r:id="rId4"/>
    <p:sldId id="287" r:id="rId5"/>
    <p:sldId id="270" r:id="rId6"/>
    <p:sldId id="271" r:id="rId7"/>
    <p:sldId id="288" r:id="rId8"/>
    <p:sldId id="273" r:id="rId9"/>
    <p:sldId id="274" r:id="rId10"/>
    <p:sldId id="275" r:id="rId11"/>
    <p:sldId id="266" r:id="rId12"/>
    <p:sldId id="285" r:id="rId13"/>
    <p:sldId id="282" r:id="rId14"/>
    <p:sldId id="286" r:id="rId15"/>
    <p:sldId id="283" r:id="rId16"/>
    <p:sldId id="284" r:id="rId17"/>
    <p:sldId id="281" r:id="rId18"/>
    <p:sldId id="276" r:id="rId19"/>
    <p:sldId id="277" r:id="rId20"/>
    <p:sldId id="278" r:id="rId21"/>
    <p:sldId id="258" r:id="rId22"/>
    <p:sldId id="279" r:id="rId23"/>
    <p:sldId id="280"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varScale="1">
        <p:scale>
          <a:sx n="87" d="100"/>
          <a:sy n="87" d="100"/>
        </p:scale>
        <p:origin x="-2050" y="-91"/>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en-US"/>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0AC9CD8C-2D8C-4641-9218-08222195327F}" type="datetimeFigureOut">
              <a:rPr lang="en-US" smtClean="0"/>
              <a:t>5/13/2023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24765392-04C8-473E-84ED-ACD3DCA856F1}" type="slidenum">
              <a:rPr lang="en-US" smtClean="0"/>
              <a:t>‹#›</a:t>
            </a:fld>
            <a:endParaRPr lang="en-US"/>
          </a:p>
        </p:txBody>
      </p:sp>
    </p:spTree>
    <p:extLst>
      <p:ext uri="{BB962C8B-B14F-4D97-AF65-F5344CB8AC3E}">
        <p14:creationId xmlns:p14="http://schemas.microsoft.com/office/powerpoint/2010/main" val="3315277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0AC9CD8C-2D8C-4641-9218-08222195327F}" type="datetimeFigureOut">
              <a:rPr lang="en-US" smtClean="0"/>
              <a:t>5/13/2023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24765392-04C8-473E-84ED-ACD3DCA856F1}" type="slidenum">
              <a:rPr lang="en-US" smtClean="0"/>
              <a:t>‹#›</a:t>
            </a:fld>
            <a:endParaRPr lang="en-US"/>
          </a:p>
        </p:txBody>
      </p:sp>
    </p:spTree>
    <p:extLst>
      <p:ext uri="{BB962C8B-B14F-4D97-AF65-F5344CB8AC3E}">
        <p14:creationId xmlns:p14="http://schemas.microsoft.com/office/powerpoint/2010/main" val="1411407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0AC9CD8C-2D8C-4641-9218-08222195327F}" type="datetimeFigureOut">
              <a:rPr lang="en-US" smtClean="0"/>
              <a:t>5/13/2023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24765392-04C8-473E-84ED-ACD3DCA856F1}" type="slidenum">
              <a:rPr lang="en-US" smtClean="0"/>
              <a:t>‹#›</a:t>
            </a:fld>
            <a:endParaRPr lang="en-US"/>
          </a:p>
        </p:txBody>
      </p:sp>
    </p:spTree>
    <p:extLst>
      <p:ext uri="{BB962C8B-B14F-4D97-AF65-F5344CB8AC3E}">
        <p14:creationId xmlns:p14="http://schemas.microsoft.com/office/powerpoint/2010/main" val="2297957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0AC9CD8C-2D8C-4641-9218-08222195327F}" type="datetimeFigureOut">
              <a:rPr lang="en-US" smtClean="0"/>
              <a:t>5/13/2023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24765392-04C8-473E-84ED-ACD3DCA856F1}" type="slidenum">
              <a:rPr lang="en-US" smtClean="0"/>
              <a:t>‹#›</a:t>
            </a:fld>
            <a:endParaRPr lang="en-US"/>
          </a:p>
        </p:txBody>
      </p:sp>
    </p:spTree>
    <p:extLst>
      <p:ext uri="{BB962C8B-B14F-4D97-AF65-F5344CB8AC3E}">
        <p14:creationId xmlns:p14="http://schemas.microsoft.com/office/powerpoint/2010/main" val="987203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l">
              <a:defRPr sz="4000" b="1" cap="all"/>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0AC9CD8C-2D8C-4641-9218-08222195327F}" type="datetimeFigureOut">
              <a:rPr lang="en-US" smtClean="0"/>
              <a:t>5/13/2023</a:t>
            </a:fld>
            <a:endParaRPr lang="en-US"/>
          </a:p>
        </p:txBody>
      </p:sp>
      <p:sp>
        <p:nvSpPr>
          <p:cNvPr id="5" name="عنصر نائب للتذييل 4"/>
          <p:cNvSpPr>
            <a:spLocks noGrp="1"/>
          </p:cNvSpPr>
          <p:nvPr>
            <p:ph type="ftr" sz="quarter" idx="11"/>
          </p:nvPr>
        </p:nvSpPr>
        <p:spPr/>
        <p:txBody>
          <a:bodyPr/>
          <a:lstStyle/>
          <a:p>
            <a:endParaRPr lang="en-US"/>
          </a:p>
        </p:txBody>
      </p:sp>
      <p:sp>
        <p:nvSpPr>
          <p:cNvPr id="6" name="عنصر نائب لرقم الشريحة 5"/>
          <p:cNvSpPr>
            <a:spLocks noGrp="1"/>
          </p:cNvSpPr>
          <p:nvPr>
            <p:ph type="sldNum" sz="quarter" idx="12"/>
          </p:nvPr>
        </p:nvSpPr>
        <p:spPr/>
        <p:txBody>
          <a:bodyPr/>
          <a:lstStyle/>
          <a:p>
            <a:fld id="{24765392-04C8-473E-84ED-ACD3DCA856F1}" type="slidenum">
              <a:rPr lang="en-US" smtClean="0"/>
              <a:t>‹#›</a:t>
            </a:fld>
            <a:endParaRPr lang="en-US"/>
          </a:p>
        </p:txBody>
      </p:sp>
    </p:spTree>
    <p:extLst>
      <p:ext uri="{BB962C8B-B14F-4D97-AF65-F5344CB8AC3E}">
        <p14:creationId xmlns:p14="http://schemas.microsoft.com/office/powerpoint/2010/main" val="835195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تاريخ 4"/>
          <p:cNvSpPr>
            <a:spLocks noGrp="1"/>
          </p:cNvSpPr>
          <p:nvPr>
            <p:ph type="dt" sz="half" idx="10"/>
          </p:nvPr>
        </p:nvSpPr>
        <p:spPr/>
        <p:txBody>
          <a:bodyPr/>
          <a:lstStyle/>
          <a:p>
            <a:fld id="{0AC9CD8C-2D8C-4641-9218-08222195327F}" type="datetimeFigureOut">
              <a:rPr lang="en-US" smtClean="0"/>
              <a:t>5/13/2023</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24765392-04C8-473E-84ED-ACD3DCA856F1}" type="slidenum">
              <a:rPr lang="en-US" smtClean="0"/>
              <a:t>‹#›</a:t>
            </a:fld>
            <a:endParaRPr lang="en-US"/>
          </a:p>
        </p:txBody>
      </p:sp>
    </p:spTree>
    <p:extLst>
      <p:ext uri="{BB962C8B-B14F-4D97-AF65-F5344CB8AC3E}">
        <p14:creationId xmlns:p14="http://schemas.microsoft.com/office/powerpoint/2010/main" val="2941354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عنصر نائب للتاريخ 6"/>
          <p:cNvSpPr>
            <a:spLocks noGrp="1"/>
          </p:cNvSpPr>
          <p:nvPr>
            <p:ph type="dt" sz="half" idx="10"/>
          </p:nvPr>
        </p:nvSpPr>
        <p:spPr/>
        <p:txBody>
          <a:bodyPr/>
          <a:lstStyle/>
          <a:p>
            <a:fld id="{0AC9CD8C-2D8C-4641-9218-08222195327F}" type="datetimeFigureOut">
              <a:rPr lang="en-US" smtClean="0"/>
              <a:t>5/13/2023</a:t>
            </a:fld>
            <a:endParaRPr lang="en-US"/>
          </a:p>
        </p:txBody>
      </p:sp>
      <p:sp>
        <p:nvSpPr>
          <p:cNvPr id="8" name="عنصر نائب للتذييل 7"/>
          <p:cNvSpPr>
            <a:spLocks noGrp="1"/>
          </p:cNvSpPr>
          <p:nvPr>
            <p:ph type="ftr" sz="quarter" idx="11"/>
          </p:nvPr>
        </p:nvSpPr>
        <p:spPr/>
        <p:txBody>
          <a:bodyPr/>
          <a:lstStyle/>
          <a:p>
            <a:endParaRPr lang="en-US"/>
          </a:p>
        </p:txBody>
      </p:sp>
      <p:sp>
        <p:nvSpPr>
          <p:cNvPr id="9" name="عنصر نائب لرقم الشريحة 8"/>
          <p:cNvSpPr>
            <a:spLocks noGrp="1"/>
          </p:cNvSpPr>
          <p:nvPr>
            <p:ph type="sldNum" sz="quarter" idx="12"/>
          </p:nvPr>
        </p:nvSpPr>
        <p:spPr/>
        <p:txBody>
          <a:bodyPr/>
          <a:lstStyle/>
          <a:p>
            <a:fld id="{24765392-04C8-473E-84ED-ACD3DCA856F1}" type="slidenum">
              <a:rPr lang="en-US" smtClean="0"/>
              <a:t>‹#›</a:t>
            </a:fld>
            <a:endParaRPr lang="en-US"/>
          </a:p>
        </p:txBody>
      </p:sp>
    </p:spTree>
    <p:extLst>
      <p:ext uri="{BB962C8B-B14F-4D97-AF65-F5344CB8AC3E}">
        <p14:creationId xmlns:p14="http://schemas.microsoft.com/office/powerpoint/2010/main" val="1013875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0AC9CD8C-2D8C-4641-9218-08222195327F}" type="datetimeFigureOut">
              <a:rPr lang="en-US" smtClean="0"/>
              <a:t>5/13/2023</a:t>
            </a:fld>
            <a:endParaRPr lang="en-US"/>
          </a:p>
        </p:txBody>
      </p:sp>
      <p:sp>
        <p:nvSpPr>
          <p:cNvPr id="4" name="عنصر نائب للتذييل 3"/>
          <p:cNvSpPr>
            <a:spLocks noGrp="1"/>
          </p:cNvSpPr>
          <p:nvPr>
            <p:ph type="ftr" sz="quarter" idx="11"/>
          </p:nvPr>
        </p:nvSpPr>
        <p:spPr/>
        <p:txBody>
          <a:bodyPr/>
          <a:lstStyle/>
          <a:p>
            <a:endParaRPr lang="en-US"/>
          </a:p>
        </p:txBody>
      </p:sp>
      <p:sp>
        <p:nvSpPr>
          <p:cNvPr id="5" name="عنصر نائب لرقم الشريحة 4"/>
          <p:cNvSpPr>
            <a:spLocks noGrp="1"/>
          </p:cNvSpPr>
          <p:nvPr>
            <p:ph type="sldNum" sz="quarter" idx="12"/>
          </p:nvPr>
        </p:nvSpPr>
        <p:spPr/>
        <p:txBody>
          <a:bodyPr/>
          <a:lstStyle/>
          <a:p>
            <a:fld id="{24765392-04C8-473E-84ED-ACD3DCA856F1}" type="slidenum">
              <a:rPr lang="en-US" smtClean="0"/>
              <a:t>‹#›</a:t>
            </a:fld>
            <a:endParaRPr lang="en-US"/>
          </a:p>
        </p:txBody>
      </p:sp>
    </p:spTree>
    <p:extLst>
      <p:ext uri="{BB962C8B-B14F-4D97-AF65-F5344CB8AC3E}">
        <p14:creationId xmlns:p14="http://schemas.microsoft.com/office/powerpoint/2010/main" val="1184394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0AC9CD8C-2D8C-4641-9218-08222195327F}" type="datetimeFigureOut">
              <a:rPr lang="en-US" smtClean="0"/>
              <a:t>5/13/2023</a:t>
            </a:fld>
            <a:endParaRPr lang="en-US"/>
          </a:p>
        </p:txBody>
      </p:sp>
      <p:sp>
        <p:nvSpPr>
          <p:cNvPr id="3" name="عنصر نائب للتذييل 2"/>
          <p:cNvSpPr>
            <a:spLocks noGrp="1"/>
          </p:cNvSpPr>
          <p:nvPr>
            <p:ph type="ftr" sz="quarter" idx="11"/>
          </p:nvPr>
        </p:nvSpPr>
        <p:spPr/>
        <p:txBody>
          <a:bodyPr/>
          <a:lstStyle/>
          <a:p>
            <a:endParaRPr lang="en-US"/>
          </a:p>
        </p:txBody>
      </p:sp>
      <p:sp>
        <p:nvSpPr>
          <p:cNvPr id="4" name="عنصر نائب لرقم الشريحة 3"/>
          <p:cNvSpPr>
            <a:spLocks noGrp="1"/>
          </p:cNvSpPr>
          <p:nvPr>
            <p:ph type="sldNum" sz="quarter" idx="12"/>
          </p:nvPr>
        </p:nvSpPr>
        <p:spPr/>
        <p:txBody>
          <a:bodyPr/>
          <a:lstStyle/>
          <a:p>
            <a:fld id="{24765392-04C8-473E-84ED-ACD3DCA856F1}" type="slidenum">
              <a:rPr lang="en-US" smtClean="0"/>
              <a:t>‹#›</a:t>
            </a:fld>
            <a:endParaRPr lang="en-US"/>
          </a:p>
        </p:txBody>
      </p:sp>
    </p:spTree>
    <p:extLst>
      <p:ext uri="{BB962C8B-B14F-4D97-AF65-F5344CB8AC3E}">
        <p14:creationId xmlns:p14="http://schemas.microsoft.com/office/powerpoint/2010/main" val="1409355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l">
              <a:defRPr sz="2000" b="1"/>
            </a:lvl1pPr>
          </a:lstStyle>
          <a:p>
            <a:r>
              <a:rPr lang="ar-SA" smtClean="0"/>
              <a:t>انقر لتحرير نمط العنوان الرئيسي</a:t>
            </a:r>
            <a:endParaRPr lang="en-US"/>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0AC9CD8C-2D8C-4641-9218-08222195327F}" type="datetimeFigureOut">
              <a:rPr lang="en-US" smtClean="0"/>
              <a:t>5/13/2023</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24765392-04C8-473E-84ED-ACD3DCA856F1}" type="slidenum">
              <a:rPr lang="en-US" smtClean="0"/>
              <a:t>‹#›</a:t>
            </a:fld>
            <a:endParaRPr lang="en-US"/>
          </a:p>
        </p:txBody>
      </p:sp>
    </p:spTree>
    <p:extLst>
      <p:ext uri="{BB962C8B-B14F-4D97-AF65-F5344CB8AC3E}">
        <p14:creationId xmlns:p14="http://schemas.microsoft.com/office/powerpoint/2010/main" val="3911334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l">
              <a:defRPr sz="2000" b="1"/>
            </a:lvl1pPr>
          </a:lstStyle>
          <a:p>
            <a:r>
              <a:rPr lang="ar-SA" smtClean="0"/>
              <a:t>انقر لتحرير نمط العنوان الرئيسي</a:t>
            </a:r>
            <a:endParaRPr lang="en-US"/>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0AC9CD8C-2D8C-4641-9218-08222195327F}" type="datetimeFigureOut">
              <a:rPr lang="en-US" smtClean="0"/>
              <a:t>5/13/2023</a:t>
            </a:fld>
            <a:endParaRPr lang="en-US"/>
          </a:p>
        </p:txBody>
      </p:sp>
      <p:sp>
        <p:nvSpPr>
          <p:cNvPr id="6" name="عنصر نائب للتذييل 5"/>
          <p:cNvSpPr>
            <a:spLocks noGrp="1"/>
          </p:cNvSpPr>
          <p:nvPr>
            <p:ph type="ftr" sz="quarter" idx="11"/>
          </p:nvPr>
        </p:nvSpPr>
        <p:spPr/>
        <p:txBody>
          <a:bodyPr/>
          <a:lstStyle/>
          <a:p>
            <a:endParaRPr lang="en-US"/>
          </a:p>
        </p:txBody>
      </p:sp>
      <p:sp>
        <p:nvSpPr>
          <p:cNvPr id="7" name="عنصر نائب لرقم الشريحة 6"/>
          <p:cNvSpPr>
            <a:spLocks noGrp="1"/>
          </p:cNvSpPr>
          <p:nvPr>
            <p:ph type="sldNum" sz="quarter" idx="12"/>
          </p:nvPr>
        </p:nvSpPr>
        <p:spPr/>
        <p:txBody>
          <a:bodyPr/>
          <a:lstStyle/>
          <a:p>
            <a:fld id="{24765392-04C8-473E-84ED-ACD3DCA856F1}" type="slidenum">
              <a:rPr lang="en-US" smtClean="0"/>
              <a:t>‹#›</a:t>
            </a:fld>
            <a:endParaRPr lang="en-US"/>
          </a:p>
        </p:txBody>
      </p:sp>
    </p:spTree>
    <p:extLst>
      <p:ext uri="{BB962C8B-B14F-4D97-AF65-F5344CB8AC3E}">
        <p14:creationId xmlns:p14="http://schemas.microsoft.com/office/powerpoint/2010/main" val="3650475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9CD8C-2D8C-4641-9218-08222195327F}" type="datetimeFigureOut">
              <a:rPr lang="en-US" smtClean="0"/>
              <a:t>5/13/2023</a:t>
            </a:fld>
            <a:endParaRPr lang="en-US"/>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عنصر نائب لرقم الشريحة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765392-04C8-473E-84ED-ACD3DCA856F1}" type="slidenum">
              <a:rPr lang="en-US" smtClean="0"/>
              <a:t>‹#›</a:t>
            </a:fld>
            <a:endParaRPr lang="en-US"/>
          </a:p>
        </p:txBody>
      </p:sp>
    </p:spTree>
    <p:extLst>
      <p:ext uri="{BB962C8B-B14F-4D97-AF65-F5344CB8AC3E}">
        <p14:creationId xmlns:p14="http://schemas.microsoft.com/office/powerpoint/2010/main" val="2611350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5"/>
          <p:cNvSpPr>
            <a:spLocks noGrp="1"/>
          </p:cNvSpPr>
          <p:nvPr>
            <p:ph type="title"/>
          </p:nvPr>
        </p:nvSpPr>
        <p:spPr>
          <a:xfrm>
            <a:off x="457200" y="274638"/>
            <a:ext cx="8229600" cy="4906962"/>
          </a:xfrm>
        </p:spPr>
        <p:style>
          <a:lnRef idx="1">
            <a:schemeClr val="accent6"/>
          </a:lnRef>
          <a:fillRef idx="2">
            <a:schemeClr val="accent6"/>
          </a:fillRef>
          <a:effectRef idx="1">
            <a:schemeClr val="accent6"/>
          </a:effectRef>
          <a:fontRef idx="minor">
            <a:schemeClr val="dk1"/>
          </a:fontRef>
        </p:style>
        <p:txBody>
          <a:bodyPr>
            <a:normAutofit/>
          </a:bodyPr>
          <a:lstStyle/>
          <a:p>
            <a:r>
              <a:rPr lang="ar-IQ" sz="6000" b="1" dirty="0" smtClean="0">
                <a:solidFill>
                  <a:prstClr val="black"/>
                </a:solidFill>
                <a:cs typeface="+mj-cs"/>
              </a:rPr>
              <a:t>تأثير </a:t>
            </a:r>
            <a:r>
              <a:rPr lang="ar-IQ" sz="6000" b="1" dirty="0">
                <a:solidFill>
                  <a:prstClr val="black"/>
                </a:solidFill>
                <a:cs typeface="+mj-cs"/>
              </a:rPr>
              <a:t>الجفاف على التنوع النباتي </a:t>
            </a:r>
            <a:r>
              <a:rPr lang="en-US" sz="6000" b="1" dirty="0" smtClean="0">
                <a:solidFill>
                  <a:prstClr val="black"/>
                </a:solidFill>
                <a:cs typeface="+mj-cs"/>
              </a:rPr>
              <a:t/>
            </a:r>
            <a:br>
              <a:rPr lang="en-US" sz="6000" b="1" dirty="0" smtClean="0">
                <a:solidFill>
                  <a:prstClr val="black"/>
                </a:solidFill>
                <a:cs typeface="+mj-cs"/>
              </a:rPr>
            </a:br>
            <a:r>
              <a:rPr lang="ar-IQ" sz="6000" b="1" dirty="0" smtClean="0">
                <a:solidFill>
                  <a:prstClr val="black"/>
                </a:solidFill>
                <a:cs typeface="+mj-cs"/>
              </a:rPr>
              <a:t>في العراق</a:t>
            </a:r>
            <a:r>
              <a:rPr lang="ar-IQ" sz="6000" dirty="0" smtClean="0">
                <a:solidFill>
                  <a:prstClr val="black"/>
                </a:solidFill>
                <a:cs typeface="+mj-cs"/>
              </a:rPr>
              <a:t/>
            </a:r>
            <a:br>
              <a:rPr lang="ar-IQ" sz="6000" dirty="0" smtClean="0">
                <a:solidFill>
                  <a:prstClr val="black"/>
                </a:solidFill>
                <a:cs typeface="+mj-cs"/>
              </a:rPr>
            </a:br>
            <a:r>
              <a:rPr lang="ar-IQ" sz="6000" dirty="0" smtClean="0">
                <a:solidFill>
                  <a:prstClr val="black"/>
                </a:solidFill>
                <a:cs typeface="+mj-cs"/>
              </a:rPr>
              <a:t/>
            </a:r>
            <a:br>
              <a:rPr lang="ar-IQ" sz="6000" dirty="0" smtClean="0">
                <a:solidFill>
                  <a:prstClr val="black"/>
                </a:solidFill>
                <a:cs typeface="+mj-cs"/>
              </a:rPr>
            </a:br>
            <a:r>
              <a:rPr lang="ar-IQ" sz="3200" dirty="0" err="1" smtClean="0">
                <a:solidFill>
                  <a:srgbClr val="C00000"/>
                </a:solidFill>
                <a:cs typeface="+mj-cs"/>
              </a:rPr>
              <a:t>ا.م.د</a:t>
            </a:r>
            <a:r>
              <a:rPr lang="ar-IQ" sz="3200" dirty="0" smtClean="0">
                <a:solidFill>
                  <a:srgbClr val="C00000"/>
                </a:solidFill>
                <a:cs typeface="+mj-cs"/>
              </a:rPr>
              <a:t>. خنساء رشيد مجيد</a:t>
            </a:r>
            <a:r>
              <a:rPr lang="ar-IQ" sz="3200" dirty="0" smtClean="0">
                <a:solidFill>
                  <a:prstClr val="black"/>
                </a:solidFill>
                <a:cs typeface="+mj-cs"/>
              </a:rPr>
              <a:t/>
            </a:r>
            <a:br>
              <a:rPr lang="ar-IQ" sz="3200" dirty="0" smtClean="0">
                <a:solidFill>
                  <a:prstClr val="black"/>
                </a:solidFill>
                <a:cs typeface="+mj-cs"/>
              </a:rPr>
            </a:br>
            <a:r>
              <a:rPr lang="ar-IQ" sz="3200" dirty="0" smtClean="0">
                <a:solidFill>
                  <a:prstClr val="black"/>
                </a:solidFill>
                <a:cs typeface="+mj-cs"/>
              </a:rPr>
              <a:t>قسم النبات والبيئة</a:t>
            </a:r>
            <a:endParaRPr lang="en-US" sz="3200" dirty="0">
              <a:cs typeface="+mj-cs"/>
            </a:endParaRPr>
          </a:p>
        </p:txBody>
      </p:sp>
    </p:spTree>
    <p:extLst>
      <p:ext uri="{BB962C8B-B14F-4D97-AF65-F5344CB8AC3E}">
        <p14:creationId xmlns:p14="http://schemas.microsoft.com/office/powerpoint/2010/main" val="1321842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5287962"/>
          </a:xfrm>
        </p:spPr>
        <p:style>
          <a:lnRef idx="0">
            <a:schemeClr val="accent2"/>
          </a:lnRef>
          <a:fillRef idx="3">
            <a:schemeClr val="accent2"/>
          </a:fillRef>
          <a:effectRef idx="3">
            <a:schemeClr val="accent2"/>
          </a:effectRef>
          <a:fontRef idx="minor">
            <a:schemeClr val="lt1"/>
          </a:fontRef>
        </p:style>
        <p:txBody>
          <a:bodyPr>
            <a:normAutofit/>
          </a:bodyPr>
          <a:lstStyle/>
          <a:p>
            <a:r>
              <a:rPr lang="ar-IQ" sz="3600" b="1" dirty="0" smtClean="0">
                <a:solidFill>
                  <a:schemeClr val="bg1"/>
                </a:solidFill>
              </a:rPr>
              <a:t>كما ان نقص المياه في مجرى الانهار يؤدي الى مخاطر وتهديدات اجتماعية وزراعية واقتصادية مما يؤدي الى تغيير مكان السكان الاصليين المحليين وفقدان موردهم الاقتصادي وايضا نقص الاسماك ومخاطر صحية كثيرة تساعد على نزوح السكان الاصليين.</a:t>
            </a:r>
            <a:endParaRPr lang="en-US" sz="3600" b="1" dirty="0">
              <a:solidFill>
                <a:schemeClr val="bg1"/>
              </a:solidFill>
            </a:endParaRPr>
          </a:p>
        </p:txBody>
      </p:sp>
    </p:spTree>
    <p:extLst>
      <p:ext uri="{BB962C8B-B14F-4D97-AF65-F5344CB8AC3E}">
        <p14:creationId xmlns:p14="http://schemas.microsoft.com/office/powerpoint/2010/main" val="10514687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143000"/>
            <a:ext cx="8229600" cy="4419600"/>
          </a:xfrm>
        </p:spPr>
        <p:style>
          <a:lnRef idx="1">
            <a:schemeClr val="accent1"/>
          </a:lnRef>
          <a:fillRef idx="2">
            <a:schemeClr val="accent1"/>
          </a:fillRef>
          <a:effectRef idx="1">
            <a:schemeClr val="accent1"/>
          </a:effectRef>
          <a:fontRef idx="minor">
            <a:schemeClr val="dk1"/>
          </a:fontRef>
        </p:style>
        <p:txBody>
          <a:bodyPr>
            <a:normAutofit fontScale="90000"/>
          </a:bodyPr>
          <a:lstStyle/>
          <a:p>
            <a:pPr algn="just"/>
            <a:r>
              <a:rPr lang="ar-IQ" sz="2800" b="1" dirty="0">
                <a:solidFill>
                  <a:srgbClr val="212529"/>
                </a:solidFill>
                <a:latin typeface="GE Dinar One"/>
                <a:cs typeface="+mj-cs"/>
              </a:rPr>
              <a:t>أن مناطق جنوب العراق هي الأكثر </a:t>
            </a:r>
            <a:r>
              <a:rPr lang="ar-IQ" sz="2800" b="1" dirty="0" smtClean="0">
                <a:solidFill>
                  <a:srgbClr val="212529"/>
                </a:solidFill>
                <a:latin typeface="GE Dinar One"/>
                <a:cs typeface="+mj-cs"/>
              </a:rPr>
              <a:t>تضررا، كما حدث في الاهوار جنوب العراق اذ فقدت </a:t>
            </a:r>
            <a:r>
              <a:rPr lang="ar-IQ" sz="2800" b="1" dirty="0">
                <a:solidFill>
                  <a:srgbClr val="212529"/>
                </a:solidFill>
                <a:latin typeface="GE Dinar One"/>
                <a:cs typeface="+mj-cs"/>
              </a:rPr>
              <a:t>الاهوار في جنوب العراق ما يقارب 90 بالمائة من مساحتها الكلية واثرت سلباً على السكان </a:t>
            </a:r>
            <a:r>
              <a:rPr lang="ar-IQ" sz="2800" b="1" dirty="0" smtClean="0">
                <a:solidFill>
                  <a:srgbClr val="212529"/>
                </a:solidFill>
                <a:latin typeface="GE Dinar One"/>
                <a:cs typeface="+mj-cs"/>
              </a:rPr>
              <a:t>المحليين واقتصادهم </a:t>
            </a:r>
            <a:r>
              <a:rPr lang="ar-IQ" sz="2800" b="1" dirty="0">
                <a:solidFill>
                  <a:srgbClr val="212529"/>
                </a:solidFill>
                <a:latin typeface="GE Dinar One"/>
                <a:cs typeface="+mj-cs"/>
              </a:rPr>
              <a:t>المبني على ما توفره الاهوار من خيرات. </a:t>
            </a:r>
            <a:r>
              <a:rPr lang="ar-IQ" sz="2800" b="1" dirty="0" smtClean="0">
                <a:solidFill>
                  <a:srgbClr val="212529"/>
                </a:solidFill>
                <a:latin typeface="GE Dinar One"/>
                <a:cs typeface="+mj-cs"/>
              </a:rPr>
              <a:t>وهذا </a:t>
            </a:r>
            <a:r>
              <a:rPr lang="ar-IQ" sz="2800" b="1" dirty="0">
                <a:solidFill>
                  <a:srgbClr val="212529"/>
                </a:solidFill>
                <a:latin typeface="GE Dinar One"/>
                <a:cs typeface="+mj-cs"/>
              </a:rPr>
              <a:t>العام شهدت الاهوار العراقية </a:t>
            </a:r>
            <a:r>
              <a:rPr lang="ar-IQ" sz="2800" b="1" dirty="0" smtClean="0">
                <a:solidFill>
                  <a:srgbClr val="212529"/>
                </a:solidFill>
                <a:latin typeface="GE Dinar One"/>
                <a:cs typeface="+mj-cs"/>
              </a:rPr>
              <a:t>اقسى </a:t>
            </a:r>
            <a:r>
              <a:rPr lang="ar-IQ" sz="2800" b="1" dirty="0">
                <a:solidFill>
                  <a:srgbClr val="212529"/>
                </a:solidFill>
                <a:latin typeface="GE Dinar One"/>
                <a:cs typeface="+mj-cs"/>
              </a:rPr>
              <a:t>موسم جفاف منذ إعادة اغمارها بالمياه </a:t>
            </a:r>
            <a:r>
              <a:rPr lang="ar-IQ" sz="2800" b="1" dirty="0" smtClean="0">
                <a:solidFill>
                  <a:srgbClr val="212529"/>
                </a:solidFill>
                <a:latin typeface="GE Dinar One"/>
                <a:cs typeface="+mj-cs"/>
              </a:rPr>
              <a:t>من </a:t>
            </a:r>
            <a:r>
              <a:rPr lang="ar-IQ" sz="2800" b="1" dirty="0">
                <a:solidFill>
                  <a:srgbClr val="212529"/>
                </a:solidFill>
                <a:latin typeface="GE Dinar One"/>
                <a:cs typeface="+mj-cs"/>
              </a:rPr>
              <a:t>جديد بعد عام </a:t>
            </a:r>
            <a:r>
              <a:rPr lang="ar-IQ" sz="2800" b="1" dirty="0" smtClean="0">
                <a:solidFill>
                  <a:srgbClr val="212529"/>
                </a:solidFill>
                <a:latin typeface="GE Dinar One"/>
                <a:cs typeface="+mj-cs"/>
              </a:rPr>
              <a:t>20</a:t>
            </a:r>
            <a:r>
              <a:rPr lang="ar-IQ" sz="2800" b="1" dirty="0">
                <a:solidFill>
                  <a:srgbClr val="212529"/>
                </a:solidFill>
                <a:latin typeface="GE Dinar One"/>
                <a:cs typeface="+mj-cs"/>
              </a:rPr>
              <a:t>0</a:t>
            </a:r>
            <a:r>
              <a:rPr lang="ar-IQ" sz="2800" b="1" dirty="0" smtClean="0">
                <a:solidFill>
                  <a:srgbClr val="212529"/>
                </a:solidFill>
                <a:latin typeface="GE Dinar One"/>
                <a:cs typeface="+mj-cs"/>
              </a:rPr>
              <a:t>3</a:t>
            </a:r>
            <a:r>
              <a:rPr lang="ar-IQ" sz="2800" b="1" dirty="0">
                <a:solidFill>
                  <a:srgbClr val="212529"/>
                </a:solidFill>
                <a:latin typeface="GE Dinar One"/>
                <a:cs typeface="+mj-cs"/>
              </a:rPr>
              <a:t>، </a:t>
            </a:r>
            <a:br>
              <a:rPr lang="ar-IQ" sz="2800" b="1" dirty="0">
                <a:solidFill>
                  <a:srgbClr val="212529"/>
                </a:solidFill>
                <a:latin typeface="GE Dinar One"/>
                <a:cs typeface="+mj-cs"/>
              </a:rPr>
            </a:br>
            <a:r>
              <a:rPr lang="ar-IQ" sz="2800" b="1" dirty="0">
                <a:solidFill>
                  <a:srgbClr val="212529"/>
                </a:solidFill>
                <a:latin typeface="GE Dinar One"/>
                <a:cs typeface="+mj-cs"/>
              </a:rPr>
              <a:t> قام النظام الحاكم </a:t>
            </a:r>
            <a:r>
              <a:rPr lang="ar-IQ" sz="2800" b="1" dirty="0" smtClean="0">
                <a:solidFill>
                  <a:srgbClr val="212529"/>
                </a:solidFill>
                <a:latin typeface="GE Dinar One"/>
                <a:cs typeface="+mj-cs"/>
              </a:rPr>
              <a:t>في 1991 بعملية </a:t>
            </a:r>
            <a:r>
              <a:rPr lang="ar-IQ" sz="2800" b="1" dirty="0">
                <a:solidFill>
                  <a:srgbClr val="212529"/>
                </a:solidFill>
                <a:latin typeface="GE Dinar One"/>
                <a:cs typeface="+mj-cs"/>
              </a:rPr>
              <a:t>تجفيف منظمة </a:t>
            </a:r>
            <a:r>
              <a:rPr lang="ar-IQ" sz="2800" b="1" dirty="0" err="1">
                <a:solidFill>
                  <a:srgbClr val="212529"/>
                </a:solidFill>
                <a:latin typeface="GE Dinar One"/>
                <a:cs typeface="+mj-cs"/>
              </a:rPr>
              <a:t>للاهوار</a:t>
            </a:r>
            <a:r>
              <a:rPr lang="ar-IQ" sz="2800" b="1" dirty="0">
                <a:solidFill>
                  <a:srgbClr val="212529"/>
                </a:solidFill>
                <a:latin typeface="GE Dinar One"/>
                <a:cs typeface="+mj-cs"/>
              </a:rPr>
              <a:t>، بحجة تواجد عناصر مناهضة لحكمه فيها، واعتبر اجزاء واسعة منها مناطق عسكرية يمنع السكن فيها، وهذا تسبب بهجرة سكانها إلى مناطق </a:t>
            </a:r>
            <a:r>
              <a:rPr lang="ar-IQ" sz="2800" b="1" dirty="0" smtClean="0">
                <a:solidFill>
                  <a:srgbClr val="212529"/>
                </a:solidFill>
                <a:latin typeface="GE Dinar One"/>
                <a:cs typeface="+mj-cs"/>
              </a:rPr>
              <a:t>اخرى. لكن </a:t>
            </a:r>
            <a:r>
              <a:rPr lang="ar-IQ" sz="2800" b="1" dirty="0">
                <a:solidFill>
                  <a:srgbClr val="212529"/>
                </a:solidFill>
                <a:latin typeface="GE Dinar One"/>
                <a:cs typeface="+mj-cs"/>
              </a:rPr>
              <a:t>بعد انهيار ذلك النظام عام 2003 تم المباشرة بضخ المياه من جديد إلى الاهوار. </a:t>
            </a:r>
            <a:r>
              <a:rPr lang="ar-IQ" sz="2800" b="1" dirty="0" smtClean="0">
                <a:solidFill>
                  <a:srgbClr val="212529"/>
                </a:solidFill>
                <a:latin typeface="GE Dinar One"/>
                <a:cs typeface="+mj-cs"/>
              </a:rPr>
              <a:t/>
            </a:r>
            <a:br>
              <a:rPr lang="ar-IQ" sz="2800" b="1" dirty="0" smtClean="0">
                <a:solidFill>
                  <a:srgbClr val="212529"/>
                </a:solidFill>
                <a:latin typeface="GE Dinar One"/>
                <a:cs typeface="+mj-cs"/>
              </a:rPr>
            </a:br>
            <a:r>
              <a:rPr lang="ar-IQ" sz="2800" b="1" dirty="0" smtClean="0">
                <a:solidFill>
                  <a:srgbClr val="212529"/>
                </a:solidFill>
                <a:latin typeface="GE Dinar One"/>
                <a:cs typeface="+mj-cs"/>
              </a:rPr>
              <a:t> </a:t>
            </a:r>
            <a:endParaRPr lang="en-US" b="1" dirty="0">
              <a:cs typeface="+mj-cs"/>
            </a:endParaRPr>
          </a:p>
        </p:txBody>
      </p:sp>
    </p:spTree>
    <p:extLst>
      <p:ext uri="{BB962C8B-B14F-4D97-AF65-F5344CB8AC3E}">
        <p14:creationId xmlns:p14="http://schemas.microsoft.com/office/powerpoint/2010/main" val="32559410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066800"/>
            <a:ext cx="8229600" cy="4191000"/>
          </a:xfrm>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8305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0984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62000"/>
            <a:ext cx="8229600" cy="4572000"/>
          </a:xfrm>
        </p:spPr>
        <p:style>
          <a:lnRef idx="3">
            <a:schemeClr val="lt1"/>
          </a:lnRef>
          <a:fillRef idx="1">
            <a:schemeClr val="accent3"/>
          </a:fillRef>
          <a:effectRef idx="1">
            <a:schemeClr val="accent3"/>
          </a:effectRef>
          <a:fontRef idx="minor">
            <a:schemeClr val="lt1"/>
          </a:fontRef>
        </p:style>
        <p:txBody>
          <a:bodyPr>
            <a:normAutofit/>
          </a:bodyPr>
          <a:lstStyle/>
          <a:p>
            <a:r>
              <a:rPr lang="ar-IQ" sz="2400" b="1" dirty="0">
                <a:solidFill>
                  <a:schemeClr val="bg1"/>
                </a:solidFill>
              </a:rPr>
              <a:t>انخفاض مناسيب المياه اثر على الاقتصاد </a:t>
            </a:r>
            <a:r>
              <a:rPr lang="ar-IQ" sz="2400" b="1" dirty="0" smtClean="0">
                <a:solidFill>
                  <a:schemeClr val="bg1"/>
                </a:solidFill>
              </a:rPr>
              <a:t>للسكان </a:t>
            </a:r>
            <a:r>
              <a:rPr lang="ar-IQ" sz="2400" b="1" dirty="0">
                <a:solidFill>
                  <a:schemeClr val="bg1"/>
                </a:solidFill>
              </a:rPr>
              <a:t>المحليين، فبعضهم </a:t>
            </a:r>
            <a:r>
              <a:rPr lang="ar-IQ" sz="2400" b="1" dirty="0" err="1">
                <a:solidFill>
                  <a:schemeClr val="bg1"/>
                </a:solidFill>
              </a:rPr>
              <a:t>يعتاش</a:t>
            </a:r>
            <a:r>
              <a:rPr lang="ar-IQ" sz="2400" b="1" dirty="0">
                <a:solidFill>
                  <a:schemeClr val="bg1"/>
                </a:solidFill>
              </a:rPr>
              <a:t> على قطع سيقان القصب وبيعه او صناعة منه بعض المستلزمات التقليدية، واثر الجفاف على المراعي الخضراء لمربي حيوان الجاموس الذي يشتهر به الاهوار، كما </a:t>
            </a:r>
            <a:r>
              <a:rPr lang="ar-IQ" sz="2400" b="1" dirty="0" smtClean="0">
                <a:solidFill>
                  <a:schemeClr val="bg1"/>
                </a:solidFill>
              </a:rPr>
              <a:t>فقد </a:t>
            </a:r>
            <a:r>
              <a:rPr lang="ar-IQ" sz="2400" b="1" dirty="0">
                <a:solidFill>
                  <a:schemeClr val="bg1"/>
                </a:solidFill>
              </a:rPr>
              <a:t>صيادو الأسماك </a:t>
            </a:r>
            <a:r>
              <a:rPr lang="ar-IQ" sz="2400" b="1" dirty="0" smtClean="0">
                <a:solidFill>
                  <a:schemeClr val="bg1"/>
                </a:solidFill>
              </a:rPr>
              <a:t>الكثير من الثروة السمكية، </a:t>
            </a:r>
            <a:r>
              <a:rPr lang="ar-IQ" sz="2400" b="1" dirty="0">
                <a:solidFill>
                  <a:schemeClr val="bg1"/>
                </a:solidFill>
              </a:rPr>
              <a:t>فقد خسر 95 بالمائة </a:t>
            </a:r>
            <a:r>
              <a:rPr lang="ar-IQ" sz="2400" b="1" dirty="0" smtClean="0">
                <a:solidFill>
                  <a:schemeClr val="bg1"/>
                </a:solidFill>
              </a:rPr>
              <a:t>منها في </a:t>
            </a:r>
            <a:r>
              <a:rPr lang="ar-IQ" sz="2400" b="1" dirty="0">
                <a:solidFill>
                  <a:schemeClr val="bg1"/>
                </a:solidFill>
              </a:rPr>
              <a:t>الاهوار العراقية عما كان عليه في 2019، ولم يبقى سوى اسماك صغيرة تستطيع مقاومة الاملاح لكن أسعارها ليست </a:t>
            </a:r>
            <a:r>
              <a:rPr lang="ar-IQ" sz="2400" b="1" dirty="0" smtClean="0">
                <a:solidFill>
                  <a:schemeClr val="bg1"/>
                </a:solidFill>
              </a:rPr>
              <a:t>غالية </a:t>
            </a:r>
            <a:r>
              <a:rPr lang="ar-IQ" sz="2400" b="1" dirty="0">
                <a:solidFill>
                  <a:schemeClr val="bg1"/>
                </a:solidFill>
              </a:rPr>
              <a:t>ولا يجني الصياد منها مبالغ </a:t>
            </a:r>
            <a:r>
              <a:rPr lang="ar-IQ" sz="2400" b="1" dirty="0" smtClean="0">
                <a:solidFill>
                  <a:schemeClr val="bg1"/>
                </a:solidFill>
              </a:rPr>
              <a:t>جيدة.</a:t>
            </a:r>
            <a:endParaRPr lang="en-US" sz="2400" b="1" dirty="0">
              <a:solidFill>
                <a:schemeClr val="bg1"/>
              </a:solidFill>
            </a:endParaRPr>
          </a:p>
        </p:txBody>
      </p:sp>
    </p:spTree>
    <p:extLst>
      <p:ext uri="{BB962C8B-B14F-4D97-AF65-F5344CB8AC3E}">
        <p14:creationId xmlns:p14="http://schemas.microsoft.com/office/powerpoint/2010/main" val="2615675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143000"/>
            <a:ext cx="8229600" cy="3657600"/>
          </a:xfrm>
        </p:spPr>
        <p:txBody>
          <a:bodyPr/>
          <a:lstStyle/>
          <a:p>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83820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8461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295400"/>
            <a:ext cx="8229600" cy="3733800"/>
          </a:xfrm>
        </p:spPr>
        <p:style>
          <a:lnRef idx="1">
            <a:schemeClr val="accent4"/>
          </a:lnRef>
          <a:fillRef idx="2">
            <a:schemeClr val="accent4"/>
          </a:fillRef>
          <a:effectRef idx="1">
            <a:schemeClr val="accent4"/>
          </a:effectRef>
          <a:fontRef idx="minor">
            <a:schemeClr val="dk1"/>
          </a:fontRef>
        </p:style>
        <p:txBody>
          <a:bodyPr>
            <a:normAutofit/>
          </a:bodyPr>
          <a:lstStyle/>
          <a:p>
            <a:r>
              <a:rPr lang="ar-IQ" sz="2800" b="1" dirty="0"/>
              <a:t>دخلت الاهوار قائمة التراث العالمي بناء على تنوعها الاحيائي ووجود حيوانات مختلفة موجودة </a:t>
            </a:r>
            <a:r>
              <a:rPr lang="ar-IQ" sz="2800" b="1" dirty="0" smtClean="0"/>
              <a:t>الحيوانات </a:t>
            </a:r>
            <a:r>
              <a:rPr lang="ar-IQ" sz="2800" b="1" dirty="0"/>
              <a:t>المهددة </a:t>
            </a:r>
            <a:r>
              <a:rPr lang="ar-IQ" sz="2800" b="1" dirty="0" smtClean="0"/>
              <a:t>بالانقراض، في </a:t>
            </a:r>
            <a:r>
              <a:rPr lang="ar-IQ" sz="2800" b="1" dirty="0"/>
              <a:t>17 يوليو/تموز عام 2016 وافقت لجنة التراث العالمي في منظمة الأمم المتحدة للتربية والعلوم والثقافة (اليونسكو)، </a:t>
            </a:r>
            <a:r>
              <a:rPr lang="ar-IQ" sz="2800" b="1" dirty="0" err="1"/>
              <a:t>بالاجماع</a:t>
            </a:r>
            <a:r>
              <a:rPr lang="ar-IQ" sz="2800" b="1" dirty="0"/>
              <a:t>، على وضع الأهوار ضمن لائحة التراث العالمي كمحمية طبيعية دولية.</a:t>
            </a:r>
            <a:endParaRPr lang="en-US" sz="2800" b="1" dirty="0"/>
          </a:p>
        </p:txBody>
      </p:sp>
    </p:spTree>
    <p:extLst>
      <p:ext uri="{BB962C8B-B14F-4D97-AF65-F5344CB8AC3E}">
        <p14:creationId xmlns:p14="http://schemas.microsoft.com/office/powerpoint/2010/main" val="3597458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914400"/>
            <a:ext cx="8229600" cy="4038600"/>
          </a:xfrm>
        </p:spPr>
        <p:style>
          <a:lnRef idx="1">
            <a:schemeClr val="accent1"/>
          </a:lnRef>
          <a:fillRef idx="2">
            <a:schemeClr val="accent1"/>
          </a:fillRef>
          <a:effectRef idx="1">
            <a:schemeClr val="accent1"/>
          </a:effectRef>
          <a:fontRef idx="minor">
            <a:schemeClr val="dk1"/>
          </a:fontRef>
        </p:style>
        <p:txBody>
          <a:bodyPr>
            <a:normAutofit/>
          </a:bodyPr>
          <a:lstStyle/>
          <a:p>
            <a:pPr algn="just"/>
            <a:r>
              <a:rPr lang="ar-IQ" sz="2800" b="1" dirty="0">
                <a:solidFill>
                  <a:schemeClr val="accent2">
                    <a:lumMod val="75000"/>
                  </a:schemeClr>
                </a:solidFill>
              </a:rPr>
              <a:t>ان الاهوار نتيجة الجفاف مهددة بالخروج من قائمة التراث العالمي، </a:t>
            </a:r>
            <a:r>
              <a:rPr lang="ar-IQ" sz="2800" b="1" dirty="0" smtClean="0">
                <a:solidFill>
                  <a:schemeClr val="accent2">
                    <a:lumMod val="75000"/>
                  </a:schemeClr>
                </a:solidFill>
              </a:rPr>
              <a:t>لكن ذلك </a:t>
            </a:r>
            <a:r>
              <a:rPr lang="ar-IQ" sz="2800" b="1" dirty="0">
                <a:solidFill>
                  <a:schemeClr val="accent2">
                    <a:lumMod val="75000"/>
                  </a:schemeClr>
                </a:solidFill>
              </a:rPr>
              <a:t>"ليس مهم</a:t>
            </a:r>
            <a:r>
              <a:rPr lang="ar-IQ" sz="2800" b="1" dirty="0" smtClean="0">
                <a:solidFill>
                  <a:schemeClr val="accent2">
                    <a:lumMod val="75000"/>
                  </a:schemeClr>
                </a:solidFill>
              </a:rPr>
              <a:t>" </a:t>
            </a:r>
            <a:r>
              <a:rPr lang="ar-IQ" sz="2800" b="1" dirty="0">
                <a:solidFill>
                  <a:schemeClr val="accent2">
                    <a:lumMod val="75000"/>
                  </a:schemeClr>
                </a:solidFill>
              </a:rPr>
              <a:t>الأهم </a:t>
            </a:r>
            <a:r>
              <a:rPr lang="ar-IQ" sz="2800" b="1" dirty="0" smtClean="0">
                <a:solidFill>
                  <a:schemeClr val="accent2">
                    <a:lumMod val="75000"/>
                  </a:schemeClr>
                </a:solidFill>
              </a:rPr>
              <a:t>هو </a:t>
            </a:r>
            <a:r>
              <a:rPr lang="ar-IQ" sz="2800" b="1" dirty="0">
                <a:solidFill>
                  <a:schemeClr val="accent2">
                    <a:lumMod val="75000"/>
                  </a:schemeClr>
                </a:solidFill>
              </a:rPr>
              <a:t>خسارة الاهوار وتدمير بيئتها الطبيعية وهجرة سكانها واضمحلال الاقتصاد المبني على خيرات التي توفرها </a:t>
            </a:r>
            <a:r>
              <a:rPr lang="ar-IQ" sz="2800" b="1" dirty="0" smtClean="0">
                <a:solidFill>
                  <a:schemeClr val="accent2">
                    <a:lumMod val="75000"/>
                  </a:schemeClr>
                </a:solidFill>
              </a:rPr>
              <a:t>الاهوار، دخول </a:t>
            </a:r>
            <a:r>
              <a:rPr lang="ar-IQ" sz="2800" b="1" dirty="0">
                <a:solidFill>
                  <a:schemeClr val="accent2">
                    <a:lumMod val="75000"/>
                  </a:schemeClr>
                </a:solidFill>
              </a:rPr>
              <a:t>الاهوار او خروجها من قائمة التراث العالمي ليس نقطة مهمة لدى السكان المحليين، الذين يصارعون من اجل الحفاظ على حياتهم ومصادر </a:t>
            </a:r>
            <a:r>
              <a:rPr lang="ar-IQ" sz="2800" b="1" dirty="0" smtClean="0">
                <a:solidFill>
                  <a:schemeClr val="accent2">
                    <a:lumMod val="75000"/>
                  </a:schemeClr>
                </a:solidFill>
              </a:rPr>
              <a:t>دخلهم.                </a:t>
            </a:r>
            <a:endParaRPr lang="en-US" sz="2800" b="1" dirty="0">
              <a:solidFill>
                <a:schemeClr val="accent2">
                  <a:lumMod val="75000"/>
                </a:schemeClr>
              </a:solidFill>
            </a:endParaRPr>
          </a:p>
        </p:txBody>
      </p:sp>
    </p:spTree>
    <p:extLst>
      <p:ext uri="{BB962C8B-B14F-4D97-AF65-F5344CB8AC3E}">
        <p14:creationId xmlns:p14="http://schemas.microsoft.com/office/powerpoint/2010/main" val="3915074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685800"/>
            <a:ext cx="8229600" cy="4419600"/>
          </a:xfrm>
        </p:spPr>
        <p:txBody>
          <a:bodyPr/>
          <a:lstStyle/>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1000"/>
            <a:ext cx="8458200" cy="606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0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4830762"/>
          </a:xfrm>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315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3646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838200"/>
            <a:ext cx="8229600" cy="4876800"/>
          </a:xfrm>
        </p:spPr>
        <p:style>
          <a:lnRef idx="1">
            <a:schemeClr val="accent4"/>
          </a:lnRef>
          <a:fillRef idx="2">
            <a:schemeClr val="accent4"/>
          </a:fillRef>
          <a:effectRef idx="1">
            <a:schemeClr val="accent4"/>
          </a:effectRef>
          <a:fontRef idx="minor">
            <a:schemeClr val="dk1"/>
          </a:fontRef>
        </p:style>
        <p:txBody>
          <a:bodyPr>
            <a:normAutofit/>
          </a:bodyPr>
          <a:lstStyle/>
          <a:p>
            <a:pPr algn="just"/>
            <a:r>
              <a:rPr lang="ar-IQ" sz="3200" b="1" dirty="0" smtClean="0">
                <a:cs typeface="+mj-cs"/>
              </a:rPr>
              <a:t>يعد الغطاء النباتي من اهم المؤشرات عالميا لدراسة الجفاف اذ </a:t>
            </a:r>
            <a:r>
              <a:rPr lang="ar-IQ" sz="3200" b="1" smtClean="0">
                <a:cs typeface="+mj-cs"/>
              </a:rPr>
              <a:t>ان قلته وتدهوره </a:t>
            </a:r>
            <a:r>
              <a:rPr lang="ar-IQ" sz="3200" b="1" dirty="0" smtClean="0">
                <a:cs typeface="+mj-cs"/>
              </a:rPr>
              <a:t>هو انعكاس للظروف المناخية السائدة في المنطقة والمتمثلة بانحباس التساقط وقلة كميته وارتفاع درجات الحرارة وطول فترة الجفاف فضلا عن الاستغلال البشري المدمر.                                                           </a:t>
            </a:r>
            <a:endParaRPr lang="en-US" sz="3200" b="1" dirty="0">
              <a:cs typeface="+mj-cs"/>
            </a:endParaRPr>
          </a:p>
        </p:txBody>
      </p:sp>
    </p:spTree>
    <p:extLst>
      <p:ext uri="{BB962C8B-B14F-4D97-AF65-F5344CB8AC3E}">
        <p14:creationId xmlns:p14="http://schemas.microsoft.com/office/powerpoint/2010/main" val="32776561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914400"/>
            <a:ext cx="8229600" cy="4572000"/>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14400"/>
            <a:ext cx="7620000" cy="465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70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990600"/>
            <a:ext cx="8229600" cy="4038600"/>
          </a:xfrm>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66799"/>
            <a:ext cx="7772400" cy="4724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4038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352800" y="1066800"/>
            <a:ext cx="4038600" cy="4038600"/>
          </a:xfrm>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0"/>
            <a:ext cx="73152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96592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304800"/>
            <a:ext cx="8229600" cy="6172200"/>
          </a:xfrm>
        </p:spPr>
        <p:style>
          <a:lnRef idx="1">
            <a:schemeClr val="accent2"/>
          </a:lnRef>
          <a:fillRef idx="2">
            <a:schemeClr val="accent2"/>
          </a:fillRef>
          <a:effectRef idx="1">
            <a:schemeClr val="accent2"/>
          </a:effectRef>
          <a:fontRef idx="minor">
            <a:schemeClr val="dk1"/>
          </a:fontRef>
        </p:style>
        <p:txBody>
          <a:bodyPr>
            <a:normAutofit/>
          </a:bodyPr>
          <a:lstStyle/>
          <a:p>
            <a: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حيث أن الموارد المائية </a:t>
            </a:r>
            <a:r>
              <a:rPr lang="ar-IQ"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الجوفية والسطحية </a:t>
            </a:r>
            <a: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تتعرَّض لمشكلتين رئيسيتين هُما الاستنزاف </a:t>
            </a:r>
            <a:r>
              <a:rPr lang="ar-IQ"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والتلوّث</a:t>
            </a:r>
            <a:br>
              <a:rPr lang="ar-IQ"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br>
            <a: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ومن أجل أن يتم المحافظة على هذا المصدر المهم، الذي لا يوجد حياة </a:t>
            </a:r>
            <a:r>
              <a:rPr lang="ar-IQ"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بدونه يجب اتباع </a:t>
            </a:r>
            <a:r>
              <a:rPr lang="ar-IQ" sz="18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مايلي</a:t>
            </a:r>
            <a:r>
              <a:rPr lang="ar-IQ"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a:t>
            </a:r>
            <a:br>
              <a:rPr lang="ar-IQ"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br>
            <a: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
            </a:r>
            <a:b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br>
            <a:r>
              <a:rPr lang="ar-IQ"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1-تحقيق </a:t>
            </a:r>
            <a: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الاستفادة </a:t>
            </a:r>
            <a:r>
              <a:rPr lang="ar-IQ" sz="1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القصوي</a:t>
            </a:r>
            <a: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 من مياه الأمطار </a:t>
            </a:r>
            <a:r>
              <a:rPr lang="ar-IQ"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والسيول.</a:t>
            </a:r>
            <a: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
            </a:r>
            <a:b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br>
            <a:r>
              <a:rPr lang="ar-IQ"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2-التوقف </a:t>
            </a:r>
            <a: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عن النظر إلى مياه الصرف الصحي علي أنها نفايات والتعامل معها كمصدر يمكن </a:t>
            </a:r>
            <a:r>
              <a:rPr lang="ar-IQ" sz="1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استخدامة</a:t>
            </a:r>
            <a: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 لري </a:t>
            </a:r>
            <a:b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br>
            <a: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المحاصيل</a:t>
            </a:r>
            <a:b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br>
            <a:r>
              <a:rPr lang="ar-IQ"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3-حماية </a:t>
            </a:r>
            <a: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الموارد المائية من التلوث، للحفاظ علي نوعيتها والحماية من الأمراض وانتشار الأوبئة، وذلك عن طريق التطبيق الصارم للقوانين المتعلقة بمنع تلوث المياه</a:t>
            </a:r>
            <a:b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br>
            <a:r>
              <a:rPr lang="ar-IQ"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4-وضع </a:t>
            </a:r>
            <a: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خطط </a:t>
            </a:r>
            <a:r>
              <a:rPr lang="ar-IQ" sz="1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لادارة</a:t>
            </a:r>
            <a: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 الموارد المائية لكافة المحافظات على مستوي </a:t>
            </a:r>
            <a:r>
              <a:rPr lang="ar-IQ"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البلد </a:t>
            </a:r>
            <a: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لرصد التحديات التي تواجه كل </a:t>
            </a:r>
            <a:r>
              <a:rPr lang="ar-IQ"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محافظ</a:t>
            </a:r>
            <a:r>
              <a:rPr lang="en-US"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 </a:t>
            </a:r>
            <a:r>
              <a:rPr lang="ar-IQ"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فيما يخص </a:t>
            </a:r>
            <a: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إدارة الموارد المائية حاليا ومستقبليا</a:t>
            </a:r>
            <a:b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br>
            <a:r>
              <a:rPr lang="ar-IQ"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5-توفير </a:t>
            </a:r>
            <a: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إدارة حكيمة تكون مُدرّبة وصارمة، من أجل توزيع المياه في المدن، حيث تعتمد على أسس علمية </a:t>
            </a:r>
            <a:b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br>
            <a: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وتقنية.</a:t>
            </a:r>
            <a:b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br>
            <a:r>
              <a:rPr lang="ar-IQ"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6-تحديث </a:t>
            </a:r>
            <a: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الدراسة الاستراتيجية للمياه والأراضي في العراق لتستجيب للمتطلبات الجديدة، مع استمرار الطلب من دول </a:t>
            </a:r>
            <a:r>
              <a:rPr lang="ar-IQ"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الجوار بضرورة </a:t>
            </a:r>
            <a:r>
              <a:rPr lang="ar-IQ"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تقاسم المنافع في حالة وجود الوفرة المائية والضرر في حالات الشحة والندرة.</a:t>
            </a:r>
            <a:r>
              <a:rPr lang="ar-IQ"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t/>
            </a:r>
            <a:br>
              <a:rPr lang="ar-IQ" sz="1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VERDANA, GENEVA, SANS-SERIF"/>
                <a:cs typeface="+mj-cs"/>
              </a:rPr>
            </a:br>
            <a:endParaRPr lang="en-US" sz="1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cs typeface="+mj-cs"/>
            </a:endParaRPr>
          </a:p>
        </p:txBody>
      </p:sp>
    </p:spTree>
    <p:extLst>
      <p:ext uri="{BB962C8B-B14F-4D97-AF65-F5344CB8AC3E}">
        <p14:creationId xmlns:p14="http://schemas.microsoft.com/office/powerpoint/2010/main" val="8499704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219200"/>
            <a:ext cx="8229600" cy="4267200"/>
          </a:xfrm>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610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5800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457200"/>
            <a:ext cx="8229600" cy="4876800"/>
          </a:xfrm>
        </p:spPr>
        <p:style>
          <a:lnRef idx="1">
            <a:schemeClr val="dk1"/>
          </a:lnRef>
          <a:fillRef idx="2">
            <a:schemeClr val="dk1"/>
          </a:fillRef>
          <a:effectRef idx="1">
            <a:schemeClr val="dk1"/>
          </a:effectRef>
          <a:fontRef idx="minor">
            <a:schemeClr val="dk1"/>
          </a:fontRef>
        </p:style>
        <p:txBody>
          <a:bodyPr>
            <a:normAutofit/>
          </a:bodyPr>
          <a:lstStyle/>
          <a:p>
            <a:pPr algn="just"/>
            <a:r>
              <a:rPr lang="ar-IQ" sz="3600" b="1" dirty="0" smtClean="0">
                <a:solidFill>
                  <a:srgbClr val="FF0000"/>
                </a:solidFill>
              </a:rPr>
              <a:t>الجفاف </a:t>
            </a:r>
            <a:r>
              <a:rPr lang="ar-IQ" sz="3600" b="1" dirty="0">
                <a:solidFill>
                  <a:srgbClr val="FF0000"/>
                </a:solidFill>
              </a:rPr>
              <a:t>كظاهرة مناخية متكررة و دورية تحدث </a:t>
            </a:r>
            <a:r>
              <a:rPr lang="ar-IQ" sz="3600" b="1" dirty="0" smtClean="0">
                <a:solidFill>
                  <a:srgbClr val="FF0000"/>
                </a:solidFill>
              </a:rPr>
              <a:t>بسبب </a:t>
            </a:r>
            <a:r>
              <a:rPr lang="ar-IQ" sz="3600" b="1" dirty="0">
                <a:solidFill>
                  <a:srgbClr val="FF0000"/>
                </a:solidFill>
              </a:rPr>
              <a:t>تراجع في كمية </a:t>
            </a:r>
            <a:r>
              <a:rPr lang="ar-IQ" sz="3600" b="1" dirty="0" smtClean="0">
                <a:solidFill>
                  <a:srgbClr val="FF0000"/>
                </a:solidFill>
              </a:rPr>
              <a:t>الامطار </a:t>
            </a:r>
            <a:r>
              <a:rPr lang="ar-IQ" sz="3600" b="1" dirty="0">
                <a:solidFill>
                  <a:srgbClr val="FF0000"/>
                </a:solidFill>
              </a:rPr>
              <a:t>المتساقطة عن معدلها العام لمدة طويلة او قصيرة من الزمن مما يؤدي إلى قلة كمية المياه الجارية من </a:t>
            </a:r>
            <a:r>
              <a:rPr lang="ar-IQ" sz="3600" b="1" dirty="0" smtClean="0">
                <a:solidFill>
                  <a:srgbClr val="FF0000"/>
                </a:solidFill>
              </a:rPr>
              <a:t>الانهار وانحسار </a:t>
            </a:r>
            <a:r>
              <a:rPr lang="ar-IQ" sz="3600" b="1" dirty="0">
                <a:solidFill>
                  <a:srgbClr val="FF0000"/>
                </a:solidFill>
              </a:rPr>
              <a:t>مساحات الغطاء النباتي و </a:t>
            </a:r>
            <a:r>
              <a:rPr lang="ar-IQ" sz="3600" b="1" dirty="0" smtClean="0">
                <a:solidFill>
                  <a:srgbClr val="FF0000"/>
                </a:solidFill>
              </a:rPr>
              <a:t>الاراضي الزراعية.                      </a:t>
            </a:r>
            <a:endParaRPr lang="en-US" sz="3600" b="1" dirty="0">
              <a:solidFill>
                <a:srgbClr val="FF0000"/>
              </a:solidFill>
            </a:endParaRPr>
          </a:p>
        </p:txBody>
      </p:sp>
    </p:spTree>
    <p:extLst>
      <p:ext uri="{BB962C8B-B14F-4D97-AF65-F5344CB8AC3E}">
        <p14:creationId xmlns:p14="http://schemas.microsoft.com/office/powerpoint/2010/main" val="27832967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914400"/>
            <a:ext cx="8229600" cy="3810000"/>
          </a:xfrm>
        </p:spPr>
        <p:style>
          <a:lnRef idx="1">
            <a:schemeClr val="accent2"/>
          </a:lnRef>
          <a:fillRef idx="2">
            <a:schemeClr val="accent2"/>
          </a:fillRef>
          <a:effectRef idx="1">
            <a:schemeClr val="accent2"/>
          </a:effectRef>
          <a:fontRef idx="minor">
            <a:schemeClr val="dk1"/>
          </a:fontRef>
        </p:style>
        <p:txBody>
          <a:bodyPr>
            <a:normAutofit/>
          </a:bodyPr>
          <a:lstStyle/>
          <a:p>
            <a:pPr algn="just"/>
            <a:r>
              <a:rPr lang="ar-IQ" sz="3200" b="1" dirty="0">
                <a:cs typeface="+mj-cs"/>
              </a:rPr>
              <a:t>أن مشكلة الجفاف في العراق تتمثل في تراجع إيرادات المياه في نهري دجلة والفرات وروافدهما، لكثرة السدود المقامة على منابعهما في تركيا وإيران، وقلة </a:t>
            </a:r>
            <a:r>
              <a:rPr lang="ar-IQ" sz="3200" b="1" dirty="0" smtClean="0">
                <a:cs typeface="+mj-cs"/>
              </a:rPr>
              <a:t>الأمطار اذ تراجعت في عموم العراق إلى </a:t>
            </a:r>
            <a:r>
              <a:rPr lang="ar-IQ" sz="3200" b="1" dirty="0">
                <a:cs typeface="+mj-cs"/>
              </a:rPr>
              <a:t>أدنى مستوياتها خلال 100 </a:t>
            </a:r>
            <a:r>
              <a:rPr lang="ar-IQ" sz="3200" b="1" dirty="0" smtClean="0">
                <a:cs typeface="+mj-cs"/>
              </a:rPr>
              <a:t>عام</a:t>
            </a:r>
            <a:r>
              <a:rPr lang="ar-IQ" sz="3200" b="1" dirty="0">
                <a:cs typeface="+mj-cs"/>
              </a:rPr>
              <a:t>، والتي </a:t>
            </a:r>
            <a:r>
              <a:rPr lang="ar-IQ" sz="3200" b="1" dirty="0" smtClean="0">
                <a:cs typeface="+mj-cs"/>
              </a:rPr>
              <a:t>لها </a:t>
            </a:r>
            <a:r>
              <a:rPr lang="ar-IQ" sz="3200" b="1" dirty="0">
                <a:cs typeface="+mj-cs"/>
              </a:rPr>
              <a:t>انعكاسات خطيرة على الزراعة والأنشطة الاقتصادية والاستيطان والأحوال الاجتماعية والبيئة وغيرها.                                              </a:t>
            </a:r>
            <a:endParaRPr lang="en-US" sz="3200" b="1" dirty="0">
              <a:cs typeface="+mj-cs"/>
            </a:endParaRPr>
          </a:p>
        </p:txBody>
      </p:sp>
    </p:spTree>
    <p:extLst>
      <p:ext uri="{BB962C8B-B14F-4D97-AF65-F5344CB8AC3E}">
        <p14:creationId xmlns:p14="http://schemas.microsoft.com/office/powerpoint/2010/main" val="20521003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62000"/>
            <a:ext cx="8229600" cy="4648200"/>
          </a:xfrm>
        </p:spPr>
        <p:style>
          <a:lnRef idx="1">
            <a:schemeClr val="accent5"/>
          </a:lnRef>
          <a:fillRef idx="2">
            <a:schemeClr val="accent5"/>
          </a:fillRef>
          <a:effectRef idx="1">
            <a:schemeClr val="accent5"/>
          </a:effectRef>
          <a:fontRef idx="minor">
            <a:schemeClr val="dk1"/>
          </a:fontRef>
        </p:style>
        <p:txBody>
          <a:bodyPr>
            <a:normAutofit/>
          </a:bodyPr>
          <a:lstStyle/>
          <a:p>
            <a:pPr algn="just"/>
            <a:r>
              <a:rPr lang="ar-IQ" sz="3200" b="1" dirty="0" smtClean="0">
                <a:solidFill>
                  <a:srgbClr val="C00000"/>
                </a:solidFill>
              </a:rPr>
              <a:t>):       </a:t>
            </a:r>
            <a:r>
              <a:rPr lang="en-US" sz="3200" b="1" dirty="0" smtClean="0">
                <a:solidFill>
                  <a:srgbClr val="C00000"/>
                </a:solidFill>
              </a:rPr>
              <a:t>Drought Climatological</a:t>
            </a:r>
            <a:r>
              <a:rPr lang="ar-IQ" sz="3200" b="1" dirty="0" smtClean="0">
                <a:solidFill>
                  <a:srgbClr val="C00000"/>
                </a:solidFill>
              </a:rPr>
              <a:t>(</a:t>
            </a:r>
            <a:r>
              <a:rPr lang="en-US" sz="3200" b="1" dirty="0" smtClean="0">
                <a:solidFill>
                  <a:srgbClr val="C00000"/>
                </a:solidFill>
              </a:rPr>
              <a:t> </a:t>
            </a:r>
            <a:r>
              <a:rPr lang="ar-IQ" sz="3600" b="1" dirty="0" smtClean="0">
                <a:solidFill>
                  <a:srgbClr val="C00000"/>
                </a:solidFill>
              </a:rPr>
              <a:t>الجفاف </a:t>
            </a:r>
            <a:r>
              <a:rPr lang="ar-IQ" sz="3600" b="1" dirty="0">
                <a:solidFill>
                  <a:srgbClr val="C00000"/>
                </a:solidFill>
              </a:rPr>
              <a:t>المناخي </a:t>
            </a:r>
            <a:r>
              <a:rPr lang="ar-IQ" sz="3200" b="1" dirty="0" smtClean="0">
                <a:solidFill>
                  <a:srgbClr val="C00000"/>
                </a:solidFill>
              </a:rPr>
              <a:t/>
            </a:r>
            <a:br>
              <a:rPr lang="ar-IQ" sz="3200" b="1" dirty="0" smtClean="0">
                <a:solidFill>
                  <a:srgbClr val="C00000"/>
                </a:solidFill>
              </a:rPr>
            </a:br>
            <a:r>
              <a:rPr lang="ar-IQ" sz="3200" b="1" dirty="0" smtClean="0">
                <a:solidFill>
                  <a:srgbClr val="C00000"/>
                </a:solidFill>
              </a:rPr>
              <a:t>أبرز تعريف لهذا النوع من الجفاف هو تعريف برنامج المناخ العالمي التابع لمنظمة الارصاد الجوية العالمية في 1986 </a:t>
            </a:r>
            <a:r>
              <a:rPr lang="ar-IQ" sz="3200" b="1" dirty="0">
                <a:solidFill>
                  <a:srgbClr val="C00000"/>
                </a:solidFill>
              </a:rPr>
              <a:t>الجفاف المناخي يحصل اذا قل التساقط عن المعدل بنسبة </a:t>
            </a:r>
            <a:r>
              <a:rPr lang="ar-IQ" sz="3200" b="1" dirty="0" smtClean="0">
                <a:solidFill>
                  <a:srgbClr val="C00000"/>
                </a:solidFill>
              </a:rPr>
              <a:t>60% لسنتين متعاقبتين.                                          </a:t>
            </a:r>
            <a:endParaRPr lang="en-US" sz="3200" b="1" dirty="0">
              <a:solidFill>
                <a:srgbClr val="C00000"/>
              </a:solidFill>
            </a:endParaRPr>
          </a:p>
        </p:txBody>
      </p:sp>
    </p:spTree>
    <p:extLst>
      <p:ext uri="{BB962C8B-B14F-4D97-AF65-F5344CB8AC3E}">
        <p14:creationId xmlns:p14="http://schemas.microsoft.com/office/powerpoint/2010/main" val="1207176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5668962"/>
          </a:xfrm>
        </p:spPr>
        <p:style>
          <a:lnRef idx="1">
            <a:schemeClr val="accent2"/>
          </a:lnRef>
          <a:fillRef idx="2">
            <a:schemeClr val="accent2"/>
          </a:fillRef>
          <a:effectRef idx="1">
            <a:schemeClr val="accent2"/>
          </a:effectRef>
          <a:fontRef idx="minor">
            <a:schemeClr val="dk1"/>
          </a:fontRef>
        </p:style>
        <p:txBody>
          <a:bodyPr>
            <a:normAutofit/>
          </a:bodyPr>
          <a:lstStyle/>
          <a:p>
            <a:pPr algn="just"/>
            <a:r>
              <a:rPr lang="ar-IQ" sz="3200" b="1" dirty="0" smtClean="0">
                <a:solidFill>
                  <a:srgbClr val="FF0000"/>
                </a:solidFill>
                <a:cs typeface="+mj-cs"/>
              </a:rPr>
              <a:t>):               </a:t>
            </a:r>
            <a:r>
              <a:rPr lang="en-US" sz="3200" b="1" dirty="0">
                <a:solidFill>
                  <a:srgbClr val="FF0000"/>
                </a:solidFill>
                <a:cs typeface="+mj-cs"/>
              </a:rPr>
              <a:t>Drought Agricultural) </a:t>
            </a:r>
            <a:r>
              <a:rPr lang="ar-IQ" sz="3200" b="1" dirty="0">
                <a:solidFill>
                  <a:srgbClr val="FF0000"/>
                </a:solidFill>
                <a:cs typeface="+mj-cs"/>
              </a:rPr>
              <a:t>الجفاف الزراعي </a:t>
            </a:r>
            <a:r>
              <a:rPr lang="ar-IQ" sz="3200" b="1" dirty="0" smtClean="0">
                <a:cs typeface="+mj-cs"/>
              </a:rPr>
              <a:t/>
            </a:r>
            <a:br>
              <a:rPr lang="ar-IQ" sz="3200" b="1" dirty="0" smtClean="0">
                <a:cs typeface="+mj-cs"/>
              </a:rPr>
            </a:br>
            <a:r>
              <a:rPr lang="ar-IQ" sz="3200" b="1" dirty="0" smtClean="0">
                <a:cs typeface="+mj-cs"/>
              </a:rPr>
              <a:t>يحدث بسبب الجفاف </a:t>
            </a:r>
            <a:r>
              <a:rPr lang="ar-IQ" sz="3200" b="1" dirty="0">
                <a:cs typeface="+mj-cs"/>
              </a:rPr>
              <a:t>المناخي </a:t>
            </a:r>
            <a:r>
              <a:rPr lang="ar-IQ" sz="3200" b="1" dirty="0" smtClean="0">
                <a:cs typeface="+mj-cs"/>
              </a:rPr>
              <a:t>والذي يؤدي للعجز </a:t>
            </a:r>
            <a:r>
              <a:rPr lang="ar-IQ" sz="3200" b="1" dirty="0">
                <a:cs typeface="+mj-cs"/>
              </a:rPr>
              <a:t>المائي </a:t>
            </a:r>
            <a:r>
              <a:rPr lang="ar-IQ" sz="3200" b="1" dirty="0" smtClean="0">
                <a:cs typeface="+mj-cs"/>
              </a:rPr>
              <a:t>والناجم </a:t>
            </a:r>
            <a:r>
              <a:rPr lang="ar-IQ" sz="3200" b="1" dirty="0">
                <a:cs typeface="+mj-cs"/>
              </a:rPr>
              <a:t>عن ارتفاع </a:t>
            </a:r>
            <a:r>
              <a:rPr lang="ar-IQ" sz="3200" b="1" dirty="0" smtClean="0">
                <a:cs typeface="+mj-cs"/>
              </a:rPr>
              <a:t>معدلات </a:t>
            </a:r>
            <a:r>
              <a:rPr lang="ar-IQ" sz="3200" b="1" dirty="0">
                <a:cs typeface="+mj-cs"/>
              </a:rPr>
              <a:t>التبخر/النتح </a:t>
            </a:r>
            <a:r>
              <a:rPr lang="ar-IQ" sz="3200" b="1" dirty="0" smtClean="0">
                <a:cs typeface="+mj-cs"/>
              </a:rPr>
              <a:t>على كمية الامطار الساقطة فتصبح رطوبة التربة غير كافية لنمو المحاصيل الزراعية ولإنتاج الغذاء وعادة يحدث بعدها تدهور عام في النظام البيئي مما يقود الى القحط والمجاعات.                                           </a:t>
            </a:r>
            <a:endParaRPr lang="en-US" sz="3200" b="1" dirty="0">
              <a:cs typeface="+mj-cs"/>
            </a:endParaRPr>
          </a:p>
        </p:txBody>
      </p:sp>
    </p:spTree>
    <p:extLst>
      <p:ext uri="{BB962C8B-B14F-4D97-AF65-F5344CB8AC3E}">
        <p14:creationId xmlns:p14="http://schemas.microsoft.com/office/powerpoint/2010/main" val="4005372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143000"/>
            <a:ext cx="8229600" cy="4572000"/>
          </a:xfrm>
        </p:spPr>
        <p:style>
          <a:lnRef idx="1">
            <a:schemeClr val="dk1"/>
          </a:lnRef>
          <a:fillRef idx="2">
            <a:schemeClr val="dk1"/>
          </a:fillRef>
          <a:effectRef idx="1">
            <a:schemeClr val="dk1"/>
          </a:effectRef>
          <a:fontRef idx="minor">
            <a:schemeClr val="dk1"/>
          </a:fontRef>
        </p:style>
        <p:txBody>
          <a:bodyPr>
            <a:normAutofit/>
          </a:bodyPr>
          <a:lstStyle/>
          <a:p>
            <a:r>
              <a:rPr lang="ar-IQ" sz="3200" b="1" dirty="0">
                <a:solidFill>
                  <a:srgbClr val="FF0000"/>
                </a:solidFill>
              </a:rPr>
              <a:t>ففي الجانب الزراعي، تراجعت المساحات المزروعة من 33 مليون دونم إلى أقل من 10 ملايين دونم حاليا، وفي خطة هذا </a:t>
            </a:r>
            <a:r>
              <a:rPr lang="ar-IQ" sz="3200" b="1" dirty="0" smtClean="0">
                <a:solidFill>
                  <a:srgbClr val="FF0000"/>
                </a:solidFill>
              </a:rPr>
              <a:t>العام ستخفض </a:t>
            </a:r>
            <a:r>
              <a:rPr lang="ar-IQ" sz="3200" b="1" dirty="0">
                <a:solidFill>
                  <a:srgbClr val="FF0000"/>
                </a:solidFill>
              </a:rPr>
              <a:t>بنسبة 30- 40</a:t>
            </a:r>
            <a:r>
              <a:rPr lang="ar-IQ" sz="3200" b="1" dirty="0" smtClean="0">
                <a:solidFill>
                  <a:srgbClr val="FF0000"/>
                </a:solidFill>
              </a:rPr>
              <a:t>%.</a:t>
            </a:r>
            <a:r>
              <a:rPr lang="ar-IQ" sz="3200" b="1" dirty="0">
                <a:solidFill>
                  <a:srgbClr val="FF0000"/>
                </a:solidFill>
              </a:rPr>
              <a:t/>
            </a:r>
            <a:br>
              <a:rPr lang="ar-IQ" sz="3200" b="1" dirty="0">
                <a:solidFill>
                  <a:srgbClr val="FF0000"/>
                </a:solidFill>
              </a:rPr>
            </a:br>
            <a:r>
              <a:rPr lang="ar-IQ" sz="3200" b="1" dirty="0" smtClean="0">
                <a:solidFill>
                  <a:srgbClr val="FF0000"/>
                </a:solidFill>
              </a:rPr>
              <a:t>اذ ان </a:t>
            </a:r>
            <a:r>
              <a:rPr lang="ar-IQ" sz="3200" b="1" dirty="0">
                <a:solidFill>
                  <a:srgbClr val="FF0000"/>
                </a:solidFill>
              </a:rPr>
              <a:t>المساحات المزروعة بالقمح تراجعت من 10 ملايين دونم إلى 4 ملايين دونم، والمزروعة بالأرز من نصف مليون دونم إلى ربع </a:t>
            </a:r>
            <a:r>
              <a:rPr lang="ar-IQ" sz="3200" b="1" dirty="0" smtClean="0">
                <a:solidFill>
                  <a:srgbClr val="FF0000"/>
                </a:solidFill>
              </a:rPr>
              <a:t>مليون.</a:t>
            </a:r>
            <a:endParaRPr lang="en-US" sz="3200" b="1" dirty="0">
              <a:solidFill>
                <a:srgbClr val="FF0000"/>
              </a:solidFill>
            </a:endParaRPr>
          </a:p>
        </p:txBody>
      </p:sp>
    </p:spTree>
    <p:extLst>
      <p:ext uri="{BB962C8B-B14F-4D97-AF65-F5344CB8AC3E}">
        <p14:creationId xmlns:p14="http://schemas.microsoft.com/office/powerpoint/2010/main" val="8158993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838200"/>
            <a:ext cx="8229600" cy="4191000"/>
          </a:xfrm>
        </p:spPr>
        <p:txBody>
          <a:bodyPr>
            <a:normAutofit/>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8077199"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0731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838200"/>
            <a:ext cx="8229600" cy="4419600"/>
          </a:xfrm>
        </p:spPr>
        <p:style>
          <a:lnRef idx="1">
            <a:schemeClr val="accent3"/>
          </a:lnRef>
          <a:fillRef idx="2">
            <a:schemeClr val="accent3"/>
          </a:fillRef>
          <a:effectRef idx="1">
            <a:schemeClr val="accent3"/>
          </a:effectRef>
          <a:fontRef idx="minor">
            <a:schemeClr val="dk1"/>
          </a:fontRef>
        </p:style>
        <p:txBody>
          <a:bodyPr>
            <a:normAutofit/>
          </a:bodyPr>
          <a:lstStyle/>
          <a:p>
            <a:r>
              <a:rPr lang="ar-IQ" sz="3600" b="1" dirty="0" smtClean="0">
                <a:cs typeface="+mj-cs"/>
              </a:rPr>
              <a:t>لذا فان قيام بعض الدول</a:t>
            </a:r>
            <a:r>
              <a:rPr lang="ar-IQ" sz="3600" b="1" dirty="0">
                <a:solidFill>
                  <a:prstClr val="black"/>
                </a:solidFill>
                <a:cs typeface="+mj-cs"/>
              </a:rPr>
              <a:t> المجاورة</a:t>
            </a:r>
            <a:r>
              <a:rPr lang="ar-IQ" sz="3600" b="1" dirty="0" smtClean="0">
                <a:cs typeface="+mj-cs"/>
              </a:rPr>
              <a:t> </a:t>
            </a:r>
            <a:r>
              <a:rPr lang="ar-IQ" sz="3600" b="1" dirty="0">
                <a:solidFill>
                  <a:prstClr val="black"/>
                </a:solidFill>
                <a:cs typeface="+mj-cs"/>
              </a:rPr>
              <a:t>بإقامة </a:t>
            </a:r>
            <a:r>
              <a:rPr lang="ar-IQ" sz="3600" b="1">
                <a:solidFill>
                  <a:prstClr val="black"/>
                </a:solidFill>
                <a:cs typeface="+mj-cs"/>
              </a:rPr>
              <a:t>السدود </a:t>
            </a:r>
            <a:r>
              <a:rPr lang="ar-IQ" sz="3600" b="1" smtClean="0">
                <a:solidFill>
                  <a:prstClr val="black"/>
                </a:solidFill>
                <a:cs typeface="+mj-cs"/>
              </a:rPr>
              <a:t>اثر </a:t>
            </a:r>
            <a:r>
              <a:rPr lang="ar-IQ" sz="3600" b="1" dirty="0">
                <a:solidFill>
                  <a:prstClr val="black"/>
                </a:solidFill>
                <a:cs typeface="+mj-cs"/>
              </a:rPr>
              <a:t>على </a:t>
            </a:r>
            <a:r>
              <a:rPr lang="ar-IQ" sz="3600" b="1" dirty="0" smtClean="0">
                <a:solidFill>
                  <a:prstClr val="black"/>
                </a:solidFill>
                <a:cs typeface="+mj-cs"/>
              </a:rPr>
              <a:t>قلة مصادر </a:t>
            </a:r>
            <a:r>
              <a:rPr lang="ar-IQ" sz="3600" b="1" dirty="0">
                <a:solidFill>
                  <a:prstClr val="black"/>
                </a:solidFill>
                <a:cs typeface="+mj-cs"/>
              </a:rPr>
              <a:t>تغذية </a:t>
            </a:r>
            <a:r>
              <a:rPr lang="ar-IQ" sz="3600" b="1" dirty="0" smtClean="0">
                <a:solidFill>
                  <a:prstClr val="black"/>
                </a:solidFill>
                <a:cs typeface="+mj-cs"/>
              </a:rPr>
              <a:t>المياه وبالتالي هبوط مناسيب المياه في </a:t>
            </a:r>
            <a:r>
              <a:rPr lang="ar-IQ" sz="3600" b="1" dirty="0">
                <a:solidFill>
                  <a:prstClr val="black"/>
                </a:solidFill>
                <a:cs typeface="+mj-cs"/>
              </a:rPr>
              <a:t>الانهار، </a:t>
            </a:r>
            <a:r>
              <a:rPr lang="ar-IQ" sz="3600" b="1" dirty="0" smtClean="0">
                <a:solidFill>
                  <a:prstClr val="black"/>
                </a:solidFill>
                <a:cs typeface="+mj-cs"/>
              </a:rPr>
              <a:t>فيعد </a:t>
            </a:r>
            <a:r>
              <a:rPr lang="ar-IQ" sz="3600" b="1" dirty="0">
                <a:solidFill>
                  <a:prstClr val="black"/>
                </a:solidFill>
                <a:cs typeface="+mj-cs"/>
              </a:rPr>
              <a:t>العراق </a:t>
            </a:r>
            <a:r>
              <a:rPr lang="ar-IQ" sz="3600" b="1" dirty="0" smtClean="0">
                <a:solidFill>
                  <a:prstClr val="black"/>
                </a:solidFill>
                <a:cs typeface="+mj-cs"/>
              </a:rPr>
              <a:t>المتضرر </a:t>
            </a:r>
            <a:r>
              <a:rPr lang="ar-IQ" sz="3600" b="1" dirty="0">
                <a:solidFill>
                  <a:prstClr val="black"/>
                </a:solidFill>
                <a:cs typeface="+mj-cs"/>
              </a:rPr>
              <a:t>الأكبر من تبعات التغيرات المناخية وتناقص الواردات المائية </a:t>
            </a:r>
            <a:r>
              <a:rPr lang="ar-IQ" sz="3600" b="1" dirty="0" smtClean="0">
                <a:solidFill>
                  <a:prstClr val="black"/>
                </a:solidFill>
                <a:cs typeface="+mj-cs"/>
              </a:rPr>
              <a:t>بسبب عدم </a:t>
            </a:r>
            <a:r>
              <a:rPr lang="ar-IQ" sz="3600" b="1" dirty="0">
                <a:solidFill>
                  <a:prstClr val="black"/>
                </a:solidFill>
                <a:cs typeface="+mj-cs"/>
              </a:rPr>
              <a:t>وجود اتفاقيات ملزمة بينه وبين دول المنبع </a:t>
            </a:r>
            <a:r>
              <a:rPr lang="ar-IQ" sz="3600" b="1" dirty="0" err="1">
                <a:solidFill>
                  <a:prstClr val="black"/>
                </a:solidFill>
                <a:cs typeface="+mj-cs"/>
              </a:rPr>
              <a:t>لأدارة</a:t>
            </a:r>
            <a:r>
              <a:rPr lang="ar-IQ" sz="3600" b="1" dirty="0">
                <a:solidFill>
                  <a:prstClr val="black"/>
                </a:solidFill>
                <a:cs typeface="+mj-cs"/>
              </a:rPr>
              <a:t> المياه العابرة للحدود.</a:t>
            </a:r>
            <a:endParaRPr lang="en-US" sz="3600" b="1" dirty="0">
              <a:cs typeface="+mj-cs"/>
            </a:endParaRPr>
          </a:p>
        </p:txBody>
      </p:sp>
    </p:spTree>
    <p:extLst>
      <p:ext uri="{BB962C8B-B14F-4D97-AF65-F5344CB8AC3E}">
        <p14:creationId xmlns:p14="http://schemas.microsoft.com/office/powerpoint/2010/main" val="830546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684</TotalTime>
  <Words>507</Words>
  <Application>Microsoft Office PowerPoint</Application>
  <PresentationFormat>عرض على الشاشة (3:4)‏</PresentationFormat>
  <Paragraphs>14</Paragraphs>
  <Slides>23</Slides>
  <Notes>0</Notes>
  <HiddenSlides>0</HiddenSlides>
  <MMClips>0</MMClips>
  <ScaleCrop>false</ScaleCrop>
  <HeadingPairs>
    <vt:vector size="4" baseType="variant">
      <vt:variant>
        <vt:lpstr>نسق</vt:lpstr>
      </vt:variant>
      <vt:variant>
        <vt:i4>1</vt:i4>
      </vt:variant>
      <vt:variant>
        <vt:lpstr>عناوين الشرائح</vt:lpstr>
      </vt:variant>
      <vt:variant>
        <vt:i4>23</vt:i4>
      </vt:variant>
    </vt:vector>
  </HeadingPairs>
  <TitlesOfParts>
    <vt:vector size="24" baseType="lpstr">
      <vt:lpstr>نسق Office</vt:lpstr>
      <vt:lpstr>تأثير الجفاف على التنوع النباتي  في العراق  ا.م.د. خنساء رشيد مجيد قسم النبات والبيئة</vt:lpstr>
      <vt:lpstr>عرض تقديمي في PowerPoint</vt:lpstr>
      <vt:lpstr>الجفاف كظاهرة مناخية متكررة و دورية تحدث بسبب تراجع في كمية الامطار المتساقطة عن معدلها العام لمدة طويلة او قصيرة من الزمن مما يؤدي إلى قلة كمية المياه الجارية من الانهار وانحسار مساحات الغطاء النباتي و الاراضي الزراعية.                      </vt:lpstr>
      <vt:lpstr>أن مشكلة الجفاف في العراق تتمثل في تراجع إيرادات المياه في نهري دجلة والفرات وروافدهما، لكثرة السدود المقامة على منابعهما في تركيا وإيران، وقلة الأمطار اذ تراجعت في عموم العراق إلى أدنى مستوياتها خلال 100 عام، والتي لها انعكاسات خطيرة على الزراعة والأنشطة الاقتصادية والاستيطان والأحوال الاجتماعية والبيئة وغيرها.                                              </vt:lpstr>
      <vt:lpstr>):       Drought Climatological( الجفاف المناخي  أبرز تعريف لهذا النوع من الجفاف هو تعريف برنامج المناخ العالمي التابع لمنظمة الارصاد الجوية العالمية في 1986 الجفاف المناخي يحصل اذا قل التساقط عن المعدل بنسبة 60% لسنتين متعاقبتين.                                          </vt:lpstr>
      <vt:lpstr>):               Drought Agricultural) الجفاف الزراعي  يحدث بسبب الجفاف المناخي والذي يؤدي للعجز المائي والناجم عن ارتفاع معدلات التبخر/النتح على كمية الامطار الساقطة فتصبح رطوبة التربة غير كافية لنمو المحاصيل الزراعية ولإنتاج الغذاء وعادة يحدث بعدها تدهور عام في النظام البيئي مما يقود الى القحط والمجاعات.                                           </vt:lpstr>
      <vt:lpstr>ففي الجانب الزراعي، تراجعت المساحات المزروعة من 33 مليون دونم إلى أقل من 10 ملايين دونم حاليا، وفي خطة هذا العام ستخفض بنسبة 30- 40%. اذ ان المساحات المزروعة بالقمح تراجعت من 10 ملايين دونم إلى 4 ملايين دونم، والمزروعة بالأرز من نصف مليون دونم إلى ربع مليون.</vt:lpstr>
      <vt:lpstr>عرض تقديمي في PowerPoint</vt:lpstr>
      <vt:lpstr>لذا فان قيام بعض الدول المجاورة بإقامة السدود اثر على قلة مصادر تغذية المياه وبالتالي هبوط مناسيب المياه في الانهار، فيعد العراق المتضرر الأكبر من تبعات التغيرات المناخية وتناقص الواردات المائية بسبب عدم وجود اتفاقيات ملزمة بينه وبين دول المنبع لأدارة المياه العابرة للحدود.</vt:lpstr>
      <vt:lpstr>كما ان نقص المياه في مجرى الانهار يؤدي الى مخاطر وتهديدات اجتماعية وزراعية واقتصادية مما يؤدي الى تغيير مكان السكان الاصليين المحليين وفقدان موردهم الاقتصادي وايضا نقص الاسماك ومخاطر صحية كثيرة تساعد على نزوح السكان الاصليين.</vt:lpstr>
      <vt:lpstr>أن مناطق جنوب العراق هي الأكثر تضررا، كما حدث في الاهوار جنوب العراق اذ فقدت الاهوار في جنوب العراق ما يقارب 90 بالمائة من مساحتها الكلية واثرت سلباً على السكان المحليين واقتصادهم المبني على ما توفره الاهوار من خيرات. وهذا العام شهدت الاهوار العراقية اقسى موسم جفاف منذ إعادة اغمارها بالمياه من جديد بعد عام 2003،   قام النظام الحاكم في 1991 بعملية تجفيف منظمة للاهوار، بحجة تواجد عناصر مناهضة لحكمه فيها، واعتبر اجزاء واسعة منها مناطق عسكرية يمنع السكن فيها، وهذا تسبب بهجرة سكانها إلى مناطق اخرى. لكن بعد انهيار ذلك النظام عام 2003 تم المباشرة بضخ المياه من جديد إلى الاهوار.   </vt:lpstr>
      <vt:lpstr>عرض تقديمي في PowerPoint</vt:lpstr>
      <vt:lpstr>انخفاض مناسيب المياه اثر على الاقتصاد للسكان المحليين، فبعضهم يعتاش على قطع سيقان القصب وبيعه او صناعة منه بعض المستلزمات التقليدية، واثر الجفاف على المراعي الخضراء لمربي حيوان الجاموس الذي يشتهر به الاهوار، كما فقد صيادو الأسماك الكثير من الثروة السمكية، فقد خسر 95 بالمائة منها في الاهوار العراقية عما كان عليه في 2019، ولم يبقى سوى اسماك صغيرة تستطيع مقاومة الاملاح لكن أسعارها ليست غالية ولا يجني الصياد منها مبالغ جيدة.</vt:lpstr>
      <vt:lpstr>عرض تقديمي في PowerPoint</vt:lpstr>
      <vt:lpstr>دخلت الاهوار قائمة التراث العالمي بناء على تنوعها الاحيائي ووجود حيوانات مختلفة موجودة الحيوانات المهددة بالانقراض، في 17 يوليو/تموز عام 2016 وافقت لجنة التراث العالمي في منظمة الأمم المتحدة للتربية والعلوم والثقافة (اليونسكو)، بالاجماع، على وضع الأهوار ضمن لائحة التراث العالمي كمحمية طبيعية دولية.</vt:lpstr>
      <vt:lpstr>ان الاهوار نتيجة الجفاف مهددة بالخروج من قائمة التراث العالمي، لكن ذلك "ليس مهم" الأهم هو خسارة الاهوار وتدمير بيئتها الطبيعية وهجرة سكانها واضمحلال الاقتصاد المبني على خيرات التي توفرها الاهوار، دخول الاهوار او خروجها من قائمة التراث العالمي ليس نقطة مهمة لدى السكان المحليين، الذين يصارعون من اجل الحفاظ على حياتهم ومصادر دخلهم.                </vt:lpstr>
      <vt:lpstr>عرض تقديمي في PowerPoint</vt:lpstr>
      <vt:lpstr>عرض تقديمي في PowerPoint</vt:lpstr>
      <vt:lpstr>يعد الغطاء النباتي من اهم المؤشرات عالميا لدراسة الجفاف اذ ان قلته وتدهوره هو انعكاس للظروف المناخية السائدة في المنطقة والمتمثلة بانحباس التساقط وقلة كميته وارتفاع درجات الحرارة وطول فترة الجفاف فضلا عن الاستغلال البشري المدمر.                                                           </vt:lpstr>
      <vt:lpstr>عرض تقديمي في PowerPoint</vt:lpstr>
      <vt:lpstr>عرض تقديمي في PowerPoint</vt:lpstr>
      <vt:lpstr>حيث أن الموارد المائية الجوفية والسطحية تتعرَّض لمشكلتين رئيسيتين هُما الاستنزاف والتلوّث ومن أجل أن يتم المحافظة على هذا المصدر المهم، الذي لا يوجد حياة بدونه يجب اتباع مايلي:  1-تحقيق الاستفادة القصوي من مياه الأمطار والسيول. 2-التوقف عن النظر إلى مياه الصرف الصحي علي أنها نفايات والتعامل معها كمصدر يمكن استخدامة لري  المحاصيل 3-حماية الموارد المائية من التلوث، للحفاظ علي نوعيتها والحماية من الأمراض وانتشار الأوبئة، وذلك عن طريق التطبيق الصارم للقوانين المتعلقة بمنع تلوث المياه 4-وضع خطط لادارة الموارد المائية لكافة المحافظات على مستوي البلد لرصد التحديات التي تواجه كل محافظ فيما يخص إدارة الموارد المائية حاليا ومستقبليا 5-توفير إدارة حكيمة تكون مُدرّبة وصارمة، من أجل توزيع المياه في المدن، حيث تعتمد على أسس علمية  وتقنية. 6-تحديث الدراسة الاستراتيجية للمياه والأراضي في العراق لتستجيب للمتطلبات الجديدة، مع استمرار الطلب من دول الجوار بضرورة تقاسم المنافع في حالة وجود الوفرة المائية والضرر في حالات الشحة والندرة. </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تأثير الجفاف على التنوع النباتي في العراق</dc:title>
  <dc:creator>aut.</dc:creator>
  <cp:lastModifiedBy>aut.</cp:lastModifiedBy>
  <cp:revision>127</cp:revision>
  <dcterms:created xsi:type="dcterms:W3CDTF">2023-05-10T07:09:11Z</dcterms:created>
  <dcterms:modified xsi:type="dcterms:W3CDTF">2023-05-13T20:18:11Z</dcterms:modified>
</cp:coreProperties>
</file>