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70" r:id="rId5"/>
    <p:sldId id="284" r:id="rId6"/>
    <p:sldId id="272" r:id="rId7"/>
    <p:sldId id="290" r:id="rId8"/>
    <p:sldId id="287" r:id="rId9"/>
    <p:sldId id="289" r:id="rId10"/>
    <p:sldId id="273" r:id="rId11"/>
    <p:sldId id="282" r:id="rId12"/>
    <p:sldId id="276" r:id="rId13"/>
    <p:sldId id="277" r:id="rId14"/>
    <p:sldId id="278" r:id="rId15"/>
    <p:sldId id="279" r:id="rId16"/>
    <p:sldId id="280" r:id="rId17"/>
    <p:sldId id="283" r:id="rId18"/>
    <p:sldId id="274" r:id="rId19"/>
    <p:sldId id="275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02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71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750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04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6327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06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65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67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67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06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39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29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59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43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12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10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85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590800"/>
          </a:xfrm>
        </p:spPr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FF"/>
                </a:solidFill>
                <a:cs typeface="Arial" pitchFamily="34" charset="0"/>
              </a:rPr>
              <a:t>الواقع البيئي للضبع المخطط في العراق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839200" cy="2133600"/>
          </a:xfrm>
        </p:spPr>
        <p:txBody>
          <a:bodyPr>
            <a:normAutofit fontScale="92500" lnSpcReduction="10000"/>
          </a:bodyPr>
          <a:lstStyle/>
          <a:p>
            <a:r>
              <a:rPr lang="nl-NL" sz="3900" b="1" dirty="0">
                <a:solidFill>
                  <a:srgbClr val="C00000"/>
                </a:solidFill>
                <a:cs typeface="Arial" pitchFamily="34" charset="0"/>
              </a:rPr>
              <a:t>Afkar M. Hadi ¹ </a:t>
            </a:r>
          </a:p>
          <a:p>
            <a:r>
              <a:rPr lang="en-GB" sz="3300" b="1" dirty="0">
                <a:solidFill>
                  <a:srgbClr val="C00000"/>
                </a:solidFill>
                <a:cs typeface="Arial" pitchFamily="34" charset="0"/>
              </a:rPr>
              <a:t>¹Natural History Research Centre and Museum,</a:t>
            </a:r>
          </a:p>
          <a:p>
            <a:r>
              <a:rPr lang="en-GB" sz="3300" b="1" dirty="0">
                <a:solidFill>
                  <a:srgbClr val="C00000"/>
                </a:solidFill>
                <a:cs typeface="Arial" pitchFamily="34" charset="0"/>
              </a:rPr>
              <a:t> University of Baghdad, Baghdad, Iraq.</a:t>
            </a:r>
          </a:p>
          <a:p>
            <a:endParaRPr lang="en-GB" sz="33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2C148-30B9-45DA-ABDD-1D99A722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السلوك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137FA-8978-49B6-BB0D-D914E625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>
            <a:noAutofit/>
          </a:bodyPr>
          <a:lstStyle/>
          <a:p>
            <a:pPr algn="r" rtl="1"/>
            <a:r>
              <a:rPr lang="ar-IQ" sz="2800" dirty="0"/>
              <a:t>تعد الضباع نفسها في كثير من الأحيان مثل </a:t>
            </a:r>
            <a:r>
              <a:rPr lang="ar-IQ" sz="2800" dirty="0" smtClean="0"/>
              <a:t>الكلاب</a:t>
            </a:r>
            <a:r>
              <a:rPr lang="en-US" sz="2800" dirty="0" smtClean="0"/>
              <a:t> </a:t>
            </a:r>
            <a:endParaRPr lang="ar-IQ" sz="2800" dirty="0"/>
          </a:p>
          <a:p>
            <a:pPr algn="r" rtl="1"/>
            <a:r>
              <a:rPr lang="ar-IQ" sz="2800" dirty="0"/>
              <a:t>* يتغوطون بنفس الطريقة مثل آكلات اللحوم الأخرى ، على الرغم من أنهم لا يرفعون أرجلهم أبدًا كما يفعل الكلب عند التبول.  </a:t>
            </a:r>
          </a:p>
          <a:p>
            <a:pPr algn="r" rtl="1"/>
            <a:r>
              <a:rPr lang="ar-IQ" sz="2800" dirty="0"/>
              <a:t>* عندما تهاجمها الأسود أو الكلاب ، فإن الضباع المخططة سوف تتظاهر بالموت ،</a:t>
            </a:r>
          </a:p>
          <a:p>
            <a:pPr algn="r" rtl="1"/>
            <a:r>
              <a:rPr lang="ar-IQ" sz="2800" dirty="0"/>
              <a:t>* الضبع المخطط صامت نسبيًا ، وتقتصر أصواته على الضحك الثرثار والعواء.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6410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/>
              <a:t>البيئات التي يعيش </a:t>
            </a:r>
            <a:r>
              <a:rPr lang="ar-EG" b="1" dirty="0" err="1" smtClean="0"/>
              <a:t>بها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</p:spPr>
        <p:txBody>
          <a:bodyPr>
            <a:normAutofit/>
          </a:bodyPr>
          <a:lstStyle/>
          <a:p>
            <a:pPr algn="r" rtl="1"/>
            <a:r>
              <a:rPr lang="ar-EG" sz="2400" dirty="0" smtClean="0"/>
              <a:t>أثبتت </a:t>
            </a:r>
            <a:r>
              <a:rPr lang="ar-EG" sz="2400" dirty="0" err="1" smtClean="0"/>
              <a:t>المسوحات</a:t>
            </a:r>
            <a:r>
              <a:rPr lang="ar-EG" sz="2400" dirty="0" smtClean="0"/>
              <a:t> الميدانية والدراسات السابقة والمقابلات مع السكان المحليين أن </a:t>
            </a:r>
            <a:r>
              <a:rPr lang="ar-EG" sz="2400" dirty="0" smtClean="0"/>
              <a:t>الكهوف </a:t>
            </a:r>
            <a:r>
              <a:rPr lang="ar-EG" sz="2400" dirty="0" err="1" smtClean="0"/>
              <a:t>والخسفات</a:t>
            </a:r>
            <a:r>
              <a:rPr lang="ar-EG" sz="2400" dirty="0" smtClean="0"/>
              <a:t> والشقوق والصخور المفتتة في الجبال والتلال هي اكثر الاماكن التي يختبئ فيها ويعيش ويتكاثر.</a:t>
            </a:r>
          </a:p>
          <a:p>
            <a:pPr algn="r" rtl="1"/>
            <a:r>
              <a:rPr lang="ar-EG" sz="2400" dirty="0" smtClean="0"/>
              <a:t> </a:t>
            </a:r>
            <a:r>
              <a:rPr lang="ar-EG" sz="2400" dirty="0" smtClean="0"/>
              <a:t>بالإضافة إلى المنازل الصغيرة </a:t>
            </a:r>
            <a:r>
              <a:rPr lang="ar-EG" sz="2400" dirty="0" smtClean="0"/>
              <a:t>المهجورة لاسيما القريبة من المقابر.</a:t>
            </a:r>
            <a:endParaRPr lang="ar-EG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Hyaena</a:t>
            </a:r>
            <a:r>
              <a:rPr lang="en-US" i="1" dirty="0" smtClean="0"/>
              <a:t> </a:t>
            </a:r>
            <a:r>
              <a:rPr lang="en-US" i="1" dirty="0" err="1" smtClean="0"/>
              <a:t>hyaena</a:t>
            </a:r>
            <a:r>
              <a:rPr lang="en-US" dirty="0" smtClean="0"/>
              <a:t> is listed as </a:t>
            </a:r>
            <a:r>
              <a:rPr lang="en-US" b="1" dirty="0" smtClean="0">
                <a:solidFill>
                  <a:srgbClr val="FF0000"/>
                </a:solidFill>
              </a:rPr>
              <a:t>Vulnerable under criteria </a:t>
            </a:r>
            <a:r>
              <a:rPr lang="en-US" b="1" dirty="0" smtClean="0">
                <a:solidFill>
                  <a:srgbClr val="FF0000"/>
                </a:solidFill>
              </a:rPr>
              <a:t>C1</a:t>
            </a:r>
            <a:endParaRPr lang="ar-EG" dirty="0"/>
          </a:p>
        </p:txBody>
      </p:sp>
      <p:pic>
        <p:nvPicPr>
          <p:cNvPr id="1026" name="Picture 2" descr="C:\Users\Mus_LAB\Downloads\د.أفكار بحث الدجاجيات\معرض للانقراض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6348413" cy="32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دخل الضبع المخطط القائمة الحمراء بالتهديد عالميا عام 2008</a:t>
            </a:r>
            <a:endParaRPr lang="ar-EG" dirty="0"/>
          </a:p>
        </p:txBody>
      </p:sp>
      <p:pic>
        <p:nvPicPr>
          <p:cNvPr id="2050" name="Picture 2" descr="C:\Users\Mus_LAB\Downloads\د.أفكار بحث الدجاجيات\تناقص الاعداد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58354"/>
            <a:ext cx="6348413" cy="308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المناطق المسجل </a:t>
            </a:r>
            <a:r>
              <a:rPr lang="ar-EG" dirty="0" err="1" smtClean="0"/>
              <a:t>ب</a:t>
            </a:r>
            <a:r>
              <a:rPr lang="ar-EG" dirty="0" err="1" smtClean="0"/>
              <a:t>ها</a:t>
            </a:r>
            <a:r>
              <a:rPr lang="ar-EG" dirty="0" smtClean="0"/>
              <a:t> عالميا</a:t>
            </a:r>
            <a:endParaRPr lang="ar-EG" dirty="0"/>
          </a:p>
        </p:txBody>
      </p:sp>
      <p:pic>
        <p:nvPicPr>
          <p:cNvPr id="3074" name="Picture 2" descr="C:\Users\Mus_LAB\Downloads\د.أفكار بحث الدجاجيات\مناطق وجوده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6934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التوزيع الجغرافي لانتشار الضبع المخطط في العراق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EG" sz="2400" dirty="0" err="1" smtClean="0"/>
              <a:t>المسوحات</a:t>
            </a:r>
            <a:r>
              <a:rPr lang="ar-EG" sz="2400" dirty="0" smtClean="0"/>
              <a:t> الطبيعية للعديد من المناطق في العراق ومراجعة الدراسات السابقة اظهرت توزيع الضبع المخطط بناء على ملاحظات مباشرة او غير </a:t>
            </a:r>
            <a:r>
              <a:rPr lang="ar-EG" sz="2400" dirty="0" err="1" smtClean="0"/>
              <a:t>مباشرة.*</a:t>
            </a:r>
            <a:r>
              <a:rPr lang="ar-EG" sz="2400" dirty="0" smtClean="0"/>
              <a:t> </a:t>
            </a:r>
          </a:p>
          <a:p>
            <a:pPr algn="r" rtl="1"/>
            <a:r>
              <a:rPr lang="ar-EG" sz="2400" dirty="0" smtClean="0"/>
              <a:t>الحدوث والتوزيع في: إقليم </a:t>
            </a:r>
            <a:r>
              <a:rPr lang="ar-EG" sz="2400" dirty="0" err="1" smtClean="0"/>
              <a:t>كوردستان</a:t>
            </a:r>
            <a:r>
              <a:rPr lang="ar-EG" sz="2400" dirty="0" smtClean="0"/>
              <a:t> ، منخفض </a:t>
            </a:r>
            <a:r>
              <a:rPr lang="ar-EG" sz="2400" dirty="0" err="1" smtClean="0"/>
              <a:t>ك</a:t>
            </a:r>
            <a:r>
              <a:rPr lang="ar-EG" sz="2400" dirty="0" err="1" smtClean="0"/>
              <a:t>عرة</a:t>
            </a:r>
            <a:r>
              <a:rPr lang="ar-EG" sz="2400" dirty="0" smtClean="0"/>
              <a:t> شمال بلدة </a:t>
            </a:r>
            <a:r>
              <a:rPr lang="ar-EG" sz="2400" dirty="0" err="1" smtClean="0"/>
              <a:t>الرطبة </a:t>
            </a:r>
            <a:r>
              <a:rPr lang="ar-EG" sz="2400" dirty="0" smtClean="0"/>
              <a:t>، بالقرب من بحيرة </a:t>
            </a:r>
            <a:r>
              <a:rPr lang="ar-EG" sz="2400" dirty="0" err="1" smtClean="0"/>
              <a:t>الرزازة</a:t>
            </a:r>
            <a:r>
              <a:rPr lang="ar-EG" sz="2400" dirty="0" smtClean="0"/>
              <a:t> جنوب غرب </a:t>
            </a:r>
            <a:r>
              <a:rPr lang="ar-EG" sz="2400" dirty="0" err="1" smtClean="0"/>
              <a:t>كربلاء </a:t>
            </a:r>
            <a:r>
              <a:rPr lang="ar-EG" sz="2400" dirty="0" smtClean="0"/>
              <a:t>، بحر </a:t>
            </a:r>
            <a:r>
              <a:rPr lang="ar-EG" sz="2400" dirty="0" err="1" smtClean="0"/>
              <a:t>النجف </a:t>
            </a:r>
            <a:r>
              <a:rPr lang="ar-EG" sz="2400" dirty="0" smtClean="0"/>
              <a:t>، </a:t>
            </a:r>
            <a:r>
              <a:rPr lang="ar-EG" sz="2400" dirty="0" err="1" smtClean="0"/>
              <a:t>هور</a:t>
            </a:r>
            <a:r>
              <a:rPr lang="ar-EG" sz="2400" dirty="0" smtClean="0"/>
              <a:t> </a:t>
            </a:r>
            <a:r>
              <a:rPr lang="ar-EG" sz="2400" dirty="0" err="1" smtClean="0"/>
              <a:t>دلمج</a:t>
            </a:r>
            <a:r>
              <a:rPr lang="ar-EG" sz="2400" dirty="0" smtClean="0"/>
              <a:t> في محافظة </a:t>
            </a:r>
            <a:r>
              <a:rPr lang="ar-EG" sz="2400" dirty="0" err="1" smtClean="0"/>
              <a:t>القادسية </a:t>
            </a:r>
            <a:r>
              <a:rPr lang="ar-EG" sz="2400" dirty="0" smtClean="0"/>
              <a:t>، </a:t>
            </a:r>
            <a:r>
              <a:rPr lang="ar-EG" sz="2400" dirty="0" err="1" smtClean="0"/>
              <a:t>هور</a:t>
            </a:r>
            <a:r>
              <a:rPr lang="ar-EG" sz="2400" dirty="0" smtClean="0"/>
              <a:t> </a:t>
            </a:r>
            <a:r>
              <a:rPr lang="ar-EG" sz="2400" dirty="0" err="1" smtClean="0"/>
              <a:t>الحويزة</a:t>
            </a:r>
            <a:r>
              <a:rPr lang="ar-EG" sz="2400" dirty="0" smtClean="0"/>
              <a:t> في </a:t>
            </a:r>
            <a:r>
              <a:rPr lang="ar-EG" sz="2400" dirty="0" err="1" smtClean="0"/>
              <a:t>محافة</a:t>
            </a:r>
            <a:r>
              <a:rPr lang="ar-EG" sz="2400" dirty="0" smtClean="0"/>
              <a:t> </a:t>
            </a:r>
            <a:r>
              <a:rPr lang="ar-EG" sz="2400" dirty="0" err="1" smtClean="0"/>
              <a:t>ميسان</a:t>
            </a:r>
            <a:r>
              <a:rPr lang="ar-EG" sz="2400" dirty="0" smtClean="0"/>
              <a:t> جنوب شرق </a:t>
            </a:r>
            <a:r>
              <a:rPr lang="ar-EG" sz="2400" dirty="0" err="1" smtClean="0"/>
              <a:t>العراق </a:t>
            </a:r>
            <a:r>
              <a:rPr lang="ar-EG" sz="2400" dirty="0" smtClean="0"/>
              <a:t>، منخفض </a:t>
            </a:r>
            <a:r>
              <a:rPr lang="ar-EG" sz="2400" dirty="0" err="1" smtClean="0"/>
              <a:t>السلمان</a:t>
            </a:r>
            <a:r>
              <a:rPr lang="ar-EG" sz="2400" dirty="0" err="1" smtClean="0"/>
              <a:t>.</a:t>
            </a:r>
            <a:r>
              <a:rPr lang="ar-EG" sz="2400" dirty="0" smtClean="0"/>
              <a:t> غرب بلدة </a:t>
            </a:r>
            <a:r>
              <a:rPr lang="ar-EG" sz="2400" dirty="0" err="1" smtClean="0"/>
              <a:t>السماوة</a:t>
            </a:r>
            <a:r>
              <a:rPr lang="ar-EG" sz="2400" dirty="0" smtClean="0"/>
              <a:t> </a:t>
            </a:r>
            <a:r>
              <a:rPr lang="ar-EG" sz="2400" dirty="0" smtClean="0"/>
              <a:t>وقد تتواجد في مناطق أخرى.</a:t>
            </a:r>
            <a:endParaRPr lang="ar-EG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الضبع في التراث الثقافي والشعبي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2800" dirty="0" smtClean="0"/>
              <a:t>من الحيوانات  الغير محببة والغير مقدرة لدى العرب بشكل عام فيضرب </a:t>
            </a:r>
            <a:r>
              <a:rPr lang="ar-EG" sz="2800" dirty="0" err="1" smtClean="0"/>
              <a:t>به</a:t>
            </a:r>
            <a:r>
              <a:rPr lang="ar-EG" sz="2800" dirty="0" smtClean="0"/>
              <a:t> المثل للغدر </a:t>
            </a:r>
            <a:r>
              <a:rPr lang="ar-EG" sz="2800" dirty="0" err="1" smtClean="0"/>
              <a:t>والخيانة </a:t>
            </a:r>
            <a:r>
              <a:rPr lang="ar-EG" sz="2800" dirty="0" smtClean="0"/>
              <a:t>،كما هو شائع في بيت شعر </a:t>
            </a:r>
          </a:p>
          <a:p>
            <a:pPr algn="r" rtl="1">
              <a:buNone/>
            </a:pPr>
            <a:r>
              <a:rPr lang="ar-EG" sz="2800" b="1" dirty="0" smtClean="0">
                <a:solidFill>
                  <a:srgbClr val="FF0000"/>
                </a:solidFill>
              </a:rPr>
              <a:t>ومن يصنع المعروف في غير اهله يلاقي الذي لاقى مجير ام عامر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2400" b="1" dirty="0" smtClean="0"/>
              <a:t>عن صفات </a:t>
            </a:r>
            <a:r>
              <a:rPr lang="ar-EG" sz="2400" b="1" dirty="0" err="1" smtClean="0"/>
              <a:t>الضبع </a:t>
            </a:r>
            <a:r>
              <a:rPr lang="ar-EG" sz="2400" b="1" dirty="0" smtClean="0"/>
              <a:t>: </a:t>
            </a:r>
            <a:r>
              <a:rPr lang="ar-EG" sz="2400" b="1" dirty="0" smtClean="0"/>
              <a:t>وهى مولعة ينبش القبور لكثرة شهوتها للحوم بنى آدم، ومتى رأت إنساناً نائماً حفرت تحت رأسه وأخذت بحلقه فتقتله وتشرب دمه</a:t>
            </a:r>
            <a:r>
              <a:rPr lang="ar-EG" sz="2400" b="1" dirty="0" smtClean="0"/>
              <a:t>.</a:t>
            </a:r>
          </a:p>
          <a:p>
            <a:pPr algn="r" rtl="1"/>
            <a:r>
              <a:rPr lang="ar-EG" sz="2400" b="1" dirty="0" smtClean="0"/>
              <a:t> </a:t>
            </a:r>
            <a:r>
              <a:rPr lang="ar-EG" sz="2400" b="1" dirty="0" smtClean="0"/>
              <a:t>وهى فاسقة، </a:t>
            </a:r>
            <a:r>
              <a:rPr lang="ar-EG" sz="2400" b="1" dirty="0" smtClean="0"/>
              <a:t>وتضرب </a:t>
            </a:r>
            <a:r>
              <a:rPr lang="ar-EG" sz="2400" b="1" dirty="0" smtClean="0"/>
              <a:t>العرب </a:t>
            </a:r>
            <a:r>
              <a:rPr lang="ar-EG" sz="2400" b="1" dirty="0" err="1" smtClean="0"/>
              <a:t>بها</a:t>
            </a:r>
            <a:r>
              <a:rPr lang="ar-EG" sz="2400" b="1" dirty="0" smtClean="0"/>
              <a:t> المثل فى </a:t>
            </a:r>
            <a:r>
              <a:rPr lang="ar-EG" sz="2400" b="1" dirty="0" smtClean="0"/>
              <a:t>الفساد.</a:t>
            </a:r>
            <a:endParaRPr lang="ar-EG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ED663-F437-4031-8105-89D8BEEF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ضبع مخطط في طريق كربلاء الى عين التمر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9E7B4D-3C54-49B5-9C1B-7CAD910AF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xmlns="" val="373348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CCE6D-041F-4632-8D29-6B9A2094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ضبع مخطط مقتول في منطقة مخمور الواقعة بين الموصل واربيل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DD72C81-B12D-4B0B-8F9D-A533F1D33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152" y="2160588"/>
            <a:ext cx="2183308" cy="3881437"/>
          </a:xfrm>
        </p:spPr>
      </p:pic>
    </p:spTree>
    <p:extLst>
      <p:ext uri="{BB962C8B-B14F-4D97-AF65-F5344CB8AC3E}">
        <p14:creationId xmlns:p14="http://schemas.microsoft.com/office/powerpoint/2010/main" xmlns="" val="43053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FF"/>
                </a:solidFill>
                <a:cs typeface="Arial" pitchFamily="34" charset="0"/>
              </a:rPr>
              <a:t>Striped </a:t>
            </a:r>
            <a:r>
              <a:rPr lang="en-GB" b="1" dirty="0" err="1" smtClean="0">
                <a:solidFill>
                  <a:srgbClr val="0000FF"/>
                </a:solidFill>
                <a:cs typeface="Arial" pitchFamily="34" charset="0"/>
              </a:rPr>
              <a:t>hayena</a:t>
            </a:r>
            <a:r>
              <a:rPr lang="en-GB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GB" b="1" dirty="0">
                <a:solidFill>
                  <a:srgbClr val="0000FF"/>
                </a:solidFill>
                <a:cs typeface="Arial" pitchFamily="34" charset="0"/>
              </a:rPr>
              <a:t>in </a:t>
            </a:r>
            <a:br>
              <a:rPr lang="en-GB" b="1" dirty="0">
                <a:solidFill>
                  <a:srgbClr val="0000FF"/>
                </a:solidFill>
                <a:cs typeface="Arial" pitchFamily="34" charset="0"/>
              </a:rPr>
            </a:br>
            <a:r>
              <a:rPr lang="en-GB" b="1" dirty="0">
                <a:solidFill>
                  <a:srgbClr val="0000FF"/>
                </a:solidFill>
                <a:cs typeface="Arial" pitchFamily="34" charset="0"/>
              </a:rPr>
              <a:t>Iraqi Natural History Museum </a:t>
            </a:r>
            <a:endParaRPr lang="en-GB" dirty="0"/>
          </a:p>
        </p:txBody>
      </p:sp>
      <p:pic>
        <p:nvPicPr>
          <p:cNvPr id="1027" name="Picture 3" descr="B:\نشاطات علمية\###  النشاطات العلمية لسنة 2022\### Invitation to Participate in US-Iraqi Virtual Research\Photo, Museum Striped hyena\٢٠٢٢٠٩٠٤_١٢٥٦٢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9457" y="2193561"/>
            <a:ext cx="5356490" cy="4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6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مشروع المحافظة على الضبع المخطط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b="1" dirty="0" smtClean="0"/>
              <a:t>إجراء </a:t>
            </a:r>
            <a:r>
              <a:rPr lang="ar-EG" b="1" dirty="0" err="1" smtClean="0"/>
              <a:t>المسوحات</a:t>
            </a:r>
            <a:r>
              <a:rPr lang="ar-EG" b="1" dirty="0" smtClean="0"/>
              <a:t> الميدانية للسجلات الجديدة وتحديث البيانات الخاصة بتوزيعها</a:t>
            </a:r>
            <a:r>
              <a:rPr lang="ar-EG" b="1" dirty="0" smtClean="0"/>
              <a:t>.</a:t>
            </a:r>
          </a:p>
          <a:p>
            <a:pPr algn="r" rtl="1"/>
            <a:r>
              <a:rPr lang="ar-EG" b="1" dirty="0" smtClean="0"/>
              <a:t>* </a:t>
            </a:r>
            <a:r>
              <a:rPr lang="ar-EG" b="1" dirty="0" smtClean="0"/>
              <a:t>التواصل مع الأهالي والصيادين حول </a:t>
            </a:r>
            <a:r>
              <a:rPr lang="ar-EG" b="1" dirty="0" err="1" smtClean="0"/>
              <a:t>وجودها </a:t>
            </a:r>
            <a:r>
              <a:rPr lang="ar-EG" b="1" dirty="0" err="1" smtClean="0"/>
              <a:t>،</a:t>
            </a:r>
            <a:endParaRPr lang="ar-EG" b="1" dirty="0" smtClean="0"/>
          </a:p>
          <a:p>
            <a:pPr algn="r" rtl="1"/>
            <a:r>
              <a:rPr lang="ar-EG" b="1" dirty="0" smtClean="0"/>
              <a:t>* </a:t>
            </a:r>
            <a:r>
              <a:rPr lang="ar-EG" b="1" dirty="0" smtClean="0"/>
              <a:t>زيارة حدائق الحيوان والمتاحف لتحديد   مناطق </a:t>
            </a:r>
            <a:r>
              <a:rPr lang="ar-EG" b="1" dirty="0" err="1" smtClean="0"/>
              <a:t>التجميع </a:t>
            </a:r>
            <a:r>
              <a:rPr lang="ar-EG" b="1" dirty="0" err="1" smtClean="0"/>
              <a:t>،</a:t>
            </a:r>
            <a:endParaRPr lang="ar-EG" b="1" dirty="0" smtClean="0"/>
          </a:p>
          <a:p>
            <a:pPr algn="r" rtl="1"/>
            <a:r>
              <a:rPr lang="ar-EG" b="1" dirty="0" smtClean="0"/>
              <a:t>* </a:t>
            </a:r>
            <a:r>
              <a:rPr lang="ar-EG" b="1" dirty="0" smtClean="0"/>
              <a:t>التعاون مع الفرق الميدانية الجيولوجية والبيطرية والزراعية لجمع المعلومات المتوفرة عن الملاحظات </a:t>
            </a:r>
            <a:r>
              <a:rPr lang="ar-EG" b="1" dirty="0" err="1" smtClean="0"/>
              <a:t>الميدانية </a:t>
            </a:r>
            <a:r>
              <a:rPr lang="ar-EG" b="1" dirty="0" err="1" smtClean="0"/>
              <a:t>،</a:t>
            </a:r>
            <a:endParaRPr lang="ar-EG" b="1" dirty="0" smtClean="0"/>
          </a:p>
          <a:p>
            <a:pPr algn="r" rtl="1"/>
            <a:r>
              <a:rPr lang="ar-EG" b="1" dirty="0" smtClean="0"/>
              <a:t>* انشاء محمية </a:t>
            </a:r>
            <a:r>
              <a:rPr lang="ar-EG" b="1" dirty="0" smtClean="0"/>
              <a:t>طبيعية لحماية الضبع </a:t>
            </a:r>
            <a:r>
              <a:rPr lang="ar-EG" b="1" dirty="0" smtClean="0"/>
              <a:t>المخطط.</a:t>
            </a:r>
          </a:p>
          <a:p>
            <a:pPr algn="r" rtl="1"/>
            <a:r>
              <a:rPr lang="ar-EG" b="1" dirty="0" smtClean="0"/>
              <a:t>* </a:t>
            </a:r>
            <a:r>
              <a:rPr lang="ar-EG" b="1" dirty="0" smtClean="0"/>
              <a:t>رسم خريطة التوزيع وعدد المشاهدات.</a:t>
            </a:r>
            <a:endParaRPr lang="ar-EG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00FF"/>
                </a:solidFill>
                <a:cs typeface="Arial" pitchFamily="34" charset="0"/>
              </a:rPr>
              <a:t>Many thanks for your attentions</a:t>
            </a:r>
            <a:endParaRPr lang="ar-EG" dirty="0"/>
          </a:p>
        </p:txBody>
      </p:sp>
      <p:pic>
        <p:nvPicPr>
          <p:cNvPr id="7170" name="Picture 2" descr="C:\Users\Mus_LAB\Downloads\د.أفكار بحث الدجاجيات\ضبع وصغار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4038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FF"/>
                </a:solidFill>
                <a:cs typeface="Arial" pitchFamily="34" charset="0"/>
              </a:rPr>
              <a:t>Classification of Striped </a:t>
            </a:r>
            <a:r>
              <a:rPr lang="en-GB" b="1" dirty="0" err="1" smtClean="0">
                <a:solidFill>
                  <a:srgbClr val="0000FF"/>
                </a:solidFill>
                <a:cs typeface="Arial" pitchFamily="34" charset="0"/>
              </a:rPr>
              <a:t>hy</a:t>
            </a: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a</a:t>
            </a:r>
            <a:r>
              <a:rPr lang="en-GB" b="1" dirty="0" err="1" smtClean="0">
                <a:solidFill>
                  <a:srgbClr val="0000FF"/>
                </a:solidFill>
                <a:cs typeface="Arial" pitchFamily="34" charset="0"/>
              </a:rPr>
              <a:t>ena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="1" dirty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Kingdom: Animalia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Phylum:   Chordata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Class:  Mammalia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Order: </a:t>
            </a:r>
            <a:r>
              <a:rPr lang="sv-SE" sz="2400" dirty="0" smtClean="0">
                <a:solidFill>
                  <a:srgbClr val="C00000"/>
                </a:solidFill>
                <a:cs typeface="Arial" pitchFamily="34" charset="0"/>
              </a:rPr>
              <a:t>Carnivora</a:t>
            </a:r>
            <a:endParaRPr lang="sv-SE" sz="2400" dirty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Family: Hyeanidae (Gray, 1821)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Genus: </a:t>
            </a:r>
            <a:r>
              <a:rPr lang="sv-SE" sz="2400" dirty="0" smtClean="0">
                <a:solidFill>
                  <a:srgbClr val="C00000"/>
                </a:solidFill>
                <a:cs typeface="Arial" pitchFamily="34" charset="0"/>
              </a:rPr>
              <a:t>Hyaena </a:t>
            </a: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(Brisson, 1762)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  <a:cs typeface="Arial" pitchFamily="34" charset="0"/>
              </a:rPr>
              <a:t>Species: Hyaena hyaena (Linnaeus, 1758).</a:t>
            </a:r>
          </a:p>
        </p:txBody>
      </p:sp>
    </p:spTree>
    <p:extLst>
      <p:ext uri="{BB962C8B-B14F-4D97-AF65-F5344CB8AC3E}">
        <p14:creationId xmlns:p14="http://schemas.microsoft.com/office/powerpoint/2010/main" xmlns="" val="10755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C19CA-6F4E-4490-AA1D-F81CB20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المقدمة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D74CB-60BD-415C-AF53-FCF1265C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z="2800" dirty="0"/>
              <a:t>الضبع المخطط واسع الانتشار في شمال افريقيا وفي وسط وجنوب اسيا.</a:t>
            </a:r>
          </a:p>
          <a:p>
            <a:pPr algn="r" rtl="1"/>
            <a:r>
              <a:rPr lang="ar-IQ" sz="2800" dirty="0"/>
              <a:t>يعيش في الكهوف والخسفات إضافة الى المناطق المهجورة والمقابر.</a:t>
            </a:r>
          </a:p>
          <a:p>
            <a:pPr algn="r" rtl="1"/>
            <a:r>
              <a:rPr lang="ar-IQ" sz="2800" dirty="0"/>
              <a:t>له من القوة والشجاعة للدفاع عن نفسه حتى لو هاجمه نمر.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4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 smtClean="0"/>
              <a:t>اسماءه عن العرب</a:t>
            </a:r>
            <a:br>
              <a:rPr lang="ar-EG" dirty="0" smtClean="0"/>
            </a:br>
            <a:r>
              <a:rPr lang="ar-EG" sz="2000" b="1" dirty="0" smtClean="0">
                <a:solidFill>
                  <a:srgbClr val="00B0F0"/>
                </a:solidFill>
              </a:rPr>
              <a:t>الذكر ضبعان والجمع </a:t>
            </a:r>
            <a:r>
              <a:rPr lang="ar-EG" sz="2000" b="1" dirty="0" err="1" smtClean="0">
                <a:solidFill>
                  <a:srgbClr val="00B0F0"/>
                </a:solidFill>
              </a:rPr>
              <a:t>ضباعين</a:t>
            </a:r>
            <a:r>
              <a:rPr lang="ar-EG" sz="2000" b="1" dirty="0" smtClean="0">
                <a:solidFill>
                  <a:srgbClr val="00B0F0"/>
                </a:solidFill>
              </a:rPr>
              <a:t> مثل سرحان </a:t>
            </a:r>
            <a:r>
              <a:rPr lang="ar-EG" sz="2000" b="1" dirty="0" err="1" smtClean="0">
                <a:solidFill>
                  <a:srgbClr val="00B0F0"/>
                </a:solidFill>
              </a:rPr>
              <a:t>وسراحين</a:t>
            </a:r>
            <a:r>
              <a:rPr lang="ar-EG" sz="2000" b="1" dirty="0" smtClean="0">
                <a:solidFill>
                  <a:srgbClr val="00B0F0"/>
                </a:solidFill>
              </a:rPr>
              <a:t>، </a:t>
            </a:r>
            <a:r>
              <a:rPr lang="ar-EG" sz="2000" b="1" dirty="0" smtClean="0">
                <a:solidFill>
                  <a:srgbClr val="00B0F0"/>
                </a:solidFill>
              </a:rPr>
              <a:t>والأنثى </a:t>
            </a:r>
            <a:r>
              <a:rPr lang="ar-EG" sz="2000" b="1" dirty="0" err="1" smtClean="0">
                <a:solidFill>
                  <a:srgbClr val="00B0F0"/>
                </a:solidFill>
              </a:rPr>
              <a:t>ضبعانة</a:t>
            </a:r>
            <a:r>
              <a:rPr lang="ar-EG" sz="2000" b="1" dirty="0" smtClean="0">
                <a:solidFill>
                  <a:srgbClr val="00B0F0"/>
                </a:solidFill>
              </a:rPr>
              <a:t> والجمع </a:t>
            </a:r>
            <a:r>
              <a:rPr lang="ar-EG" sz="2000" b="1" dirty="0" err="1" smtClean="0">
                <a:solidFill>
                  <a:srgbClr val="00B0F0"/>
                </a:solidFill>
              </a:rPr>
              <a:t>ضبعات</a:t>
            </a:r>
            <a:r>
              <a:rPr lang="ar-EG" sz="2000" b="1" dirty="0" smtClean="0">
                <a:solidFill>
                  <a:srgbClr val="00B0F0"/>
                </a:solidFill>
              </a:rPr>
              <a:t> وضباع وهذا الجمع للذكر والأنثى</a:t>
            </a:r>
            <a:endParaRPr lang="ar-EG" sz="20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EG" dirty="0" smtClean="0"/>
              <a:t>الضبع المخطط</a:t>
            </a:r>
          </a:p>
          <a:p>
            <a:pPr algn="r" rtl="1"/>
            <a:r>
              <a:rPr lang="ar-EG" dirty="0" err="1" smtClean="0"/>
              <a:t>العرفاء</a:t>
            </a:r>
            <a:endParaRPr lang="ar-EG" dirty="0" smtClean="0"/>
          </a:p>
          <a:p>
            <a:pPr algn="r" rtl="1"/>
            <a:r>
              <a:rPr lang="ar-EG" dirty="0" err="1" smtClean="0"/>
              <a:t>العسبار</a:t>
            </a:r>
            <a:endParaRPr lang="ar-EG" dirty="0" smtClean="0"/>
          </a:p>
          <a:p>
            <a:pPr algn="r" rtl="1"/>
            <a:r>
              <a:rPr lang="ar-EG" dirty="0" err="1" smtClean="0"/>
              <a:t>جعار</a:t>
            </a:r>
            <a:endParaRPr lang="ar-EG" dirty="0" smtClean="0"/>
          </a:p>
          <a:p>
            <a:pPr algn="r" rtl="1"/>
            <a:r>
              <a:rPr lang="ar-EG" dirty="0" smtClean="0"/>
              <a:t>اسماء الانثى:  ام عامر</a:t>
            </a:r>
          </a:p>
          <a:p>
            <a:pPr algn="r" rtl="1"/>
            <a:r>
              <a:rPr lang="ar-EG" dirty="0" smtClean="0"/>
              <a:t>ام </a:t>
            </a:r>
            <a:r>
              <a:rPr lang="ar-EG" dirty="0" err="1" smtClean="0"/>
              <a:t>الخنور</a:t>
            </a:r>
            <a:endParaRPr lang="ar-EG" dirty="0" smtClean="0"/>
          </a:p>
          <a:p>
            <a:pPr algn="r" rtl="1"/>
            <a:r>
              <a:rPr lang="ar-EG" dirty="0" smtClean="0"/>
              <a:t>ام نوفل</a:t>
            </a:r>
          </a:p>
          <a:p>
            <a:pPr algn="r" rtl="1"/>
            <a:r>
              <a:rPr lang="ar-EG" dirty="0" smtClean="0"/>
              <a:t>ام القبور</a:t>
            </a:r>
          </a:p>
          <a:p>
            <a:pPr algn="r" rtl="1"/>
            <a:r>
              <a:rPr lang="ar-EG" dirty="0" smtClean="0"/>
              <a:t>الذكر ابو </a:t>
            </a:r>
            <a:r>
              <a:rPr lang="ar-EG" dirty="0" err="1" smtClean="0"/>
              <a:t>عامر </a:t>
            </a:r>
            <a:r>
              <a:rPr lang="ar-EG" dirty="0" smtClean="0"/>
              <a:t>، ابو </a:t>
            </a:r>
            <a:r>
              <a:rPr lang="ar-EG" dirty="0" err="1" smtClean="0"/>
              <a:t>كلدة</a:t>
            </a:r>
            <a:r>
              <a:rPr lang="ar-EG" dirty="0" smtClean="0"/>
              <a:t> ، ابو </a:t>
            </a:r>
            <a:r>
              <a:rPr lang="ar-EG" dirty="0" err="1" smtClean="0"/>
              <a:t>الهنبر</a:t>
            </a:r>
            <a:endParaRPr lang="ar-EG" dirty="0" smtClean="0"/>
          </a:p>
          <a:p>
            <a:pPr algn="r" rtl="1"/>
            <a:r>
              <a:rPr lang="ar-EG" dirty="0" smtClean="0"/>
              <a:t>الفاجر</a:t>
            </a:r>
          </a:p>
          <a:p>
            <a:pPr algn="r" rtl="1"/>
            <a:r>
              <a:rPr lang="ar-EG" dirty="0" err="1" smtClean="0"/>
              <a:t>القمام</a:t>
            </a:r>
            <a:endParaRPr lang="ar-EG" dirty="0" smtClean="0"/>
          </a:p>
          <a:p>
            <a:pPr algn="r" rtl="1"/>
            <a:r>
              <a:rPr lang="ar-EG" dirty="0" smtClean="0"/>
              <a:t>الجبان</a:t>
            </a:r>
          </a:p>
          <a:p>
            <a:pPr algn="r" rtl="1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0482F-23FE-42A8-AE75-F0BB4EDD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الوصف المظهري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029F3-8CF2-4FB9-9881-A7FE038B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800" dirty="0"/>
              <a:t>الضباع شبيهة بالذئب ، لكن لها أرجل خلفية قصيرة،</a:t>
            </a:r>
          </a:p>
          <a:p>
            <a:pPr algn="r" rtl="1"/>
            <a:r>
              <a:rPr lang="ar-IQ" sz="2800" dirty="0"/>
              <a:t>* الكاهل مرتفع وظهرهم منحدر إلى الأسفل ،</a:t>
            </a:r>
          </a:p>
          <a:p>
            <a:pPr algn="r" rtl="1"/>
            <a:r>
              <a:rPr lang="ar-IQ" sz="2800" dirty="0"/>
              <a:t>* فرائهم متناثر وخشن والشعر السفلي ضعيف </a:t>
            </a:r>
            <a:r>
              <a:rPr lang="ar-IQ" sz="2800" dirty="0" err="1"/>
              <a:t>ولايغطي</a:t>
            </a:r>
            <a:r>
              <a:rPr lang="ar-IQ" sz="2800" dirty="0"/>
              <a:t> الجسم بشكل كامل.</a:t>
            </a:r>
          </a:p>
          <a:p>
            <a:pPr algn="r" rtl="1"/>
            <a:r>
              <a:rPr lang="ar-IQ" sz="2800" dirty="0"/>
              <a:t>* آذانهم كبيرة.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4149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C:\Users\Mus_LAB\Downloads\د.أفكار بحث الدجاجيات\ضبع مخط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4495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الهيكل العظمي للضبع المخطط</a:t>
            </a:r>
            <a:endParaRPr lang="ar-EG" dirty="0"/>
          </a:p>
        </p:txBody>
      </p:sp>
      <p:pic>
        <p:nvPicPr>
          <p:cNvPr id="4098" name="Picture 2" descr="C:\Users\Mus_LAB\Downloads\د.أفكار بحث الدجاجيات\Skelet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908" y="1828800"/>
            <a:ext cx="5825797" cy="421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ACD5E-8985-42B1-9529-B58ACB9C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b="1" dirty="0"/>
              <a:t>التغذية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388828-91F7-4ACE-B8C7-EF67BC33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Autofit/>
          </a:bodyPr>
          <a:lstStyle/>
          <a:p>
            <a:pPr algn="r" rtl="1"/>
            <a:r>
              <a:rPr lang="ar-EG" sz="2400" b="1" dirty="0" smtClean="0"/>
              <a:t>يتميز بقوة فكيه الهائلة، فتمكنه من سحق العظام بأنيابه، وقيل أن الضبع يصطاد معظم فرائسه بنفسه رغم ما يعرف عنه من أنه آكل </a:t>
            </a:r>
            <a:r>
              <a:rPr lang="ar-EG" sz="2400" b="1" dirty="0" err="1" smtClean="0"/>
              <a:t>للجيف.</a:t>
            </a:r>
            <a:endParaRPr lang="ar-EG" sz="2400" b="1" dirty="0" smtClean="0"/>
          </a:p>
          <a:p>
            <a:pPr algn="r" rtl="1"/>
            <a:r>
              <a:rPr lang="ar-IQ" sz="2400" b="1" dirty="0" smtClean="0"/>
              <a:t>يتغذى </a:t>
            </a:r>
            <a:r>
              <a:rPr lang="ar-IQ" sz="2400" b="1" dirty="0"/>
              <a:t>على الحيوانات الميتة والحيّة والقمامة والفواكه بالإضافة إلى العظام.</a:t>
            </a:r>
          </a:p>
          <a:p>
            <a:pPr algn="r" rtl="1"/>
            <a:r>
              <a:rPr lang="ar-IQ" sz="2400" b="1" dirty="0"/>
              <a:t>أظهرت المسوحات الميدانية أن:  البراز الأبيض هو سمة تشخيصية لوجود الضبع ، لأنه يستهلك كمية من العظام.</a:t>
            </a:r>
          </a:p>
          <a:p>
            <a:pPr algn="r" rtl="1"/>
            <a:r>
              <a:rPr lang="ar-IQ" sz="2400" b="1" dirty="0"/>
              <a:t>التواجد بالقرب من المقابر للحفر للبحث عن عظام بشرية ميتة.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654922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607</Words>
  <Application>Microsoft Office PowerPoint</Application>
  <PresentationFormat>عرض على الشاشة (3:4)‏</PresentationFormat>
  <Paragraphs>71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Facet</vt:lpstr>
      <vt:lpstr>الواقع البيئي للضبع المخطط في العراق </vt:lpstr>
      <vt:lpstr>Striped hayena in  Iraqi Natural History Museum </vt:lpstr>
      <vt:lpstr>Classification of Striped hyaena</vt:lpstr>
      <vt:lpstr>المقدمة</vt:lpstr>
      <vt:lpstr>اسماءه عن العرب الذكر ضبعان والجمع ضباعين مثل سرحان وسراحين، والأنثى ضبعانة والجمع ضبعات وضباع وهذا الجمع للذكر والأنثى</vt:lpstr>
      <vt:lpstr>الوصف المظهري</vt:lpstr>
      <vt:lpstr>الشريحة 7</vt:lpstr>
      <vt:lpstr>الهيكل العظمي للضبع المخطط</vt:lpstr>
      <vt:lpstr>التغذية</vt:lpstr>
      <vt:lpstr>السلوك</vt:lpstr>
      <vt:lpstr>البيئات التي يعيش بها</vt:lpstr>
      <vt:lpstr>Hyaena hyaena is listed as Vulnerable under criteria C1</vt:lpstr>
      <vt:lpstr>دخل الضبع المخطط القائمة الحمراء بالتهديد عالميا عام 2008</vt:lpstr>
      <vt:lpstr>المناطق المسجل بها عالميا</vt:lpstr>
      <vt:lpstr>التوزيع الجغرافي لانتشار الضبع المخطط في العراق</vt:lpstr>
      <vt:lpstr>الضبع في التراث الثقافي والشعبي </vt:lpstr>
      <vt:lpstr>الشريحة 17</vt:lpstr>
      <vt:lpstr>ضبع مخطط في طريق كربلاء الى عين التمر</vt:lpstr>
      <vt:lpstr>ضبع مخطط مقتول في منطقة مخمور الواقعة بين الموصل واربيل</vt:lpstr>
      <vt:lpstr>مشروع المحافظة على الضبع المخطط</vt:lpstr>
      <vt:lpstr>Many thanks for your attentions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Aqeel</dc:creator>
  <cp:lastModifiedBy>Mus_LAB</cp:lastModifiedBy>
  <cp:revision>46</cp:revision>
  <dcterms:created xsi:type="dcterms:W3CDTF">2006-08-16T00:00:00Z</dcterms:created>
  <dcterms:modified xsi:type="dcterms:W3CDTF">2023-03-13T09:36:53Z</dcterms:modified>
</cp:coreProperties>
</file>