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0" r:id="rId4"/>
    <p:sldId id="261" r:id="rId5"/>
    <p:sldId id="262" r:id="rId6"/>
    <p:sldId id="263" r:id="rId7"/>
    <p:sldId id="292" r:id="rId8"/>
    <p:sldId id="291" r:id="rId9"/>
    <p:sldId id="295" r:id="rId10"/>
    <p:sldId id="264" r:id="rId11"/>
    <p:sldId id="294" r:id="rId12"/>
    <p:sldId id="265" r:id="rId13"/>
    <p:sldId id="266" r:id="rId14"/>
    <p:sldId id="288" r:id="rId15"/>
    <p:sldId id="268" r:id="rId16"/>
    <p:sldId id="269" r:id="rId17"/>
    <p:sldId id="270" r:id="rId18"/>
    <p:sldId id="28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96" r:id="rId29"/>
    <p:sldId id="298" r:id="rId30"/>
    <p:sldId id="299" r:id="rId31"/>
    <p:sldId id="297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24A025C-7147-4306-945A-A4974D3C4F0A}" type="datetimeFigureOut">
              <a:rPr lang="ar-IQ" smtClean="0"/>
              <a:t>13/08/1444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6528DE6-EEBB-4090-9C29-EB1E6D0AB368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28DE6-EEBB-4090-9C29-EB1E6D0AB368}" type="slidenum">
              <a:rPr lang="ar-IQ" smtClean="0"/>
              <a:t>28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ile:Otter_playing_-_2015_11_08.ogv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ar-IQ" sz="4000" b="1" dirty="0" smtClean="0"/>
              <a:t> </a:t>
            </a:r>
            <a:r>
              <a:rPr lang="ar-IQ" sz="4000" b="1" dirty="0" smtClean="0"/>
              <a:t>كلب الماء </a:t>
            </a:r>
            <a:r>
              <a:rPr lang="ar-IQ" sz="4000" b="1" dirty="0" smtClean="0"/>
              <a:t>املس</a:t>
            </a:r>
            <a:r>
              <a:rPr lang="ar-IQ" sz="4000" b="1" dirty="0" smtClean="0"/>
              <a:t> الفرو من التراث الشعبي الى التراث العالمي </a:t>
            </a:r>
            <a:r>
              <a:rPr lang="ar-IQ" sz="4000" b="1" dirty="0" smtClean="0"/>
              <a:t/>
            </a:r>
            <a:br>
              <a:rPr lang="ar-IQ" sz="4000" b="1" dirty="0" smtClean="0"/>
            </a:br>
            <a:r>
              <a:rPr lang="en-US" sz="3100" b="1" dirty="0" smtClean="0">
                <a:solidFill>
                  <a:srgbClr val="FF0000"/>
                </a:solidFill>
              </a:rPr>
              <a:t>  </a:t>
            </a:r>
            <a:r>
              <a:rPr lang="en-US" sz="3100" b="1" dirty="0">
                <a:solidFill>
                  <a:srgbClr val="0070C0"/>
                </a:solidFill>
              </a:rPr>
              <a:t>Smooth-coated </a:t>
            </a:r>
            <a:r>
              <a:rPr lang="en-US" sz="3100" b="1" dirty="0" smtClean="0">
                <a:solidFill>
                  <a:srgbClr val="0070C0"/>
                </a:solidFill>
              </a:rPr>
              <a:t>Otter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</a:rPr>
              <a:t>from Folklore </a:t>
            </a:r>
            <a:r>
              <a:rPr lang="en-US" sz="3100" b="1" dirty="0" smtClean="0">
                <a:solidFill>
                  <a:srgbClr val="FF0000"/>
                </a:solidFill>
              </a:rPr>
              <a:t>to World </a:t>
            </a:r>
            <a:r>
              <a:rPr lang="en-US" sz="3100" b="1" dirty="0" smtClean="0">
                <a:solidFill>
                  <a:srgbClr val="FF0000"/>
                </a:solidFill>
              </a:rPr>
              <a:t>Heritage</a:t>
            </a:r>
            <a:r>
              <a:rPr lang="en-US" sz="3100" b="1" dirty="0" smtClean="0">
                <a:solidFill>
                  <a:srgbClr val="FF0000"/>
                </a:solidFill>
              </a:rPr>
              <a:t/>
            </a:r>
            <a:br>
              <a:rPr lang="en-US" sz="3100" b="1" dirty="0" smtClean="0">
                <a:solidFill>
                  <a:srgbClr val="FF0000"/>
                </a:solidFill>
              </a:rPr>
            </a:br>
            <a:r>
              <a:rPr lang="en-US" sz="2700" b="1" dirty="0">
                <a:solidFill>
                  <a:schemeClr val="tx2"/>
                </a:solidFill>
              </a:rPr>
              <a:t>Asst. Prof. Dr. </a:t>
            </a:r>
            <a:r>
              <a:rPr lang="en-US" sz="2700" b="1" dirty="0" err="1">
                <a:solidFill>
                  <a:schemeClr val="tx2"/>
                </a:solidFill>
              </a:rPr>
              <a:t>Afkar</a:t>
            </a:r>
            <a:r>
              <a:rPr lang="en-US" sz="2700" b="1" dirty="0">
                <a:solidFill>
                  <a:schemeClr val="tx2"/>
                </a:solidFill>
              </a:rPr>
              <a:t> M. </a:t>
            </a:r>
            <a:r>
              <a:rPr lang="en-US" sz="2700" b="1" dirty="0" err="1">
                <a:solidFill>
                  <a:schemeClr val="tx2"/>
                </a:solidFill>
              </a:rPr>
              <a:t>Hadi</a:t>
            </a:r>
            <a:r>
              <a:rPr lang="en-US" sz="2700" b="1" dirty="0">
                <a:solidFill>
                  <a:srgbClr val="C00000"/>
                </a:solidFill>
              </a:rPr>
              <a:t/>
            </a:r>
            <a:br>
              <a:rPr lang="en-US" sz="2700" b="1" dirty="0">
                <a:solidFill>
                  <a:srgbClr val="C00000"/>
                </a:solidFill>
              </a:rPr>
            </a:br>
            <a:r>
              <a:rPr lang="en-US" sz="2200" b="1" dirty="0"/>
              <a:t>Iraq Natural History Research Center and Museum</a:t>
            </a:r>
            <a:br>
              <a:rPr lang="en-US" sz="2200" b="1" dirty="0"/>
            </a:br>
            <a:r>
              <a:rPr lang="en-US" sz="2200" b="1" dirty="0"/>
              <a:t>University of Baghdad</a:t>
            </a:r>
            <a:endParaRPr lang="ar-IQ" sz="2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DELL\Desktop\d7da8cc1ec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346" y="3581400"/>
            <a:ext cx="2001308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90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r>
              <a:rPr lang="ar-IQ" sz="2400" dirty="0" smtClean="0">
                <a:solidFill>
                  <a:srgbClr val="FF0000"/>
                </a:solidFill>
              </a:rPr>
              <a:t>الشكل والمظهر الخارجي</a:t>
            </a:r>
            <a:endParaRPr lang="ar-IQ" sz="2400" dirty="0">
              <a:solidFill>
                <a:srgbClr val="FF0000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08313" cy="5145435"/>
          </a:xfrm>
        </p:spPr>
        <p:txBody>
          <a:bodyPr>
            <a:normAutofit/>
          </a:bodyPr>
          <a:lstStyle/>
          <a:p>
            <a:r>
              <a:rPr lang="ar-IQ" sz="2400" dirty="0" smtClean="0">
                <a:cs typeface="+mj-cs"/>
              </a:rPr>
              <a:t>رأسه </a:t>
            </a:r>
            <a:r>
              <a:rPr lang="ar-IQ" sz="2400" dirty="0" err="1" smtClean="0">
                <a:cs typeface="+mj-cs"/>
              </a:rPr>
              <a:t>مدوريشبه</a:t>
            </a:r>
            <a:r>
              <a:rPr lang="ar-IQ" sz="2400" dirty="0" smtClean="0">
                <a:cs typeface="+mj-cs"/>
              </a:rPr>
              <a:t> راس القطة يبلغ طوله 75- 95 سم وذيله غليظ ذا نهاية مدببة ويبلغ طوله 35-45 </a:t>
            </a:r>
            <a:r>
              <a:rPr lang="ar-IQ" sz="2400" dirty="0" err="1" smtClean="0">
                <a:cs typeface="+mj-cs"/>
              </a:rPr>
              <a:t>سم </a:t>
            </a:r>
            <a:r>
              <a:rPr lang="ar-IQ" sz="2400" dirty="0" smtClean="0">
                <a:cs typeface="+mj-cs"/>
              </a:rPr>
              <a:t>، أسنانه حادة وأصابعه ملتصقة بغشاء رقيق يساعده على التجديف </a:t>
            </a:r>
            <a:r>
              <a:rPr lang="ar-IQ" sz="2400" dirty="0" smtClean="0">
                <a:cs typeface="+mj-cs"/>
              </a:rPr>
              <a:t>بالسرعة </a:t>
            </a:r>
            <a:r>
              <a:rPr lang="ar-IQ" sz="2400" dirty="0" smtClean="0">
                <a:cs typeface="+mj-cs"/>
              </a:rPr>
              <a:t>الفائقة، يكسو جلده الفرو الناعم والثمين ويستعمل لصنع الملابس الفاخرة، يجيد الصيد والسباحة والغطس لمسافات طويلة يطلق صفيراً عند خروجه من </a:t>
            </a:r>
            <a:r>
              <a:rPr lang="ar-IQ" sz="2400" dirty="0" err="1" smtClean="0">
                <a:cs typeface="+mj-cs"/>
              </a:rPr>
              <a:t>الماء.</a:t>
            </a:r>
            <a:r>
              <a:rPr lang="ar-IQ" sz="2400" dirty="0" smtClean="0">
                <a:cs typeface="+mj-cs"/>
              </a:rPr>
              <a:t> </a:t>
            </a:r>
            <a:endParaRPr lang="ar-IQ" sz="2400" dirty="0">
              <a:cs typeface="+mj-cs"/>
            </a:endParaRPr>
          </a:p>
        </p:txBody>
      </p:sp>
      <p:pic>
        <p:nvPicPr>
          <p:cNvPr id="1026" name="Picture 2" descr="C:\Users\DELL\Desktop\2006-kabini-ot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9248" y="273050"/>
            <a:ext cx="4963354" cy="5853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11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otter in iraq\_otters_fe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" y="1238250"/>
            <a:ext cx="8191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94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/>
          </a:bodyPr>
          <a:lstStyle/>
          <a:p>
            <a:r>
              <a:rPr lang="ar-IQ" sz="2800" dirty="0" smtClean="0">
                <a:solidFill>
                  <a:srgbClr val="FF0000"/>
                </a:solidFill>
              </a:rPr>
              <a:t>اماكن تواجده </a:t>
            </a:r>
            <a:r>
              <a:rPr lang="en-US" sz="2800" dirty="0" smtClean="0">
                <a:solidFill>
                  <a:srgbClr val="FF0000"/>
                </a:solidFill>
              </a:rPr>
              <a:t>Habitat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ar-IQ" sz="2400" dirty="0">
              <a:solidFill>
                <a:srgbClr val="FF0000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-IQ" sz="2800" dirty="0" smtClean="0"/>
              <a:t>يتواجد في </a:t>
            </a:r>
            <a:r>
              <a:rPr lang="ar-IQ" sz="2800" dirty="0" err="1" smtClean="0"/>
              <a:t>الأهوار</a:t>
            </a:r>
            <a:r>
              <a:rPr lang="ar-IQ" sz="2800" dirty="0" smtClean="0"/>
              <a:t> </a:t>
            </a:r>
            <a:r>
              <a:rPr lang="ar-IQ" sz="2800" dirty="0" smtClean="0"/>
              <a:t>النائية الموحشة والتي يصعب على الإنسان الوصول اليها ليكون في مأمن من الصيادين </a:t>
            </a:r>
            <a:r>
              <a:rPr lang="ar-IQ" sz="2800" dirty="0" smtClean="0"/>
              <a:t>والأخطار </a:t>
            </a:r>
            <a:r>
              <a:rPr lang="ar-IQ" sz="2800" dirty="0" smtClean="0"/>
              <a:t>التي تهدده يجعل من الجزر الطافية </a:t>
            </a:r>
            <a:r>
              <a:rPr lang="ar-IQ" sz="2800" dirty="0" err="1" smtClean="0"/>
              <a:t>والصغيرة </a:t>
            </a:r>
            <a:r>
              <a:rPr lang="ar-IQ" sz="2800" dirty="0" smtClean="0"/>
              <a:t>(</a:t>
            </a:r>
            <a:r>
              <a:rPr lang="ar-IQ" sz="2800" dirty="0" err="1" smtClean="0"/>
              <a:t>التهول</a:t>
            </a:r>
            <a:r>
              <a:rPr lang="ar-IQ" sz="2800" dirty="0" smtClean="0"/>
              <a:t>) مقراً للاستراحة بعد عودته من الصيد.</a:t>
            </a:r>
          </a:p>
          <a:p>
            <a:endParaRPr lang="ar-IQ" dirty="0"/>
          </a:p>
        </p:txBody>
      </p:sp>
      <p:pic>
        <p:nvPicPr>
          <p:cNvPr id="1026" name="Picture 2" descr="C:\Users\DELL\Desktop\do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052736"/>
            <a:ext cx="4032448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14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يجيد الصيد والسباحة والغطس لمسافات طويلة يطلق صفيراً عند خروجه من الماء</a:t>
            </a:r>
            <a:endParaRPr lang="ar-IQ" dirty="0"/>
          </a:p>
        </p:txBody>
      </p:sp>
      <p:pic>
        <p:nvPicPr>
          <p:cNvPr id="2050" name="Picture 2" descr="C:\Users\DELL\Desktop\Lutra_lutra1p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75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التكاثر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تصل اناث كلب </a:t>
            </a:r>
            <a:r>
              <a:rPr lang="ar-IQ" dirty="0" smtClean="0"/>
              <a:t>الماء إلى مرحلة النضج الجنسي في عمر </a:t>
            </a:r>
            <a:r>
              <a:rPr lang="ar-IQ" b="1" dirty="0" smtClean="0">
                <a:solidFill>
                  <a:srgbClr val="FF0000"/>
                </a:solidFill>
              </a:rPr>
              <a:t>السنتين</a:t>
            </a:r>
            <a:r>
              <a:rPr lang="ar-IQ" dirty="0" smtClean="0"/>
              <a:t> تقريبًا والذكور في عمر </a:t>
            </a:r>
            <a:r>
              <a:rPr lang="ar-IQ" b="1" dirty="0" smtClean="0">
                <a:solidFill>
                  <a:srgbClr val="FF0000"/>
                </a:solidFill>
              </a:rPr>
              <a:t>ثلاث سنوات </a:t>
            </a:r>
            <a:r>
              <a:rPr lang="ar-IQ" dirty="0" smtClean="0"/>
              <a:t>تقريبًا</a:t>
            </a:r>
            <a:r>
              <a:rPr lang="ar-IQ" dirty="0" smtClean="0"/>
              <a:t>.</a:t>
            </a:r>
          </a:p>
          <a:p>
            <a:pPr algn="r" rtl="1"/>
            <a:r>
              <a:rPr lang="ar-IQ" dirty="0" smtClean="0"/>
              <a:t>فترة </a:t>
            </a:r>
            <a:r>
              <a:rPr lang="ar-IQ" dirty="0" smtClean="0"/>
              <a:t>الحمل في </a:t>
            </a:r>
            <a:r>
              <a:rPr lang="ar-IQ" dirty="0" smtClean="0"/>
              <a:t>اناث كلب </a:t>
            </a:r>
            <a:r>
              <a:rPr lang="ar-IQ" dirty="0" smtClean="0"/>
              <a:t>الماء حوالي </a:t>
            </a:r>
            <a:r>
              <a:rPr lang="ar-IQ" b="1" dirty="0" smtClean="0">
                <a:solidFill>
                  <a:srgbClr val="FF0000"/>
                </a:solidFill>
              </a:rPr>
              <a:t>60</a:t>
            </a:r>
            <a:r>
              <a:rPr lang="ar-IQ" dirty="0" smtClean="0"/>
              <a:t> إلى </a:t>
            </a:r>
            <a:r>
              <a:rPr lang="ar-IQ" b="1" dirty="0" smtClean="0">
                <a:solidFill>
                  <a:srgbClr val="FF0000"/>
                </a:solidFill>
              </a:rPr>
              <a:t>86</a:t>
            </a:r>
            <a:r>
              <a:rPr lang="ar-IQ" dirty="0" smtClean="0"/>
              <a:t> </a:t>
            </a:r>
            <a:r>
              <a:rPr lang="ar-IQ" dirty="0" err="1" smtClean="0"/>
              <a:t>يومًا.</a:t>
            </a:r>
            <a:r>
              <a:rPr lang="ar-IQ" dirty="0" smtClean="0"/>
              <a:t> يتم رعاية الجرو حديث </a:t>
            </a:r>
            <a:r>
              <a:rPr lang="ar-IQ" dirty="0" err="1" smtClean="0"/>
              <a:t>الولادة </a:t>
            </a:r>
            <a:r>
              <a:rPr lang="ar-IQ" dirty="0" smtClean="0"/>
              <a:t>(</a:t>
            </a:r>
            <a:r>
              <a:rPr lang="ar-IQ" b="1" dirty="0" smtClean="0">
                <a:solidFill>
                  <a:srgbClr val="FF0000"/>
                </a:solidFill>
              </a:rPr>
              <a:t>2</a:t>
            </a:r>
            <a:r>
              <a:rPr lang="ar-IQ" dirty="0" smtClean="0">
                <a:solidFill>
                  <a:srgbClr val="FF0000"/>
                </a:solidFill>
              </a:rPr>
              <a:t>-</a:t>
            </a:r>
            <a:r>
              <a:rPr lang="ar-IQ" b="1" dirty="0" smtClean="0">
                <a:solidFill>
                  <a:srgbClr val="FF0000"/>
                </a:solidFill>
              </a:rPr>
              <a:t>5</a:t>
            </a:r>
            <a:r>
              <a:rPr lang="ar-IQ" dirty="0" smtClean="0"/>
              <a:t>) اشهر </a:t>
            </a:r>
            <a:r>
              <a:rPr lang="ar-IQ" dirty="0" smtClean="0"/>
              <a:t>من </a:t>
            </a:r>
            <a:r>
              <a:rPr lang="ar-IQ" dirty="0" smtClean="0"/>
              <a:t>قبل الام والكلب الاب </a:t>
            </a:r>
            <a:r>
              <a:rPr lang="ar-IQ" dirty="0" smtClean="0"/>
              <a:t>والنسل الأكبر سناً</a:t>
            </a:r>
            <a:r>
              <a:rPr lang="ar-IQ" dirty="0" smtClean="0"/>
              <a:t>.</a:t>
            </a:r>
          </a:p>
          <a:p>
            <a:pPr algn="r" rtl="1"/>
            <a:r>
              <a:rPr lang="ar-IQ" dirty="0" smtClean="0"/>
              <a:t> يتم </a:t>
            </a:r>
            <a:r>
              <a:rPr lang="ar-IQ" dirty="0" smtClean="0"/>
              <a:t>بناء </a:t>
            </a:r>
            <a:r>
              <a:rPr lang="ar-IQ" dirty="0" err="1" smtClean="0"/>
              <a:t>البيت </a:t>
            </a:r>
            <a:r>
              <a:rPr lang="ar-IQ" dirty="0" smtClean="0"/>
              <a:t>(الجحر) </a:t>
            </a:r>
            <a:r>
              <a:rPr lang="ar-IQ" dirty="0" smtClean="0"/>
              <a:t>تحت جذور الأشجار أو تحت قبة </a:t>
            </a:r>
            <a:r>
              <a:rPr lang="ar-IQ" dirty="0" smtClean="0"/>
              <a:t>صخرية، تخبا تحت </a:t>
            </a:r>
            <a:r>
              <a:rPr lang="ar-IQ" dirty="0" smtClean="0"/>
              <a:t>الطحالب والعشب.</a:t>
            </a:r>
            <a:endParaRPr lang="ar-IQ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Lutra</a:t>
            </a:r>
            <a:r>
              <a:rPr lang="en-US" b="1" i="1" dirty="0" smtClean="0"/>
              <a:t> </a:t>
            </a:r>
            <a:r>
              <a:rPr lang="en-US" b="1" i="1" dirty="0" err="1" smtClean="0"/>
              <a:t>lutra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ar-IQ" b="1" dirty="0" smtClean="0"/>
              <a:t>نموذج لحيوان محنط عام 1985 من نهر العظيم/</a:t>
            </a:r>
            <a:r>
              <a:rPr lang="ar-IQ" b="1" dirty="0" err="1" smtClean="0"/>
              <a:t>ديالى</a:t>
            </a:r>
            <a:endParaRPr lang="ar-IQ" b="1" dirty="0"/>
          </a:p>
        </p:txBody>
      </p:sp>
      <p:pic>
        <p:nvPicPr>
          <p:cNvPr id="1026" name="Picture 2" descr="C:\Users\DELL\Downloads\٢٠١٧١٢٠٦_١٨٥٦٠٤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421" y="1600200"/>
            <a:ext cx="677515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27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chemeClr val="tx2"/>
                </a:solidFill>
              </a:rPr>
              <a:t>Lutrogale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</a:rPr>
              <a:t>perspicillata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</a:rPr>
              <a:t>maxwelli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الرحالة </a:t>
            </a:r>
            <a:r>
              <a:rPr lang="ar-IQ" dirty="0" err="1" smtClean="0"/>
              <a:t>البريطاني </a:t>
            </a:r>
            <a:r>
              <a:rPr lang="ar-IQ" dirty="0" smtClean="0"/>
              <a:t>(</a:t>
            </a:r>
            <a:r>
              <a:rPr lang="ar-IQ" b="1" dirty="0" err="1" smtClean="0">
                <a:solidFill>
                  <a:srgbClr val="FF0000"/>
                </a:solidFill>
              </a:rPr>
              <a:t>كافن</a:t>
            </a:r>
            <a:r>
              <a:rPr lang="ar-IQ" b="1" dirty="0" smtClean="0">
                <a:solidFill>
                  <a:srgbClr val="FF0000"/>
                </a:solidFill>
              </a:rPr>
              <a:t> ماكسويل</a:t>
            </a:r>
            <a:r>
              <a:rPr lang="ar-IQ" dirty="0" smtClean="0"/>
              <a:t>) مؤلف </a:t>
            </a:r>
            <a:r>
              <a:rPr lang="ar-IQ" dirty="0" err="1" smtClean="0"/>
              <a:t>كتاب </a:t>
            </a:r>
            <a:r>
              <a:rPr lang="ar-IQ" dirty="0" smtClean="0"/>
              <a:t>(قصبة في مهب الريح) وخلال جولاته في الاهوار عام </a:t>
            </a:r>
            <a:r>
              <a:rPr lang="ar-IQ" b="1" dirty="0" err="1" smtClean="0">
                <a:solidFill>
                  <a:srgbClr val="FF0000"/>
                </a:solidFill>
              </a:rPr>
              <a:t>1952م</a:t>
            </a:r>
            <a:r>
              <a:rPr lang="ar-IQ" dirty="0" smtClean="0"/>
              <a:t> </a:t>
            </a:r>
            <a:r>
              <a:rPr lang="ar-IQ" dirty="0" smtClean="0"/>
              <a:t>فقد عثر على جروين صغيرين </a:t>
            </a:r>
            <a:r>
              <a:rPr lang="ar-IQ" dirty="0" err="1" smtClean="0"/>
              <a:t>فسماهما </a:t>
            </a:r>
            <a:r>
              <a:rPr lang="ar-IQ" dirty="0" smtClean="0"/>
              <a:t>(</a:t>
            </a:r>
            <a:r>
              <a:rPr lang="ar-IQ" b="1" dirty="0" err="1" smtClean="0">
                <a:solidFill>
                  <a:srgbClr val="FF0000"/>
                </a:solidFill>
              </a:rPr>
              <a:t>كحلاء</a:t>
            </a:r>
            <a:r>
              <a:rPr lang="ar-IQ" b="1" dirty="0" smtClean="0">
                <a:solidFill>
                  <a:srgbClr val="FF0000"/>
                </a:solidFill>
              </a:rPr>
              <a:t> </a:t>
            </a:r>
            <a:r>
              <a:rPr lang="ar-IQ" b="1" dirty="0" err="1" smtClean="0">
                <a:solidFill>
                  <a:srgbClr val="FF0000"/>
                </a:solidFill>
              </a:rPr>
              <a:t>ومجبل</a:t>
            </a:r>
            <a:r>
              <a:rPr lang="ar-IQ" dirty="0" smtClean="0"/>
              <a:t>) فالأول توفي بالحمى والثاني اخذه معه إلى </a:t>
            </a:r>
            <a:r>
              <a:rPr lang="ar-IQ" b="1" dirty="0" err="1" smtClean="0">
                <a:solidFill>
                  <a:srgbClr val="FF0000"/>
                </a:solidFill>
              </a:rPr>
              <a:t>اسكوتلندا</a:t>
            </a:r>
            <a:r>
              <a:rPr lang="ar-IQ" b="1" dirty="0" smtClean="0">
                <a:solidFill>
                  <a:srgbClr val="FF0000"/>
                </a:solidFill>
              </a:rPr>
              <a:t> </a:t>
            </a:r>
            <a:r>
              <a:rPr lang="ar-IQ" dirty="0" smtClean="0"/>
              <a:t>وعاش فيها عدة سنوات وقد(خضع </a:t>
            </a:r>
            <a:r>
              <a:rPr lang="ar-IQ" dirty="0" err="1" smtClean="0"/>
              <a:t>مجبل</a:t>
            </a:r>
            <a:r>
              <a:rPr lang="ar-IQ" dirty="0" smtClean="0"/>
              <a:t>) إلى دراسات أوروبية مختصة بعلم الحيوان فظهر بأنه حيوان لا يوجد من نوعه في العالم فأطلق عليه اسماً علمياً </a:t>
            </a:r>
            <a:r>
              <a:rPr lang="ar-IQ" dirty="0" err="1" smtClean="0"/>
              <a:t>فسماه </a:t>
            </a:r>
            <a:r>
              <a:rPr lang="ar-IQ" dirty="0" smtClean="0"/>
              <a:t>(</a:t>
            </a:r>
            <a:r>
              <a:rPr lang="ar-IQ" b="1" dirty="0" smtClean="0">
                <a:solidFill>
                  <a:srgbClr val="FF0000"/>
                </a:solidFill>
              </a:rPr>
              <a:t>مكسو يلي</a:t>
            </a:r>
            <a:r>
              <a:rPr lang="ar-IQ" dirty="0" smtClean="0"/>
              <a:t>) ثم انتج فلما عنه اسمه </a:t>
            </a:r>
            <a:r>
              <a:rPr lang="en-US" b="1" dirty="0" smtClean="0">
                <a:solidFill>
                  <a:srgbClr val="FF0000"/>
                </a:solidFill>
              </a:rPr>
              <a:t>Ring of bright water</a:t>
            </a:r>
            <a:r>
              <a:rPr lang="en-US" dirty="0" smtClean="0"/>
              <a:t> </a:t>
            </a:r>
            <a:r>
              <a:rPr lang="ar-IQ" dirty="0" smtClean="0"/>
              <a:t> لكنه يبقى حيوانا سومريا عراقيا.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4730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Ring of bright </a:t>
            </a:r>
            <a:r>
              <a:rPr lang="en-US" b="1" dirty="0" smtClean="0">
                <a:solidFill>
                  <a:srgbClr val="FF0000"/>
                </a:solidFill>
              </a:rPr>
              <a:t>water(movie)</a:t>
            </a:r>
            <a:endParaRPr lang="ar-IQ" dirty="0"/>
          </a:p>
        </p:txBody>
      </p:sp>
      <p:pic>
        <p:nvPicPr>
          <p:cNvPr id="4" name="Picture 2" descr="C:\Users\DELL\Downloads\٢٠١٧١٢٠٩_١٥٥٣٠٧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03" y="1600200"/>
            <a:ext cx="798699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02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اختفى هذا الحيوان الجميل بعد تجفيف الاهوار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/>
              <a:t>لم يعد يراه السكان المحليين ولم تسجل عنه اي مشاهدة من قبل الباحثين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بدا البحث عنه من جديد في عام 2012</a:t>
            </a:r>
            <a:r>
              <a:rPr lang="ar-IQ" b="1" dirty="0" smtClean="0"/>
              <a:t>  </a:t>
            </a:r>
            <a:endParaRPr lang="ar-IQ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934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08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162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20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/>
              <a:t>ظهور كلب الماء </a:t>
            </a:r>
            <a:r>
              <a:rPr lang="ar-IQ" dirty="0" smtClean="0"/>
              <a:t>امام الكاميرات بعد </a:t>
            </a:r>
            <a:r>
              <a:rPr lang="ar-IQ" dirty="0"/>
              <a:t>اختفائه لسنين عديدة</a:t>
            </a:r>
          </a:p>
        </p:txBody>
      </p:sp>
      <p:pic>
        <p:nvPicPr>
          <p:cNvPr id="4" name="Picture 2" descr="C:\Users\DELL\Downloads\٢٠١٧١٢٠٩_١٦١٢٠٧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3" y="1600200"/>
            <a:ext cx="821519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5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DELL\Downloads\٢٠١٧١٢٠٩_١٦١١٤٢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3" y="1600200"/>
            <a:ext cx="821519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07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6705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83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34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7239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46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5625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86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169988"/>
            <a:ext cx="713263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83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7086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50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/>
              <a:t>يعتبر كلب الماء ناعم الفرو احد المعايير المهمة لدخول الاهوار على لائحة التراث العالمي</a:t>
            </a:r>
            <a:endParaRPr lang="ar-IQ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4400" b="1" dirty="0" smtClean="0">
                <a:solidFill>
                  <a:srgbClr val="FF0000"/>
                </a:solidFill>
              </a:rPr>
              <a:t>لأنه معرض للانقراض عالميا</a:t>
            </a:r>
            <a:endParaRPr lang="ar-IQ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b="1" dirty="0" smtClean="0">
                <a:solidFill>
                  <a:srgbClr val="00B050"/>
                </a:solidFill>
              </a:rPr>
              <a:t>الاتحاد الدولي لحفظ الطبيعة</a:t>
            </a:r>
            <a:endParaRPr lang="ar-IQ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F:\f\IUCN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288" y="1600200"/>
            <a:ext cx="763342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4040188" cy="1717675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Lutrogale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perspicillata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maxwelli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endParaRPr lang="en-US" i="1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Smooth-coated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Otter</a:t>
            </a:r>
          </a:p>
          <a:p>
            <a:pPr algn="ctr"/>
            <a:r>
              <a:rPr lang="ar-IQ" dirty="0">
                <a:solidFill>
                  <a:srgbClr val="FF0000"/>
                </a:solidFill>
              </a:rPr>
              <a:t>قابل للتهديد</a:t>
            </a:r>
            <a:endParaRPr lang="ar-IQ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81000"/>
            <a:ext cx="4041775" cy="1793875"/>
          </a:xfrm>
        </p:spPr>
        <p:txBody>
          <a:bodyPr>
            <a:normAutofit/>
          </a:bodyPr>
          <a:lstStyle/>
          <a:p>
            <a:r>
              <a:rPr lang="en-US" i="1" dirty="0" err="1"/>
              <a:t>Lutra</a:t>
            </a:r>
            <a:r>
              <a:rPr lang="en-US" i="1" dirty="0"/>
              <a:t> </a:t>
            </a:r>
            <a:r>
              <a:rPr lang="en-US" i="1" dirty="0" err="1" smtClean="0"/>
              <a:t>lutra</a:t>
            </a:r>
            <a:endParaRPr lang="en-US" i="1" dirty="0" smtClean="0"/>
          </a:p>
          <a:p>
            <a:r>
              <a:rPr lang="en-US" dirty="0"/>
              <a:t>Eurasian Otter</a:t>
            </a:r>
            <a:r>
              <a:rPr lang="en-US" i="1" dirty="0"/>
              <a:t/>
            </a:r>
            <a:br>
              <a:rPr lang="en-US" i="1" dirty="0"/>
            </a:br>
            <a:r>
              <a:rPr lang="ar-IQ" i="1" dirty="0"/>
              <a:t> </a:t>
            </a:r>
            <a:r>
              <a:rPr lang="ar-IQ" dirty="0">
                <a:solidFill>
                  <a:srgbClr val="C00000"/>
                </a:solidFill>
              </a:rPr>
              <a:t>قريب من التهديد</a:t>
            </a:r>
            <a:endParaRPr lang="ar-IQ" dirty="0"/>
          </a:p>
        </p:txBody>
      </p:sp>
      <p:pic>
        <p:nvPicPr>
          <p:cNvPr id="4098" name="Picture 2" descr="D:\otter in iraq\_Lutra_Lutr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044372"/>
            <a:ext cx="4041775" cy="22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otter in iraq\giantot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3790"/>
            <a:ext cx="4040188" cy="26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90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Vulnerable under criteria A2cde</a:t>
            </a:r>
            <a:br>
              <a:rPr lang="en-US" b="1" dirty="0" smtClean="0"/>
            </a:br>
            <a:r>
              <a:rPr lang="en-US" b="1" dirty="0" smtClean="0"/>
              <a:t>+A3cde</a:t>
            </a:r>
            <a:br>
              <a:rPr lang="en-US" b="1" dirty="0" smtClean="0"/>
            </a:br>
            <a:endParaRPr lang="ar-IQ" b="1" dirty="0"/>
          </a:p>
        </p:txBody>
      </p:sp>
      <p:pic>
        <p:nvPicPr>
          <p:cNvPr id="2050" name="Picture 2" descr="F:\f\IUCN\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921" y="1600200"/>
            <a:ext cx="750415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https://en.wikipedia.org/wiki/File:Otter_playing_-_</a:t>
            </a:r>
            <a:r>
              <a:rPr lang="en-US" dirty="0" smtClean="0">
                <a:hlinkClick r:id="rId2"/>
              </a:rPr>
              <a:t>2015_11_08.ogv</a:t>
            </a:r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620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53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772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7200" b="1" dirty="0" smtClean="0">
                <a:solidFill>
                  <a:srgbClr val="C00000"/>
                </a:solidFill>
              </a:rPr>
              <a:t>شكرا لحسن اصغائكم</a:t>
            </a:r>
            <a:endParaRPr lang="ar-IQ" sz="7200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D:\otter in iraq\otter sti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6096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130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Distribution of </a:t>
            </a:r>
            <a:r>
              <a:rPr lang="en-US" b="1" i="1" dirty="0" err="1" smtClean="0"/>
              <a:t>Lutra</a:t>
            </a:r>
            <a:r>
              <a:rPr lang="en-US" b="1" dirty="0" smtClean="0"/>
              <a:t> sp.</a:t>
            </a:r>
            <a:endParaRPr lang="ar-IQ" b="1" dirty="0"/>
          </a:p>
        </p:txBody>
      </p:sp>
      <p:pic>
        <p:nvPicPr>
          <p:cNvPr id="3074" name="Picture 2" descr="C:\Users\DELL\Desktop\Smooth-coated_Otter_are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952" y="1755245"/>
            <a:ext cx="5638096" cy="421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33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A-</a:t>
            </a:r>
            <a:r>
              <a:rPr lang="en-US" b="1" i="1" dirty="0" err="1" smtClean="0"/>
              <a:t>Lutra</a:t>
            </a:r>
            <a:r>
              <a:rPr lang="en-US" b="1" i="1" dirty="0" smtClean="0"/>
              <a:t> </a:t>
            </a:r>
            <a:r>
              <a:rPr lang="en-US" b="1" i="1" dirty="0" err="1" smtClean="0"/>
              <a:t>lutra</a:t>
            </a:r>
            <a:r>
              <a:rPr lang="en-US" b="1" dirty="0" smtClean="0"/>
              <a:t>  </a:t>
            </a:r>
            <a:r>
              <a:rPr lang="en-US" sz="4000" b="1" dirty="0" smtClean="0">
                <a:solidFill>
                  <a:srgbClr val="FF0000"/>
                </a:solidFill>
              </a:rPr>
              <a:t>Eurasian Otter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dirty="0" smtClean="0"/>
              <a:t>B-</a:t>
            </a:r>
            <a:r>
              <a:rPr lang="en-US" b="1" i="1" dirty="0" err="1" smtClean="0"/>
              <a:t>Lutrogale</a:t>
            </a:r>
            <a:r>
              <a:rPr lang="en-US" b="1" dirty="0" smtClean="0"/>
              <a:t> </a:t>
            </a:r>
            <a:r>
              <a:rPr lang="en-US" b="1" i="1" dirty="0" err="1" smtClean="0"/>
              <a:t>perspicillata</a:t>
            </a:r>
            <a:r>
              <a:rPr lang="en-US" b="1" i="1" dirty="0" smtClean="0"/>
              <a:t> </a:t>
            </a:r>
            <a:r>
              <a:rPr lang="en-US" b="1" i="1" dirty="0" err="1" smtClean="0"/>
              <a:t>maxwelli</a:t>
            </a:r>
            <a:r>
              <a:rPr lang="en-US" b="1" i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Smooth-coated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Otter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1026" name="Picture 2" descr="C:\Users\DELL\Downloads\٢٠١٧١٢٠٦_٢٢٢٥٢٦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890" y="1600200"/>
            <a:ext cx="3378350" cy="4781128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3430903" y="1916832"/>
            <a:ext cx="31771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</a:t>
            </a:r>
            <a:endParaRPr lang="ar-IQ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510926" y="4293096"/>
            <a:ext cx="3097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7497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260648"/>
            <a:ext cx="741682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4800" b="1" dirty="0" smtClean="0">
                <a:solidFill>
                  <a:srgbClr val="FF0000"/>
                </a:solidFill>
              </a:rPr>
              <a:t>كلب </a:t>
            </a:r>
            <a:r>
              <a:rPr lang="ar-IQ" sz="4800" b="1" dirty="0" err="1" smtClean="0">
                <a:solidFill>
                  <a:srgbClr val="FF0000"/>
                </a:solidFill>
              </a:rPr>
              <a:t>الماء: </a:t>
            </a:r>
            <a:r>
              <a:rPr lang="ar-IQ" sz="4800" b="1" dirty="0" smtClean="0">
                <a:solidFill>
                  <a:srgbClr val="FF0000"/>
                </a:solidFill>
              </a:rPr>
              <a:t>(</a:t>
            </a:r>
            <a:r>
              <a:rPr lang="ar-IQ" sz="4800" b="1" dirty="0" err="1" smtClean="0">
                <a:solidFill>
                  <a:srgbClr val="FF0000"/>
                </a:solidFill>
              </a:rPr>
              <a:t>جليب</a:t>
            </a:r>
            <a:r>
              <a:rPr lang="ar-IQ" sz="4800" b="1" dirty="0" smtClean="0">
                <a:solidFill>
                  <a:srgbClr val="FF0000"/>
                </a:solidFill>
              </a:rPr>
              <a:t> </a:t>
            </a:r>
            <a:r>
              <a:rPr lang="ar-IQ" sz="4800" b="1" dirty="0" smtClean="0">
                <a:solidFill>
                  <a:srgbClr val="FF0000"/>
                </a:solidFill>
              </a:rPr>
              <a:t>المي</a:t>
            </a:r>
            <a:r>
              <a:rPr lang="ar-IQ" sz="4800" b="1" dirty="0" err="1" smtClean="0">
                <a:solidFill>
                  <a:srgbClr val="FF0000"/>
                </a:solidFill>
              </a:rPr>
              <a:t>) </a:t>
            </a:r>
            <a:r>
              <a:rPr lang="ar-IQ" sz="4800" b="1" dirty="0" smtClean="0">
                <a:solidFill>
                  <a:srgbClr val="FF0000"/>
                </a:solidFill>
              </a:rPr>
              <a:t>(</a:t>
            </a:r>
            <a:r>
              <a:rPr lang="ar-IQ" sz="4800" b="1" dirty="0" err="1" smtClean="0">
                <a:solidFill>
                  <a:srgbClr val="FF0000"/>
                </a:solidFill>
              </a:rPr>
              <a:t>السعلوة</a:t>
            </a:r>
            <a:r>
              <a:rPr lang="ar-IQ" sz="4800" b="1" dirty="0" err="1" smtClean="0">
                <a:solidFill>
                  <a:srgbClr val="FF0000"/>
                </a:solidFill>
              </a:rPr>
              <a:t>) </a:t>
            </a:r>
            <a:r>
              <a:rPr lang="ar-IQ" sz="4800" b="1" dirty="0" smtClean="0">
                <a:solidFill>
                  <a:srgbClr val="FF0000"/>
                </a:solidFill>
              </a:rPr>
              <a:t>(</a:t>
            </a:r>
            <a:r>
              <a:rPr lang="ar-IQ" sz="4800" b="1" dirty="0" err="1" smtClean="0">
                <a:solidFill>
                  <a:srgbClr val="FF0000"/>
                </a:solidFill>
              </a:rPr>
              <a:t>سعلوة</a:t>
            </a:r>
            <a:r>
              <a:rPr lang="ar-IQ" sz="4800" b="1" dirty="0" smtClean="0">
                <a:solidFill>
                  <a:srgbClr val="FF0000"/>
                </a:solidFill>
              </a:rPr>
              <a:t> الشط</a:t>
            </a:r>
            <a:r>
              <a:rPr lang="ar-IQ" sz="4800" b="1" dirty="0" err="1" smtClean="0">
                <a:solidFill>
                  <a:srgbClr val="FF0000"/>
                </a:solidFill>
              </a:rPr>
              <a:t>)</a:t>
            </a:r>
            <a:endParaRPr lang="ar-IQ" sz="4800" b="1" dirty="0" smtClean="0">
              <a:solidFill>
                <a:srgbClr val="FF0000"/>
              </a:solidFill>
            </a:endParaRPr>
          </a:p>
          <a:p>
            <a:pPr algn="ctr"/>
            <a:r>
              <a:rPr lang="ar-IQ" sz="4800" b="1" dirty="0" err="1" smtClean="0">
                <a:solidFill>
                  <a:srgbClr val="FF0000"/>
                </a:solidFill>
              </a:rPr>
              <a:t>أسمه </a:t>
            </a:r>
            <a:r>
              <a:rPr lang="ar-IQ" sz="4800" b="1" dirty="0" smtClean="0">
                <a:solidFill>
                  <a:srgbClr val="FF0000"/>
                </a:solidFill>
              </a:rPr>
              <a:t>(القندس) </a:t>
            </a:r>
            <a:r>
              <a:rPr lang="ar-IQ" sz="4800" b="1" dirty="0" err="1" smtClean="0">
                <a:solidFill>
                  <a:srgbClr val="FF0000"/>
                </a:solidFill>
              </a:rPr>
              <a:t>و </a:t>
            </a:r>
            <a:r>
              <a:rPr lang="ar-IQ" sz="4800" b="1" dirty="0" smtClean="0">
                <a:solidFill>
                  <a:srgbClr val="FF0000"/>
                </a:solidFill>
              </a:rPr>
              <a:t>(</a:t>
            </a:r>
            <a:r>
              <a:rPr lang="ar-IQ" sz="4800" b="1" dirty="0" err="1" smtClean="0">
                <a:solidFill>
                  <a:srgbClr val="FF0000"/>
                </a:solidFill>
              </a:rPr>
              <a:t>القضاعة)</a:t>
            </a:r>
            <a:r>
              <a:rPr lang="ar-IQ" sz="4800" b="1" dirty="0" smtClean="0">
                <a:solidFill>
                  <a:srgbClr val="FF0000"/>
                </a:solidFill>
              </a:rPr>
              <a:t/>
            </a:r>
            <a:br>
              <a:rPr lang="ar-IQ" sz="4800" b="1" dirty="0" smtClean="0">
                <a:solidFill>
                  <a:srgbClr val="FF0000"/>
                </a:solidFill>
              </a:rPr>
            </a:br>
            <a:endParaRPr lang="ar-IQ" sz="4800" b="1" dirty="0" smtClean="0">
              <a:solidFill>
                <a:srgbClr val="FF0000"/>
              </a:solidFill>
            </a:endParaRPr>
          </a:p>
          <a:p>
            <a:pPr algn="ctr"/>
            <a:r>
              <a:rPr lang="ar-IQ" sz="4800" b="1" dirty="0" smtClean="0">
                <a:solidFill>
                  <a:srgbClr val="FF0000"/>
                </a:solidFill>
              </a:rPr>
              <a:t> حيوان سومري جميل ونادر عاش في الاهوار في العراق منذ آلاف </a:t>
            </a:r>
            <a:r>
              <a:rPr lang="ar-IQ" sz="4800" b="1" dirty="0" err="1" smtClean="0">
                <a:solidFill>
                  <a:srgbClr val="FF0000"/>
                </a:solidFill>
              </a:rPr>
              <a:t>السنين.</a:t>
            </a:r>
            <a:r>
              <a:rPr lang="ar-IQ" sz="4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ar-IQ" sz="4800" b="1" dirty="0" smtClean="0">
                <a:solidFill>
                  <a:srgbClr val="FF0000"/>
                </a:solidFill>
              </a:rPr>
              <a:t> </a:t>
            </a:r>
          </a:p>
          <a:p>
            <a:endParaRPr lang="en-US" sz="4800" b="1" dirty="0" smtClean="0">
              <a:solidFill>
                <a:srgbClr val="FF0000"/>
              </a:solidFill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6989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924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50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96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13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153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14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351</Words>
  <Application>Microsoft Office PowerPoint</Application>
  <PresentationFormat>عرض على الشاشة (3:4)‏</PresentationFormat>
  <Paragraphs>38</Paragraphs>
  <Slides>34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Office Theme</vt:lpstr>
      <vt:lpstr> كلب الماء املس الفرو من التراث الشعبي الى التراث العالمي    Smooth-coated Otter from Folklore to World Heritage Asst. Prof. Dr. Afkar M. Hadi Iraq Natural History Research Center and Museum University of Baghdad</vt:lpstr>
      <vt:lpstr>الشريحة 2</vt:lpstr>
      <vt:lpstr>الشريحة 3</vt:lpstr>
      <vt:lpstr>Distribution of Lutra sp.</vt:lpstr>
      <vt:lpstr>A-Lutra lutra  Eurasian Otter B-Lutrogale perspicillata maxwelli Smooth-coated Otter </vt:lpstr>
      <vt:lpstr>الشريحة 6</vt:lpstr>
      <vt:lpstr>الشريحة 7</vt:lpstr>
      <vt:lpstr>الشريحة 8</vt:lpstr>
      <vt:lpstr>الشريحة 9</vt:lpstr>
      <vt:lpstr>الشكل والمظهر الخارجي</vt:lpstr>
      <vt:lpstr>الشريحة 11</vt:lpstr>
      <vt:lpstr>اماكن تواجده Habitat </vt:lpstr>
      <vt:lpstr>يجيد الصيد والسباحة والغطس لمسافات طويلة يطلق صفيراً عند خروجه من الماء</vt:lpstr>
      <vt:lpstr>التكاثر</vt:lpstr>
      <vt:lpstr>Lutra lutra  نموذج لحيوان محنط عام 1985 من نهر العظيم/ديالى</vt:lpstr>
      <vt:lpstr>Lutrogale perspicillata maxwelli  </vt:lpstr>
      <vt:lpstr>Ring of bright water(movie)</vt:lpstr>
      <vt:lpstr>اختفى هذا الحيوان الجميل بعد تجفيف الاهوار</vt:lpstr>
      <vt:lpstr>الشريحة 19</vt:lpstr>
      <vt:lpstr>ظهور كلب الماء امام الكاميرات بعد اختفائه لسنين عديدة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يعتبر كلب الماء ناعم الفرو احد المعايير المهمة لدخول الاهوار على لائحة التراث العالمي</vt:lpstr>
      <vt:lpstr>الاتحاد الدولي لحفظ الطبيعة</vt:lpstr>
      <vt:lpstr>Vulnerable under criteria A2cde +A3cde </vt:lpstr>
      <vt:lpstr>الشريحة 31</vt:lpstr>
      <vt:lpstr>الشريحة 32</vt:lpstr>
      <vt:lpstr>الشريحة 33</vt:lpstr>
      <vt:lpstr>شكرا لحسن اصغائكم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الواقع البيئي لحيوان كلب الماء ناعم الفرو في اهوار العراق The environmental reality of the Smooth-coated Otter in the marshes of Iraq Asst. Prof. Dr. Afkar M. Hadi Iraq Natural History Research Center and Museum University of Baghdad</dc:title>
  <dc:creator>Vertebrates_Depart</dc:creator>
  <cp:lastModifiedBy>Ienas</cp:lastModifiedBy>
  <cp:revision>17</cp:revision>
  <dcterms:created xsi:type="dcterms:W3CDTF">2006-08-16T00:00:00Z</dcterms:created>
  <dcterms:modified xsi:type="dcterms:W3CDTF">2023-03-05T09:00:18Z</dcterms:modified>
</cp:coreProperties>
</file>