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5"/>
  </p:notesMasterIdLst>
  <p:sldIdLst>
    <p:sldId id="256" r:id="rId2"/>
    <p:sldId id="258" r:id="rId3"/>
    <p:sldId id="260" r:id="rId4"/>
    <p:sldId id="257" r:id="rId5"/>
    <p:sldId id="259" r:id="rId6"/>
    <p:sldId id="261" r:id="rId7"/>
    <p:sldId id="262" r:id="rId8"/>
    <p:sldId id="266" r:id="rId9"/>
    <p:sldId id="263" r:id="rId10"/>
    <p:sldId id="267" r:id="rId11"/>
    <p:sldId id="264" r:id="rId12"/>
    <p:sldId id="265" r:id="rId13"/>
    <p:sldId id="268" r:id="rId14"/>
    <p:sldId id="270" r:id="rId15"/>
    <p:sldId id="271" r:id="rId16"/>
    <p:sldId id="269" r:id="rId17"/>
    <p:sldId id="272" r:id="rId18"/>
    <p:sldId id="273" r:id="rId19"/>
    <p:sldId id="274" r:id="rId20"/>
    <p:sldId id="275" r:id="rId21"/>
    <p:sldId id="276" r:id="rId22"/>
    <p:sldId id="277" r:id="rId23"/>
    <p:sldId id="278" r:id="rId24"/>
    <p:sldId id="279" r:id="rId25"/>
    <p:sldId id="280" r:id="rId26"/>
    <p:sldId id="283" r:id="rId27"/>
    <p:sldId id="282" r:id="rId28"/>
    <p:sldId id="281" r:id="rId29"/>
    <p:sldId id="284" r:id="rId30"/>
    <p:sldId id="285" r:id="rId31"/>
    <p:sldId id="286" r:id="rId32"/>
    <p:sldId id="287" r:id="rId33"/>
    <p:sldId id="288" r:id="rId34"/>
    <p:sldId id="289" r:id="rId35"/>
    <p:sldId id="293" r:id="rId36"/>
    <p:sldId id="292" r:id="rId37"/>
    <p:sldId id="294" r:id="rId38"/>
    <p:sldId id="295" r:id="rId39"/>
    <p:sldId id="296" r:id="rId40"/>
    <p:sldId id="297" r:id="rId41"/>
    <p:sldId id="298" r:id="rId42"/>
    <p:sldId id="299" r:id="rId43"/>
    <p:sldId id="300" r:id="rId44"/>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80" d="100"/>
          <a:sy n="80" d="100"/>
        </p:scale>
        <p:origin x="-1522" y="-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C7C224A-A00B-49E9-B0F9-C0059414B32A}" type="datetimeFigureOut">
              <a:rPr lang="ar-IQ" smtClean="0"/>
              <a:t>08/12/1444</a:t>
            </a:fld>
            <a:endParaRPr lang="ar-IQ"/>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36052E0-8D23-48BB-8C12-F1267F879770}" type="slidenum">
              <a:rPr lang="ar-IQ" smtClean="0"/>
              <a:t>‹#›</a:t>
            </a:fld>
            <a:endParaRPr lang="ar-IQ"/>
          </a:p>
        </p:txBody>
      </p:sp>
    </p:spTree>
    <p:extLst>
      <p:ext uri="{BB962C8B-B14F-4D97-AF65-F5344CB8AC3E}">
        <p14:creationId xmlns:p14="http://schemas.microsoft.com/office/powerpoint/2010/main" val="126294592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IQ" dirty="0"/>
          </a:p>
        </p:txBody>
      </p:sp>
      <p:sp>
        <p:nvSpPr>
          <p:cNvPr id="4" name="عنصر نائب لرقم الشريحة 3"/>
          <p:cNvSpPr>
            <a:spLocks noGrp="1"/>
          </p:cNvSpPr>
          <p:nvPr>
            <p:ph type="sldNum" sz="quarter" idx="10"/>
          </p:nvPr>
        </p:nvSpPr>
        <p:spPr/>
        <p:txBody>
          <a:bodyPr/>
          <a:lstStyle/>
          <a:p>
            <a:fld id="{536052E0-8D23-48BB-8C12-F1267F879770}" type="slidenum">
              <a:rPr lang="ar-IQ" smtClean="0"/>
              <a:t>21</a:t>
            </a:fld>
            <a:endParaRPr lang="ar-IQ"/>
          </a:p>
        </p:txBody>
      </p:sp>
    </p:spTree>
    <p:extLst>
      <p:ext uri="{BB962C8B-B14F-4D97-AF65-F5344CB8AC3E}">
        <p14:creationId xmlns:p14="http://schemas.microsoft.com/office/powerpoint/2010/main" val="3487351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08/12/1444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08/12/1444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08/12/1444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08/12/1444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08/12/1444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1B8ABB09-4A1D-463E-8065-109CC2B7EFAA}" type="datetimeFigureOut">
              <a:rPr lang="ar-SA" smtClean="0"/>
              <a:t>08/12/1444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1B8ABB09-4A1D-463E-8065-109CC2B7EFAA}" type="datetimeFigureOut">
              <a:rPr lang="ar-SA" smtClean="0"/>
              <a:t>08/12/1444</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1B8ABB09-4A1D-463E-8065-109CC2B7EFAA}" type="datetimeFigureOut">
              <a:rPr lang="ar-SA" smtClean="0"/>
              <a:t>08/12/1444</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t>08/12/1444</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08/12/1444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08/12/1444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ar-SA" smtClean="0"/>
              <a:t>08/12/1444</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rmAutofit/>
          </a:bodyPr>
          <a:lstStyle/>
          <a:p>
            <a:r>
              <a:rPr lang="ar-IQ" sz="8800" b="1" dirty="0" smtClean="0">
                <a:solidFill>
                  <a:srgbClr val="FF0000"/>
                </a:solidFill>
              </a:rPr>
              <a:t>آفات الحمضيات </a:t>
            </a:r>
            <a:endParaRPr lang="ar-IQ" sz="8800" b="1" dirty="0">
              <a:solidFill>
                <a:srgbClr val="FF0000"/>
              </a:solidFill>
            </a:endParaRPr>
          </a:p>
        </p:txBody>
      </p:sp>
      <p:sp>
        <p:nvSpPr>
          <p:cNvPr id="3" name="عنوان فرعي 2"/>
          <p:cNvSpPr>
            <a:spLocks noGrp="1"/>
          </p:cNvSpPr>
          <p:nvPr>
            <p:ph type="subTitle" idx="1"/>
          </p:nvPr>
        </p:nvSpPr>
        <p:spPr/>
        <p:txBody>
          <a:bodyPr/>
          <a:lstStyle/>
          <a:p>
            <a:r>
              <a:rPr lang="ar-IQ" b="1" dirty="0" smtClean="0">
                <a:solidFill>
                  <a:schemeClr val="tx1"/>
                </a:solidFill>
              </a:rPr>
              <a:t>اعداد </a:t>
            </a:r>
          </a:p>
          <a:p>
            <a:r>
              <a:rPr lang="ar-IQ" b="1" dirty="0" err="1" smtClean="0">
                <a:solidFill>
                  <a:schemeClr val="tx1"/>
                </a:solidFill>
              </a:rPr>
              <a:t>أ.م.د</a:t>
            </a:r>
            <a:r>
              <a:rPr lang="ar-IQ" b="1" dirty="0" smtClean="0">
                <a:solidFill>
                  <a:schemeClr val="tx1"/>
                </a:solidFill>
              </a:rPr>
              <a:t>. هناء هاني الصفار </a:t>
            </a:r>
            <a:endParaRPr lang="ar-IQ" b="1" dirty="0">
              <a:solidFill>
                <a:schemeClr val="tx1"/>
              </a:solidFill>
            </a:endParaRPr>
          </a:p>
        </p:txBody>
      </p:sp>
    </p:spTree>
    <p:extLst>
      <p:ext uri="{BB962C8B-B14F-4D97-AF65-F5344CB8AC3E}">
        <p14:creationId xmlns:p14="http://schemas.microsoft.com/office/powerpoint/2010/main" val="4195318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4" name="عنصر نائب للمحتوى 3"/>
          <p:cNvSpPr>
            <a:spLocks noGrp="1"/>
          </p:cNvSpPr>
          <p:nvPr>
            <p:ph idx="1"/>
          </p:nvPr>
        </p:nvSpPr>
        <p:spPr/>
        <p:txBody>
          <a:bodyPr/>
          <a:lstStyle/>
          <a:p>
            <a:r>
              <a:rPr lang="ar-IQ" dirty="0"/>
              <a:t>تضع الأنثى البالغة بيضاً أبيض اللون مقوسا نسبيا و طول البيضة 1 ملم تنبثق منها يرقة بيضاء</a:t>
            </a:r>
          </a:p>
          <a:p>
            <a:r>
              <a:rPr lang="ar-IQ" dirty="0"/>
              <a:t>اللون، مدببة من الأمام ويصل طول يرقة الطور الثالث إلى 8.2 ملم والتي تتحول بدورها إلى عذراء</a:t>
            </a:r>
          </a:p>
          <a:p>
            <a:r>
              <a:rPr lang="ar-IQ" dirty="0"/>
              <a:t>أسطوانية الشكل شبيهة بحب القمح، لونها بني غامق يصل طولها إلى 5 ملم</a:t>
            </a:r>
          </a:p>
          <a:p>
            <a:r>
              <a:rPr lang="ar-IQ" dirty="0" smtClean="0"/>
              <a:t>. </a:t>
            </a:r>
            <a:r>
              <a:rPr lang="en-US" dirty="0" err="1" smtClean="0"/>
              <a:t>Marilyne</a:t>
            </a:r>
            <a:r>
              <a:rPr lang="en-US" dirty="0"/>
              <a:t>, </a:t>
            </a:r>
            <a:r>
              <a:rPr lang="en-US" dirty="0" smtClean="0"/>
              <a:t>2000</a:t>
            </a:r>
            <a:endParaRPr lang="ar-IQ" dirty="0"/>
          </a:p>
        </p:txBody>
      </p:sp>
    </p:spTree>
    <p:extLst>
      <p:ext uri="{BB962C8B-B14F-4D97-AF65-F5344CB8AC3E}">
        <p14:creationId xmlns:p14="http://schemas.microsoft.com/office/powerpoint/2010/main" val="1788599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908719"/>
            <a:ext cx="7112710" cy="5327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393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620688"/>
            <a:ext cx="8346087" cy="611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4840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dirty="0" smtClean="0"/>
              <a:t>حافرة اوراق الحمضيات </a:t>
            </a:r>
            <a:endParaRPr lang="ar-IQ" dirty="0"/>
          </a:p>
        </p:txBody>
      </p:sp>
      <p:sp>
        <p:nvSpPr>
          <p:cNvPr id="3" name="عنصر نائب للمحتوى 2"/>
          <p:cNvSpPr>
            <a:spLocks noGrp="1"/>
          </p:cNvSpPr>
          <p:nvPr>
            <p:ph idx="1"/>
          </p:nvPr>
        </p:nvSpPr>
        <p:spPr/>
        <p:txBody>
          <a:bodyPr>
            <a:normAutofit/>
          </a:bodyPr>
          <a:lstStyle/>
          <a:p>
            <a:pPr algn="just" rtl="0"/>
            <a:r>
              <a:rPr lang="en-US" sz="4400" b="1" i="1" dirty="0" err="1" smtClean="0">
                <a:solidFill>
                  <a:srgbClr val="FF0000"/>
                </a:solidFill>
              </a:rPr>
              <a:t>Phyllocnistis</a:t>
            </a:r>
            <a:r>
              <a:rPr lang="en-US" sz="4400" b="1" i="1" dirty="0" smtClean="0">
                <a:solidFill>
                  <a:srgbClr val="FF0000"/>
                </a:solidFill>
              </a:rPr>
              <a:t> </a:t>
            </a:r>
            <a:r>
              <a:rPr lang="en-US" sz="4400" b="1" i="1" dirty="0" err="1" smtClean="0">
                <a:solidFill>
                  <a:srgbClr val="FF0000"/>
                </a:solidFill>
              </a:rPr>
              <a:t>citrella</a:t>
            </a:r>
            <a:r>
              <a:rPr lang="en-US" sz="4400" b="1" i="1" dirty="0" smtClean="0">
                <a:solidFill>
                  <a:srgbClr val="FF0000"/>
                </a:solidFill>
              </a:rPr>
              <a:t> </a:t>
            </a:r>
            <a:r>
              <a:rPr lang="en-US" sz="4400" b="1" dirty="0" smtClean="0">
                <a:solidFill>
                  <a:srgbClr val="FF0000"/>
                </a:solidFill>
              </a:rPr>
              <a:t> </a:t>
            </a:r>
            <a:r>
              <a:rPr lang="en-US" sz="4400" b="1" dirty="0" err="1" smtClean="0">
                <a:solidFill>
                  <a:srgbClr val="FF0000"/>
                </a:solidFill>
              </a:rPr>
              <a:t>Staiton</a:t>
            </a:r>
            <a:r>
              <a:rPr lang="en-US" sz="4400" b="1" dirty="0" smtClean="0">
                <a:solidFill>
                  <a:srgbClr val="FF0000"/>
                </a:solidFill>
              </a:rPr>
              <a:t>, 1856</a:t>
            </a:r>
          </a:p>
          <a:p>
            <a:pPr algn="l"/>
            <a:r>
              <a:rPr lang="en-US" sz="4400" b="1" dirty="0">
                <a:latin typeface="Times-Bold"/>
              </a:rPr>
              <a:t>Order, Lepidoptera</a:t>
            </a:r>
          </a:p>
          <a:p>
            <a:pPr algn="l"/>
            <a:r>
              <a:rPr lang="en-US" sz="4400" b="1" dirty="0">
                <a:latin typeface="Times-Bold"/>
              </a:rPr>
              <a:t>Family, </a:t>
            </a:r>
            <a:r>
              <a:rPr lang="en-US" sz="4400" b="1" dirty="0" err="1" smtClean="0">
                <a:latin typeface="Times-Bold"/>
              </a:rPr>
              <a:t>Gracillariidae</a:t>
            </a:r>
            <a:endParaRPr lang="ar-IQ" sz="4400" i="1" dirty="0" smtClean="0">
              <a:latin typeface="Times-BoldItalic"/>
            </a:endParaRPr>
          </a:p>
          <a:p>
            <a:pPr marL="0" indent="0" algn="l">
              <a:buNone/>
            </a:pPr>
            <a:r>
              <a:rPr lang="en-US" sz="4400" b="1" dirty="0" smtClean="0">
                <a:latin typeface="Times-Bold"/>
              </a:rPr>
              <a:t>Common </a:t>
            </a:r>
            <a:r>
              <a:rPr lang="en-US" sz="4400" b="1" dirty="0">
                <a:latin typeface="Times-Bold"/>
              </a:rPr>
              <a:t>name: </a:t>
            </a:r>
            <a:r>
              <a:rPr lang="en-US" sz="4400" dirty="0">
                <a:latin typeface="Times-Roman"/>
              </a:rPr>
              <a:t>citrus leaf minor (CLM)</a:t>
            </a:r>
            <a:endParaRPr lang="en-US" sz="4400" b="1" i="1" dirty="0" smtClean="0">
              <a:solidFill>
                <a:srgbClr val="FF0000"/>
              </a:solidFill>
            </a:endParaRPr>
          </a:p>
        </p:txBody>
      </p:sp>
    </p:spTree>
    <p:extLst>
      <p:ext uri="{BB962C8B-B14F-4D97-AF65-F5344CB8AC3E}">
        <p14:creationId xmlns:p14="http://schemas.microsoft.com/office/powerpoint/2010/main" val="2737688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normAutofit/>
          </a:bodyPr>
          <a:lstStyle/>
          <a:p>
            <a:r>
              <a:rPr lang="ar-IQ" dirty="0" smtClean="0"/>
              <a:t>يبلغ </a:t>
            </a:r>
            <a:r>
              <a:rPr lang="ar-IQ" dirty="0"/>
              <a:t>متوسط طول الحشرة </a:t>
            </a:r>
            <a:r>
              <a:rPr lang="ar-IQ" dirty="0" smtClean="0"/>
              <a:t>الكاملة 1.8 </a:t>
            </a:r>
            <a:r>
              <a:rPr lang="ar-IQ" dirty="0"/>
              <a:t>ملم وهي </a:t>
            </a:r>
            <a:r>
              <a:rPr lang="ar-IQ" dirty="0" err="1"/>
              <a:t>رمحية</a:t>
            </a:r>
            <a:r>
              <a:rPr lang="ar-IQ" dirty="0"/>
              <a:t> الشكل، لونها فضي لامع والجناح الخلفي له سنام ويوجد في نهايته </a:t>
            </a:r>
            <a:r>
              <a:rPr lang="ar-IQ" dirty="0" smtClean="0"/>
              <a:t>بقعتان سوداوا </a:t>
            </a:r>
            <a:r>
              <a:rPr lang="ar-IQ" dirty="0"/>
              <a:t>اللون ) </a:t>
            </a:r>
            <a:r>
              <a:rPr lang="en-US" dirty="0" err="1" smtClean="0"/>
              <a:t>Sarada</a:t>
            </a:r>
            <a:r>
              <a:rPr lang="en-US" dirty="0" smtClean="0"/>
              <a:t> </a:t>
            </a:r>
            <a:r>
              <a:rPr lang="en-US" i="1" dirty="0"/>
              <a:t>et al </a:t>
            </a:r>
            <a:r>
              <a:rPr lang="en-US" dirty="0"/>
              <a:t>., </a:t>
            </a:r>
            <a:r>
              <a:rPr lang="en-US" dirty="0" smtClean="0"/>
              <a:t>2014</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212976"/>
            <a:ext cx="4507267" cy="3001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975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pPr lvl="0"/>
            <a:r>
              <a:rPr lang="ar-IQ" dirty="0" smtClean="0">
                <a:solidFill>
                  <a:prstClr val="black"/>
                </a:solidFill>
              </a:rPr>
              <a:t>،</a:t>
            </a:r>
            <a:endParaRPr lang="ar-IQ" dirty="0">
              <a:solidFill>
                <a:prstClr val="black"/>
              </a:solidFill>
            </a:endParaRPr>
          </a:p>
          <a:p>
            <a:pPr lvl="0"/>
            <a:r>
              <a:rPr lang="ar-IQ" dirty="0">
                <a:solidFill>
                  <a:prstClr val="black"/>
                </a:solidFill>
              </a:rPr>
              <a:t>تضع الأنثى بيضاً شفافاً شبيهاً بقطرات الماء. يفقس البيض ويكون الطور اليرقي الأول أبيض ثم يتحول إلى أصفر داكن في باقي الأطوار وتكون العذراء ذات لون بني ومزودة بشوكة حادة في الرأس</a:t>
            </a:r>
          </a:p>
          <a:p>
            <a:pPr lvl="0"/>
            <a:r>
              <a:rPr lang="ar-IQ" dirty="0">
                <a:solidFill>
                  <a:prstClr val="black"/>
                </a:solidFill>
              </a:rPr>
              <a:t>طولها 2.7 ملم ) )</a:t>
            </a:r>
            <a:r>
              <a:rPr lang="en-US" dirty="0" err="1">
                <a:solidFill>
                  <a:prstClr val="black"/>
                </a:solidFill>
              </a:rPr>
              <a:t>Berkani</a:t>
            </a:r>
            <a:r>
              <a:rPr lang="en-US" dirty="0">
                <a:solidFill>
                  <a:prstClr val="black"/>
                </a:solidFill>
              </a:rPr>
              <a:t>, 2003</a:t>
            </a:r>
            <a:endParaRPr lang="ar-IQ" dirty="0">
              <a:solidFill>
                <a:prstClr val="black"/>
              </a:solidFill>
            </a:endParaRPr>
          </a:p>
          <a:p>
            <a:endParaRPr lang="ar-IQ" dirty="0"/>
          </a:p>
        </p:txBody>
      </p:sp>
    </p:spTree>
    <p:extLst>
      <p:ext uri="{BB962C8B-B14F-4D97-AF65-F5344CB8AC3E}">
        <p14:creationId xmlns:p14="http://schemas.microsoft.com/office/powerpoint/2010/main" val="1001457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1633" y="1340768"/>
            <a:ext cx="7480831"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5046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908720"/>
            <a:ext cx="6533342" cy="573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1021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10243"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97486" y="467710"/>
            <a:ext cx="2304256" cy="168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2132856"/>
            <a:ext cx="6276108"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143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b="1" dirty="0" smtClean="0">
                <a:solidFill>
                  <a:srgbClr val="FF0000"/>
                </a:solidFill>
              </a:rPr>
              <a:t>الذبابة البيضاء للحمضيات </a:t>
            </a:r>
            <a:endParaRPr lang="ar-IQ" b="1" dirty="0">
              <a:solidFill>
                <a:srgbClr val="FF0000"/>
              </a:solidFill>
            </a:endParaRPr>
          </a:p>
        </p:txBody>
      </p:sp>
      <p:sp>
        <p:nvSpPr>
          <p:cNvPr id="3" name="عنصر نائب للمحتوى 2"/>
          <p:cNvSpPr>
            <a:spLocks noGrp="1"/>
          </p:cNvSpPr>
          <p:nvPr>
            <p:ph idx="1"/>
          </p:nvPr>
        </p:nvSpPr>
        <p:spPr/>
        <p:txBody>
          <a:bodyPr/>
          <a:lstStyle/>
          <a:p>
            <a:pPr algn="l"/>
            <a:r>
              <a:rPr lang="en-US" b="1" i="1" dirty="0" err="1" smtClean="0">
                <a:solidFill>
                  <a:srgbClr val="FF0000"/>
                </a:solidFill>
                <a:latin typeface="Times-BoldItalic"/>
              </a:rPr>
              <a:t>Trialeurodes</a:t>
            </a:r>
            <a:r>
              <a:rPr lang="en-US" b="1" i="1" dirty="0" smtClean="0">
                <a:solidFill>
                  <a:srgbClr val="FF0000"/>
                </a:solidFill>
                <a:latin typeface="Times-BoldItalic"/>
              </a:rPr>
              <a:t> </a:t>
            </a:r>
            <a:r>
              <a:rPr lang="en-US" b="1" i="1" dirty="0" err="1">
                <a:solidFill>
                  <a:srgbClr val="FF0000"/>
                </a:solidFill>
                <a:latin typeface="Times-BoldItalic"/>
              </a:rPr>
              <a:t>vaporariorum</a:t>
            </a:r>
            <a:r>
              <a:rPr lang="en-US" b="1" i="1" dirty="0">
                <a:solidFill>
                  <a:srgbClr val="FF0000"/>
                </a:solidFill>
                <a:latin typeface="Times-BoldItalic"/>
              </a:rPr>
              <a:t> </a:t>
            </a:r>
            <a:r>
              <a:rPr lang="en-US" dirty="0">
                <a:latin typeface="Times-Roman"/>
              </a:rPr>
              <a:t>(Westwood, 1856)</a:t>
            </a:r>
          </a:p>
          <a:p>
            <a:pPr algn="l"/>
            <a:r>
              <a:rPr lang="en-US" b="1" dirty="0">
                <a:latin typeface="Times-Bold"/>
              </a:rPr>
              <a:t>Common names: </a:t>
            </a:r>
            <a:r>
              <a:rPr lang="en-US" dirty="0">
                <a:latin typeface="Times-Roman"/>
              </a:rPr>
              <a:t>The Citrus Whitefly, </a:t>
            </a:r>
            <a:endParaRPr lang="ar-IQ" dirty="0" smtClean="0">
              <a:latin typeface="Times-Roman"/>
            </a:endParaRPr>
          </a:p>
          <a:p>
            <a:pPr algn="l"/>
            <a:r>
              <a:rPr lang="en-US" dirty="0">
                <a:latin typeface="Times-Roman"/>
              </a:rPr>
              <a:t>greenhouse Whitefly.</a:t>
            </a:r>
            <a:endParaRPr lang="ar-IQ" dirty="0"/>
          </a:p>
          <a:p>
            <a:pPr algn="l"/>
            <a:r>
              <a:rPr lang="en-US" b="1" dirty="0" smtClean="0">
                <a:latin typeface="Times-Bold"/>
              </a:rPr>
              <a:t>Order</a:t>
            </a:r>
            <a:r>
              <a:rPr lang="en-US" b="1" dirty="0">
                <a:latin typeface="Times-Bold"/>
              </a:rPr>
              <a:t>, </a:t>
            </a:r>
            <a:r>
              <a:rPr lang="en-US" b="1" dirty="0" err="1" smtClean="0">
                <a:latin typeface="Times-Bold"/>
              </a:rPr>
              <a:t>Hemiptera</a:t>
            </a:r>
            <a:endParaRPr lang="en-US" b="1" dirty="0">
              <a:latin typeface="Times-Bold"/>
            </a:endParaRPr>
          </a:p>
          <a:p>
            <a:pPr algn="l"/>
            <a:r>
              <a:rPr lang="en-US" b="1" dirty="0">
                <a:latin typeface="Times-Bold"/>
              </a:rPr>
              <a:t>Family, </a:t>
            </a:r>
            <a:r>
              <a:rPr lang="en-US" b="1" dirty="0" err="1" smtClean="0">
                <a:latin typeface="Times-Bold"/>
              </a:rPr>
              <a:t>Aleyrodidae</a:t>
            </a:r>
            <a:endParaRPr lang="en-US" b="1" dirty="0">
              <a:latin typeface="Times-Bold"/>
            </a:endParaRPr>
          </a:p>
        </p:txBody>
      </p:sp>
    </p:spTree>
    <p:extLst>
      <p:ext uri="{BB962C8B-B14F-4D97-AF65-F5344CB8AC3E}">
        <p14:creationId xmlns:p14="http://schemas.microsoft.com/office/powerpoint/2010/main" val="146914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r>
              <a:rPr lang="ar-IQ" sz="8800" b="1" dirty="0" smtClean="0">
                <a:solidFill>
                  <a:srgbClr val="FF0000"/>
                </a:solidFill>
              </a:rPr>
              <a:t>الحمضيات </a:t>
            </a:r>
            <a:endParaRPr lang="ar-IQ" sz="8800" b="1" dirty="0">
              <a:solidFill>
                <a:srgbClr val="FF0000"/>
              </a:solidFill>
            </a:endParaRPr>
          </a:p>
        </p:txBody>
      </p:sp>
      <p:sp>
        <p:nvSpPr>
          <p:cNvPr id="3" name="عنصر نائب للمحتوى 2"/>
          <p:cNvSpPr>
            <a:spLocks noGrp="1"/>
          </p:cNvSpPr>
          <p:nvPr>
            <p:ph idx="1"/>
          </p:nvPr>
        </p:nvSpPr>
        <p:spPr/>
        <p:txBody>
          <a:bodyPr>
            <a:normAutofit fontScale="92500" lnSpcReduction="20000"/>
          </a:bodyPr>
          <a:lstStyle/>
          <a:p>
            <a:pPr algn="just"/>
            <a:r>
              <a:rPr lang="ar-IQ" b="1" dirty="0"/>
              <a:t>الحمضيات </a:t>
            </a:r>
            <a:r>
              <a:rPr lang="en-US" b="1" dirty="0"/>
              <a:t>Citrus </a:t>
            </a:r>
            <a:r>
              <a:rPr lang="ar-IQ" b="1" dirty="0"/>
              <a:t>الموطن </a:t>
            </a:r>
            <a:r>
              <a:rPr lang="ar-IQ" b="1" dirty="0" err="1" smtClean="0"/>
              <a:t>ألاصلي</a:t>
            </a:r>
            <a:r>
              <a:rPr lang="ar-IQ" b="1" dirty="0" smtClean="0"/>
              <a:t> </a:t>
            </a:r>
            <a:r>
              <a:rPr lang="ar-IQ" b="1" dirty="0"/>
              <a:t>ومناطق انتشار الحمضيات : يرى معظم المؤرخين والعلماء ان موطن الحمضيات </a:t>
            </a:r>
            <a:r>
              <a:rPr lang="ar-IQ" b="1" dirty="0" smtClean="0"/>
              <a:t>الأصلي </a:t>
            </a:r>
            <a:r>
              <a:rPr lang="ar-IQ" b="1" dirty="0"/>
              <a:t>هو المناطق </a:t>
            </a:r>
            <a:r>
              <a:rPr lang="ar-IQ" b="1" dirty="0" err="1"/>
              <a:t>االستوائية</a:t>
            </a:r>
            <a:r>
              <a:rPr lang="ar-IQ" b="1" dirty="0"/>
              <a:t> الممتدة بين جنوب شرق آسيا والتي تشمل الهند والهند الغربية وجنوب الصين وجزر </a:t>
            </a:r>
            <a:r>
              <a:rPr lang="ar-IQ" b="1" dirty="0" err="1"/>
              <a:t>الماليو</a:t>
            </a:r>
            <a:r>
              <a:rPr lang="ar-IQ" b="1" dirty="0"/>
              <a:t> ومن هناك انتشرت الى أجزاء أخرى من العالم. اول نوع عرف من الحمضيات هو الترنج </a:t>
            </a:r>
            <a:r>
              <a:rPr lang="en-US" b="1" i="1" dirty="0" smtClean="0">
                <a:solidFill>
                  <a:srgbClr val="FF0000"/>
                </a:solidFill>
              </a:rPr>
              <a:t>Citrus </a:t>
            </a:r>
            <a:r>
              <a:rPr lang="en-US" b="1" i="1" dirty="0" err="1" smtClean="0">
                <a:solidFill>
                  <a:srgbClr val="FF0000"/>
                </a:solidFill>
              </a:rPr>
              <a:t>medica</a:t>
            </a:r>
            <a:r>
              <a:rPr lang="en-US" b="1" dirty="0" smtClean="0"/>
              <a:t>. </a:t>
            </a:r>
            <a:r>
              <a:rPr lang="ar-IQ" b="1" dirty="0"/>
              <a:t>وبقي كذلك مئات السنين حتى عرفت أنواع أخرى من الحمضيات وهي النارنج ثم الليمون </a:t>
            </a:r>
            <a:r>
              <a:rPr lang="ar-IQ" b="1" dirty="0" err="1"/>
              <a:t>االضاليا</a:t>
            </a:r>
            <a:r>
              <a:rPr lang="ar-IQ" b="1" dirty="0"/>
              <a:t> فالبرتقال. تنتشر زراعة الحمضيات </a:t>
            </a:r>
            <a:r>
              <a:rPr lang="ar-IQ" b="1" dirty="0" smtClean="0"/>
              <a:t>الآن </a:t>
            </a:r>
            <a:r>
              <a:rPr lang="ar-IQ" b="1" dirty="0"/>
              <a:t>في كثير من المناطق المناخية غير </a:t>
            </a:r>
            <a:r>
              <a:rPr lang="ar-IQ" b="1" dirty="0" smtClean="0"/>
              <a:t>الاستوائية </a:t>
            </a:r>
            <a:r>
              <a:rPr lang="ar-IQ" b="1" dirty="0"/>
              <a:t>التي تتميز بمناخ خال من الظواهر الجوية الضارة، وتشمل المناطق المعتدلة الدافئة التي يشبه مناخها مناخ البحر المتوسط.</a:t>
            </a:r>
          </a:p>
        </p:txBody>
      </p:sp>
    </p:spTree>
    <p:extLst>
      <p:ext uri="{BB962C8B-B14F-4D97-AF65-F5344CB8AC3E}">
        <p14:creationId xmlns:p14="http://schemas.microsoft.com/office/powerpoint/2010/main" val="2330957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38064" y="65310"/>
            <a:ext cx="2142048" cy="2859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061759"/>
            <a:ext cx="4320480" cy="285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8883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147310"/>
            <a:ext cx="8229600" cy="343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4544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b="1" dirty="0" smtClean="0">
                <a:solidFill>
                  <a:srgbClr val="FF0000"/>
                </a:solidFill>
              </a:rPr>
              <a:t>الحشرة القشرية الشرقية </a:t>
            </a:r>
            <a:endParaRPr lang="ar-IQ" b="1" dirty="0">
              <a:solidFill>
                <a:srgbClr val="FF0000"/>
              </a:solidFill>
            </a:endParaRPr>
          </a:p>
        </p:txBody>
      </p:sp>
      <p:sp>
        <p:nvSpPr>
          <p:cNvPr id="3" name="عنصر نائب للمحتوى 2"/>
          <p:cNvSpPr>
            <a:spLocks noGrp="1"/>
          </p:cNvSpPr>
          <p:nvPr>
            <p:ph idx="1"/>
          </p:nvPr>
        </p:nvSpPr>
        <p:spPr/>
        <p:txBody>
          <a:bodyPr/>
          <a:lstStyle/>
          <a:p>
            <a:r>
              <a:rPr lang="en-US" b="1" i="1" dirty="0" err="1" smtClean="0"/>
              <a:t>Aonidiella</a:t>
            </a:r>
            <a:r>
              <a:rPr lang="en-US" b="1" i="1" dirty="0" smtClean="0"/>
              <a:t> </a:t>
            </a:r>
            <a:r>
              <a:rPr lang="en-US" b="1" i="1" dirty="0" err="1"/>
              <a:t>orientalis</a:t>
            </a:r>
            <a:r>
              <a:rPr lang="en-US" b="1" i="1" dirty="0"/>
              <a:t> </a:t>
            </a:r>
            <a:r>
              <a:rPr lang="en-US" dirty="0"/>
              <a:t>(</a:t>
            </a:r>
            <a:r>
              <a:rPr lang="en-US" dirty="0" err="1"/>
              <a:t>Newstead</a:t>
            </a:r>
            <a:r>
              <a:rPr lang="en-US" dirty="0"/>
              <a:t>, 1894)</a:t>
            </a:r>
          </a:p>
          <a:p>
            <a:pPr algn="l" rtl="0"/>
            <a:r>
              <a:rPr lang="en-US" dirty="0" smtClean="0"/>
              <a:t>Common nam</a:t>
            </a:r>
            <a:r>
              <a:rPr lang="en-US" dirty="0"/>
              <a:t>e: The Oriental Yellow scale</a:t>
            </a:r>
            <a:endParaRPr lang="ar-IQ" dirty="0"/>
          </a:p>
          <a:p>
            <a:pPr algn="l" rtl="0"/>
            <a:r>
              <a:rPr lang="en-US" dirty="0" smtClean="0"/>
              <a:t>Order: </a:t>
            </a:r>
            <a:r>
              <a:rPr lang="en-US" dirty="0" err="1" smtClean="0"/>
              <a:t>Hemiptera</a:t>
            </a:r>
            <a:endParaRPr lang="en-US" dirty="0" smtClean="0"/>
          </a:p>
          <a:p>
            <a:pPr algn="l" rtl="0"/>
            <a:r>
              <a:rPr lang="en-US" dirty="0" smtClean="0"/>
              <a:t>Family</a:t>
            </a:r>
            <a:r>
              <a:rPr lang="en-US" dirty="0"/>
              <a:t>, </a:t>
            </a:r>
            <a:r>
              <a:rPr lang="en-US" dirty="0" err="1" smtClean="0"/>
              <a:t>Diaspididae</a:t>
            </a:r>
            <a:endParaRPr lang="ar-IQ" dirty="0"/>
          </a:p>
        </p:txBody>
      </p:sp>
    </p:spTree>
    <p:extLst>
      <p:ext uri="{BB962C8B-B14F-4D97-AF65-F5344CB8AC3E}">
        <p14:creationId xmlns:p14="http://schemas.microsoft.com/office/powerpoint/2010/main" val="453282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571500"/>
            <a:ext cx="85725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311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4570" y="1628800"/>
            <a:ext cx="777686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3291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IQ" b="1" dirty="0">
                <a:solidFill>
                  <a:srgbClr val="FF0000"/>
                </a:solidFill>
              </a:rPr>
              <a:t>الحشرة القشرية السوداء </a:t>
            </a:r>
            <a:r>
              <a:rPr lang="en-US" dirty="0"/>
              <a:t/>
            </a:r>
            <a:br>
              <a:rPr lang="en-US" dirty="0"/>
            </a:br>
            <a:endParaRPr lang="ar-IQ" b="1" dirty="0">
              <a:solidFill>
                <a:srgbClr val="FF0000"/>
              </a:solidFill>
            </a:endParaRPr>
          </a:p>
        </p:txBody>
      </p:sp>
      <p:sp>
        <p:nvSpPr>
          <p:cNvPr id="3" name="عنصر نائب للمحتوى 2"/>
          <p:cNvSpPr>
            <a:spLocks noGrp="1"/>
          </p:cNvSpPr>
          <p:nvPr>
            <p:ph idx="1"/>
          </p:nvPr>
        </p:nvSpPr>
        <p:spPr/>
        <p:txBody>
          <a:bodyPr>
            <a:normAutofit fontScale="92500" lnSpcReduction="20000"/>
          </a:bodyPr>
          <a:lstStyle/>
          <a:p>
            <a:pPr algn="l" rtl="0"/>
            <a:r>
              <a:rPr lang="en-US" b="1" i="1" dirty="0" err="1" smtClean="0"/>
              <a:t>Parlatoria</a:t>
            </a:r>
            <a:r>
              <a:rPr lang="en-US" b="1" i="1" dirty="0" smtClean="0"/>
              <a:t> </a:t>
            </a:r>
            <a:r>
              <a:rPr lang="en-US" b="1" i="1" dirty="0" err="1"/>
              <a:t>zizifi</a:t>
            </a:r>
            <a:r>
              <a:rPr lang="en-US" b="1" i="1" dirty="0"/>
              <a:t> </a:t>
            </a:r>
            <a:r>
              <a:rPr lang="en-US" dirty="0"/>
              <a:t>(</a:t>
            </a:r>
            <a:r>
              <a:rPr lang="en-US" dirty="0" smtClean="0"/>
              <a:t>Lucas)</a:t>
            </a:r>
          </a:p>
          <a:p>
            <a:pPr rtl="0"/>
            <a:r>
              <a:rPr lang="ar-IQ" dirty="0" smtClean="0"/>
              <a:t>الحشرة </a:t>
            </a:r>
            <a:r>
              <a:rPr lang="ar-IQ" dirty="0"/>
              <a:t>القشرية السوداء أو القمل </a:t>
            </a:r>
            <a:r>
              <a:rPr lang="ar-IQ" dirty="0" smtClean="0"/>
              <a:t>الأسود</a:t>
            </a:r>
            <a:endParaRPr lang="ar-IQ" dirty="0"/>
          </a:p>
          <a:p>
            <a:pPr rtl="0"/>
            <a:r>
              <a:rPr lang="ar-IQ" dirty="0" smtClean="0"/>
              <a:t>وهي </a:t>
            </a:r>
            <a:r>
              <a:rPr lang="ar-IQ" dirty="0"/>
              <a:t>من الحشرات الثاقبة الماصة للعصارة النباتية </a:t>
            </a:r>
            <a:endParaRPr lang="ar-IQ" dirty="0" smtClean="0"/>
          </a:p>
          <a:p>
            <a:pPr algn="l" rtl="0"/>
            <a:r>
              <a:rPr lang="en-US" dirty="0" smtClean="0"/>
              <a:t>Order: </a:t>
            </a:r>
            <a:r>
              <a:rPr lang="en-US" dirty="0" err="1" smtClean="0"/>
              <a:t>Hemiptera</a:t>
            </a:r>
            <a:endParaRPr lang="en-US" dirty="0" smtClean="0"/>
          </a:p>
          <a:p>
            <a:pPr algn="l" rtl="0"/>
            <a:r>
              <a:rPr lang="en-US" dirty="0" smtClean="0"/>
              <a:t>Family: </a:t>
            </a:r>
            <a:r>
              <a:rPr lang="en-US" dirty="0" err="1" smtClean="0"/>
              <a:t>Diaspididae</a:t>
            </a:r>
            <a:r>
              <a:rPr lang="en-US" dirty="0" smtClean="0"/>
              <a:t> </a:t>
            </a:r>
            <a:endParaRPr lang="ar-IQ" dirty="0" smtClean="0"/>
          </a:p>
          <a:p>
            <a:pPr rtl="0"/>
            <a:endParaRPr lang="ar-IQ" dirty="0"/>
          </a:p>
          <a:p>
            <a:pPr rtl="0"/>
            <a:r>
              <a:rPr lang="ar-IQ" dirty="0" smtClean="0"/>
              <a:t>يتراوح </a:t>
            </a:r>
            <a:r>
              <a:rPr lang="ar-IQ" dirty="0"/>
              <a:t>طول الأنثى البالغة بين 1 و 1.5 ملم وطول القشرة بين 2 و 3 ملم</a:t>
            </a:r>
          </a:p>
          <a:p>
            <a:pPr rtl="0"/>
            <a:r>
              <a:rPr lang="ar-IQ" dirty="0"/>
              <a:t>وهي ثابتة بينما يكون الذكر اقل طولا و مجنحا ) . )</a:t>
            </a:r>
            <a:r>
              <a:rPr lang="en-US" dirty="0" err="1"/>
              <a:t>Jandoubi</a:t>
            </a:r>
            <a:r>
              <a:rPr lang="en-US" dirty="0"/>
              <a:t> eta l ., </a:t>
            </a:r>
            <a:r>
              <a:rPr lang="en-US" dirty="0" smtClean="0"/>
              <a:t>2021</a:t>
            </a:r>
            <a:endParaRPr lang="en-US" dirty="0"/>
          </a:p>
        </p:txBody>
      </p:sp>
    </p:spTree>
    <p:extLst>
      <p:ext uri="{BB962C8B-B14F-4D97-AF65-F5344CB8AC3E}">
        <p14:creationId xmlns:p14="http://schemas.microsoft.com/office/powerpoint/2010/main" val="2896799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9405" y="2204864"/>
            <a:ext cx="8485286" cy="302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085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720" y="1628800"/>
            <a:ext cx="5313256" cy="4250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1416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84696" y="1600200"/>
            <a:ext cx="677460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642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7108" y="548680"/>
            <a:ext cx="754734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6552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6473" y="548680"/>
            <a:ext cx="7906008"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1420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b="1" dirty="0" smtClean="0">
                <a:solidFill>
                  <a:srgbClr val="FF0000"/>
                </a:solidFill>
              </a:rPr>
              <a:t>البق الدقيقي الاسترالي </a:t>
            </a:r>
            <a:endParaRPr lang="ar-IQ" b="1" dirty="0">
              <a:solidFill>
                <a:srgbClr val="FF0000"/>
              </a:solidFill>
            </a:endParaRPr>
          </a:p>
        </p:txBody>
      </p:sp>
      <p:sp>
        <p:nvSpPr>
          <p:cNvPr id="3" name="عنصر نائب للمحتوى 2"/>
          <p:cNvSpPr>
            <a:spLocks noGrp="1"/>
          </p:cNvSpPr>
          <p:nvPr>
            <p:ph idx="1"/>
          </p:nvPr>
        </p:nvSpPr>
        <p:spPr/>
        <p:txBody>
          <a:bodyPr>
            <a:normAutofit fontScale="70000" lnSpcReduction="20000"/>
          </a:bodyPr>
          <a:lstStyle/>
          <a:p>
            <a:pPr algn="l" rtl="0"/>
            <a:r>
              <a:rPr lang="en-US" b="1" i="1" dirty="0" err="1"/>
              <a:t>Iceria</a:t>
            </a:r>
            <a:r>
              <a:rPr lang="en-US" b="1" i="1" dirty="0"/>
              <a:t> </a:t>
            </a:r>
            <a:r>
              <a:rPr lang="en-US" b="1" i="1" dirty="0" err="1"/>
              <a:t>purchasi</a:t>
            </a:r>
            <a:r>
              <a:rPr lang="en-US" b="1" i="1" dirty="0"/>
              <a:t> </a:t>
            </a:r>
            <a:r>
              <a:rPr lang="en-US" dirty="0" err="1" smtClean="0"/>
              <a:t>Maskell</a:t>
            </a:r>
            <a:endParaRPr lang="en-US" dirty="0" smtClean="0"/>
          </a:p>
          <a:p>
            <a:pPr algn="l" rtl="0"/>
            <a:r>
              <a:rPr lang="en-US" dirty="0" smtClean="0"/>
              <a:t>Common name: Cottony cushion scale </a:t>
            </a:r>
          </a:p>
          <a:p>
            <a:pPr algn="l" rtl="0"/>
            <a:r>
              <a:rPr lang="en-US" dirty="0" smtClean="0"/>
              <a:t>Order: </a:t>
            </a:r>
            <a:r>
              <a:rPr lang="en-US" dirty="0" err="1" smtClean="0"/>
              <a:t>Hemiptera</a:t>
            </a:r>
            <a:endParaRPr lang="en-US" dirty="0" smtClean="0"/>
          </a:p>
          <a:p>
            <a:pPr algn="l" rtl="0"/>
            <a:r>
              <a:rPr lang="en-US" dirty="0" smtClean="0"/>
              <a:t>Family: </a:t>
            </a:r>
            <a:r>
              <a:rPr lang="en-US" dirty="0" err="1" smtClean="0"/>
              <a:t>Margarodidae</a:t>
            </a:r>
            <a:r>
              <a:rPr lang="en-US" dirty="0" smtClean="0"/>
              <a:t> </a:t>
            </a:r>
          </a:p>
          <a:p>
            <a:pPr algn="just"/>
            <a:r>
              <a:rPr lang="ar-IQ" dirty="0"/>
              <a:t>حشرة البق الدقيقي الأسترالي من الحشرات الثاقبة الماصة للعصارة </a:t>
            </a:r>
            <a:r>
              <a:rPr lang="ar-IQ" dirty="0" smtClean="0"/>
              <a:t>النباتية</a:t>
            </a:r>
            <a:endParaRPr lang="ar-IQ" dirty="0"/>
          </a:p>
          <a:p>
            <a:pPr algn="just"/>
            <a:r>
              <a:rPr lang="ar-IQ" dirty="0" smtClean="0"/>
              <a:t>وتغطي </a:t>
            </a:r>
            <a:r>
              <a:rPr lang="ar-IQ" dirty="0"/>
              <a:t>أجسامها بإفراز شمعي يشبه الدقيق. الأنثى شكلها بيضوي و يطولها بين 3 و</a:t>
            </a:r>
          </a:p>
          <a:p>
            <a:pPr algn="just"/>
            <a:r>
              <a:rPr lang="ar-IQ" dirty="0"/>
              <a:t>4 ملم ويكون لونها أحمرَ بنياً من سطحها العلوي وبرتقالياً فاتحاً عند سطحها السفلي، </a:t>
            </a:r>
            <a:r>
              <a:rPr lang="ar-IQ" dirty="0" smtClean="0"/>
              <a:t>وتكون الأرجل </a:t>
            </a:r>
            <a:r>
              <a:rPr lang="ar-IQ" dirty="0"/>
              <a:t>وقرون الاستشعار سوداء ومعظم الجسم تغطيه مادة شمعية بيضاء. </a:t>
            </a:r>
            <a:endParaRPr lang="ar-IQ" dirty="0" smtClean="0"/>
          </a:p>
          <a:p>
            <a:pPr algn="just"/>
            <a:r>
              <a:rPr lang="ar-IQ" dirty="0" smtClean="0"/>
              <a:t>الذكر </a:t>
            </a:r>
            <a:r>
              <a:rPr lang="ar-IQ" dirty="0"/>
              <a:t>لونه </a:t>
            </a:r>
            <a:r>
              <a:rPr lang="ar-IQ" dirty="0" err="1" smtClean="0"/>
              <a:t>أحمرقرمزي</a:t>
            </a:r>
            <a:r>
              <a:rPr lang="ar-IQ" dirty="0" smtClean="0"/>
              <a:t> </a:t>
            </a:r>
            <a:r>
              <a:rPr lang="ar-IQ" dirty="0"/>
              <a:t>وطوله حوالي 3 ملم ولون الجناحان الأماميان أزرق معدني، ويكون زوج الأجنحة </a:t>
            </a:r>
            <a:r>
              <a:rPr lang="ar-IQ" dirty="0" smtClean="0"/>
              <a:t>الخلفية معدٌّ </a:t>
            </a:r>
            <a:r>
              <a:rPr lang="ar-IQ" dirty="0"/>
              <a:t>على هيئة دبوسين صغيرين ) .) </a:t>
            </a:r>
            <a:r>
              <a:rPr lang="en-US" dirty="0"/>
              <a:t>Ben-</a:t>
            </a:r>
            <a:r>
              <a:rPr lang="en-US" dirty="0" err="1"/>
              <a:t>dov</a:t>
            </a:r>
            <a:r>
              <a:rPr lang="en-US" dirty="0"/>
              <a:t>, 2005</a:t>
            </a:r>
            <a:endParaRPr lang="ar-IQ" dirty="0"/>
          </a:p>
        </p:txBody>
      </p:sp>
    </p:spTree>
    <p:extLst>
      <p:ext uri="{BB962C8B-B14F-4D97-AF65-F5344CB8AC3E}">
        <p14:creationId xmlns:p14="http://schemas.microsoft.com/office/powerpoint/2010/main" val="1641646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1351" y="2120539"/>
            <a:ext cx="8722649" cy="332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6359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dirty="0" smtClean="0"/>
              <a:t>بق الموالح الدقيقي </a:t>
            </a:r>
            <a:endParaRPr lang="ar-IQ" dirty="0"/>
          </a:p>
        </p:txBody>
      </p:sp>
      <p:sp>
        <p:nvSpPr>
          <p:cNvPr id="3" name="عنصر نائب للمحتوى 2"/>
          <p:cNvSpPr>
            <a:spLocks noGrp="1"/>
          </p:cNvSpPr>
          <p:nvPr>
            <p:ph idx="1"/>
          </p:nvPr>
        </p:nvSpPr>
        <p:spPr/>
        <p:txBody>
          <a:bodyPr/>
          <a:lstStyle/>
          <a:p>
            <a:pPr algn="l" rtl="0"/>
            <a:r>
              <a:rPr lang="en-US" b="1" i="1" dirty="0" err="1">
                <a:solidFill>
                  <a:srgbClr val="FF0000"/>
                </a:solidFill>
              </a:rPr>
              <a:t>Planococcus</a:t>
            </a:r>
            <a:r>
              <a:rPr lang="en-US" b="1" i="1" dirty="0">
                <a:solidFill>
                  <a:srgbClr val="FF0000"/>
                </a:solidFill>
              </a:rPr>
              <a:t> </a:t>
            </a:r>
            <a:r>
              <a:rPr lang="en-US" b="1" i="1" dirty="0" err="1">
                <a:solidFill>
                  <a:srgbClr val="FF0000"/>
                </a:solidFill>
              </a:rPr>
              <a:t>citri</a:t>
            </a:r>
            <a:r>
              <a:rPr lang="en-US" b="1" i="1" dirty="0">
                <a:solidFill>
                  <a:srgbClr val="FF0000"/>
                </a:solidFill>
              </a:rPr>
              <a:t> </a:t>
            </a:r>
            <a:r>
              <a:rPr lang="en-US" b="1" i="1" dirty="0" smtClean="0">
                <a:solidFill>
                  <a:srgbClr val="FF0000"/>
                </a:solidFill>
              </a:rPr>
              <a:t>(</a:t>
            </a:r>
            <a:r>
              <a:rPr lang="en-US" dirty="0" err="1" smtClean="0"/>
              <a:t>Risso</a:t>
            </a:r>
            <a:r>
              <a:rPr lang="en-US" dirty="0" smtClean="0"/>
              <a:t>,)</a:t>
            </a:r>
          </a:p>
          <a:p>
            <a:pPr algn="l" rtl="0"/>
            <a:r>
              <a:rPr lang="en-US" dirty="0" smtClean="0"/>
              <a:t>Common name: Citrus </a:t>
            </a:r>
            <a:r>
              <a:rPr lang="en-US" dirty="0" err="1" smtClean="0"/>
              <a:t>Mealybug</a:t>
            </a:r>
            <a:endParaRPr lang="en-US" dirty="0" smtClean="0"/>
          </a:p>
          <a:p>
            <a:pPr algn="l" rtl="0"/>
            <a:r>
              <a:rPr lang="en-US" dirty="0" smtClean="0"/>
              <a:t>Order: </a:t>
            </a:r>
            <a:r>
              <a:rPr lang="en-US" dirty="0" err="1" smtClean="0"/>
              <a:t>Hemiptera</a:t>
            </a:r>
            <a:endParaRPr lang="en-US" dirty="0" smtClean="0"/>
          </a:p>
          <a:p>
            <a:pPr algn="l" rtl="0"/>
            <a:r>
              <a:rPr lang="en-US" dirty="0" err="1"/>
              <a:t>Family:Pseudococcidae</a:t>
            </a:r>
            <a:r>
              <a:rPr lang="en-US" dirty="0"/>
              <a:t> </a:t>
            </a:r>
            <a:endParaRPr lang="ar-IQ" dirty="0"/>
          </a:p>
        </p:txBody>
      </p:sp>
    </p:spTree>
    <p:extLst>
      <p:ext uri="{BB962C8B-B14F-4D97-AF65-F5344CB8AC3E}">
        <p14:creationId xmlns:p14="http://schemas.microsoft.com/office/powerpoint/2010/main" val="204432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normAutofit fontScale="92500"/>
          </a:bodyPr>
          <a:lstStyle/>
          <a:p>
            <a:r>
              <a:rPr lang="ar-IQ" dirty="0" smtClean="0"/>
              <a:t>يغطي جسمها </a:t>
            </a:r>
            <a:r>
              <a:rPr lang="ar-IQ" dirty="0"/>
              <a:t>بإفرازات دقيقة أو شمعية </a:t>
            </a:r>
            <a:r>
              <a:rPr lang="ar-IQ" dirty="0" smtClean="0"/>
              <a:t>تشبه الخيوط </a:t>
            </a:r>
            <a:r>
              <a:rPr lang="ar-IQ" dirty="0"/>
              <a:t>الحريرية، ويحاط بزوائد شمعية لها أشكال خاصة. الأنثى البالغة بيضاوية الشكل </a:t>
            </a:r>
            <a:r>
              <a:rPr lang="ar-IQ" dirty="0" smtClean="0"/>
              <a:t>يصل طولها </a:t>
            </a:r>
            <a:r>
              <a:rPr lang="ar-IQ" dirty="0"/>
              <a:t>إلى 5 ملمتر وهي من الحشرات الثاقبة الماصة للعصارة النباتية</a:t>
            </a:r>
            <a:r>
              <a:rPr lang="ar-IQ" dirty="0" smtClean="0"/>
              <a:t>.</a:t>
            </a:r>
          </a:p>
          <a:p>
            <a:r>
              <a:rPr lang="ar-IQ" dirty="0" smtClean="0"/>
              <a:t> </a:t>
            </a:r>
            <a:r>
              <a:rPr lang="ar-IQ" dirty="0"/>
              <a:t>ويحيط بجسم الأنثى </a:t>
            </a:r>
            <a:r>
              <a:rPr lang="ar-IQ" dirty="0" smtClean="0"/>
              <a:t>17زوجاً </a:t>
            </a:r>
            <a:r>
              <a:rPr lang="ar-IQ" dirty="0"/>
              <a:t>من الزوائد الشمعية القصيرة المتساوية في الطول، والزوج الذنبي منها قد يطول ويبلغ عشرة</a:t>
            </a:r>
          </a:p>
          <a:p>
            <a:r>
              <a:rPr lang="ar-IQ" dirty="0"/>
              <a:t>أمثال طول الزوائد الأخرى. ويكون لون الحشرة وردي خفيف أو سمني. الذكور نادرة الوجود ولونها</a:t>
            </a:r>
          </a:p>
          <a:p>
            <a:r>
              <a:rPr lang="ar-IQ" dirty="0"/>
              <a:t>أصفر غامق أو بني </a:t>
            </a:r>
            <a:r>
              <a:rPr lang="ar-IQ" dirty="0" smtClean="0"/>
              <a:t>فاتح)</a:t>
            </a:r>
            <a:endParaRPr lang="ar-IQ" dirty="0"/>
          </a:p>
        </p:txBody>
      </p:sp>
    </p:spTree>
    <p:extLst>
      <p:ext uri="{BB962C8B-B14F-4D97-AF65-F5344CB8AC3E}">
        <p14:creationId xmlns:p14="http://schemas.microsoft.com/office/powerpoint/2010/main" val="3338798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36096" y="1052736"/>
            <a:ext cx="2931520" cy="269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6324600"/>
            <a:ext cx="14630400" cy="1950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4308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dirty="0" smtClean="0"/>
              <a:t>مظاهر اصابة البق الدقيقي</a:t>
            </a:r>
            <a:endParaRPr lang="ar-IQ"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4937" y="2492896"/>
            <a:ext cx="7349159"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705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b="1" dirty="0" err="1" smtClean="0">
                <a:solidFill>
                  <a:srgbClr val="FF0000"/>
                </a:solidFill>
              </a:rPr>
              <a:t>ثربس</a:t>
            </a:r>
            <a:r>
              <a:rPr lang="ar-IQ" b="1" dirty="0" smtClean="0">
                <a:solidFill>
                  <a:srgbClr val="FF0000"/>
                </a:solidFill>
              </a:rPr>
              <a:t> الحمضيات </a:t>
            </a:r>
            <a:endParaRPr lang="ar-IQ" b="1" dirty="0">
              <a:solidFill>
                <a:srgbClr val="FF0000"/>
              </a:solidFill>
            </a:endParaRPr>
          </a:p>
        </p:txBody>
      </p:sp>
      <p:sp>
        <p:nvSpPr>
          <p:cNvPr id="4" name="عنصر نائب للمحتوى 3"/>
          <p:cNvSpPr>
            <a:spLocks noGrp="1"/>
          </p:cNvSpPr>
          <p:nvPr>
            <p:ph idx="1"/>
          </p:nvPr>
        </p:nvSpPr>
        <p:spPr/>
        <p:txBody>
          <a:bodyPr>
            <a:normAutofit fontScale="85000" lnSpcReduction="10000"/>
          </a:bodyPr>
          <a:lstStyle/>
          <a:p>
            <a:pPr marL="1828800" lvl="4" indent="0" algn="just" rtl="0">
              <a:buNone/>
            </a:pPr>
            <a:r>
              <a:rPr lang="en-US" sz="2400" b="1" i="1" dirty="0" err="1">
                <a:solidFill>
                  <a:srgbClr val="FF0000"/>
                </a:solidFill>
                <a:latin typeface="SSTArabic-Bold"/>
              </a:rPr>
              <a:t>Scirtothrips</a:t>
            </a:r>
            <a:r>
              <a:rPr lang="en-US" sz="2400" b="1" i="1" dirty="0">
                <a:solidFill>
                  <a:srgbClr val="FF0000"/>
                </a:solidFill>
                <a:latin typeface="SSTArabic-Bold"/>
              </a:rPr>
              <a:t> </a:t>
            </a:r>
            <a:r>
              <a:rPr lang="en-US" sz="2400" b="1" i="1" dirty="0" err="1" smtClean="0">
                <a:solidFill>
                  <a:srgbClr val="FF0000"/>
                </a:solidFill>
                <a:latin typeface="SSTArabic-Bold"/>
              </a:rPr>
              <a:t>citri</a:t>
            </a:r>
            <a:r>
              <a:rPr lang="en-US" sz="2400" b="1" i="1" dirty="0" smtClean="0">
                <a:solidFill>
                  <a:srgbClr val="FF0000"/>
                </a:solidFill>
                <a:latin typeface="SSTArabic-Bold"/>
              </a:rPr>
              <a:t> Moulton, 1909</a:t>
            </a:r>
          </a:p>
          <a:p>
            <a:pPr marL="1828800" lvl="4" indent="0" algn="just" rtl="0">
              <a:buNone/>
            </a:pPr>
            <a:endParaRPr lang="en-US" sz="2400" b="1" i="1" dirty="0" smtClean="0">
              <a:solidFill>
                <a:srgbClr val="FF0000"/>
              </a:solidFill>
            </a:endParaRPr>
          </a:p>
          <a:p>
            <a:pPr marL="1828800" lvl="4" indent="0" algn="just" rtl="0">
              <a:buNone/>
            </a:pPr>
            <a:r>
              <a:rPr lang="en-US" sz="2400" b="1" i="1" dirty="0" smtClean="0"/>
              <a:t>Order: </a:t>
            </a:r>
            <a:r>
              <a:rPr lang="en-US" sz="2400" b="1" i="1" dirty="0" err="1" smtClean="0"/>
              <a:t>Thysanoptera</a:t>
            </a:r>
            <a:endParaRPr lang="en-US" sz="2400" b="1" i="1" dirty="0" smtClean="0"/>
          </a:p>
          <a:p>
            <a:pPr marL="1828800" lvl="4" indent="0" algn="l" rtl="0">
              <a:buNone/>
            </a:pPr>
            <a:r>
              <a:rPr lang="en-US" sz="2400" b="1" i="1" dirty="0" smtClean="0"/>
              <a:t>Family: </a:t>
            </a:r>
            <a:r>
              <a:rPr lang="en-US" sz="2400" b="1" i="1" dirty="0" err="1" smtClean="0"/>
              <a:t>Thripidae</a:t>
            </a:r>
            <a:endParaRPr lang="en-US" sz="2400" b="1" i="1" dirty="0" smtClean="0"/>
          </a:p>
          <a:p>
            <a:r>
              <a:rPr lang="ar-IQ" dirty="0">
                <a:solidFill>
                  <a:srgbClr val="000065"/>
                </a:solidFill>
                <a:latin typeface="KanunAR+LT-Medium"/>
              </a:rPr>
              <a:t>تتبع تربس الحمضيات رتبة هدبيات الأجنحة، </a:t>
            </a:r>
            <a:r>
              <a:rPr lang="ar-IQ" dirty="0" smtClean="0">
                <a:solidFill>
                  <a:srgbClr val="000065"/>
                </a:solidFill>
                <a:latin typeface="KanunAR+LT-Medium"/>
              </a:rPr>
              <a:t>صفراء- </a:t>
            </a:r>
            <a:r>
              <a:rPr lang="ar-IQ" dirty="0">
                <a:solidFill>
                  <a:srgbClr val="000065"/>
                </a:solidFill>
                <a:latin typeface="KanunAR+LT-Medium"/>
              </a:rPr>
              <a:t>برتقالية اللون، تفضل المناطق </a:t>
            </a:r>
            <a:r>
              <a:rPr lang="ar-IQ" dirty="0" smtClean="0">
                <a:solidFill>
                  <a:srgbClr val="000065"/>
                </a:solidFill>
                <a:latin typeface="KanunAR+LT-Medium"/>
              </a:rPr>
              <a:t>الدافئة والمضيئة </a:t>
            </a:r>
            <a:r>
              <a:rPr lang="ar-IQ" dirty="0">
                <a:solidFill>
                  <a:srgbClr val="000065"/>
                </a:solidFill>
                <a:latin typeface="KanunAR+LT-Medium"/>
              </a:rPr>
              <a:t>وتتجنب الحرارة </a:t>
            </a:r>
            <a:r>
              <a:rPr lang="ar-IQ" dirty="0" smtClean="0">
                <a:solidFill>
                  <a:srgbClr val="000065"/>
                </a:solidFill>
                <a:latin typeface="KanunAR+LT-Medium"/>
              </a:rPr>
              <a:t>العالية</a:t>
            </a:r>
          </a:p>
          <a:p>
            <a:r>
              <a:rPr lang="ar-IQ" dirty="0" smtClean="0">
                <a:solidFill>
                  <a:srgbClr val="000065"/>
                </a:solidFill>
                <a:latin typeface="KanunAR+LT-Medium"/>
              </a:rPr>
              <a:t>. </a:t>
            </a:r>
            <a:r>
              <a:rPr lang="ar-IQ" dirty="0">
                <a:solidFill>
                  <a:srgbClr val="000065"/>
                </a:solidFill>
                <a:latin typeface="KanunAR+LT-Medium"/>
              </a:rPr>
              <a:t>الحشرة الكاملة صغيرة الحجم طولها لا يتجاوز 2ملم. الأجنحة</a:t>
            </a:r>
          </a:p>
          <a:p>
            <a:r>
              <a:rPr lang="ar-IQ" dirty="0">
                <a:solidFill>
                  <a:srgbClr val="000065"/>
                </a:solidFill>
                <a:latin typeface="KanunAR+LT-Medium"/>
              </a:rPr>
              <a:t>ضيقة ذات عرقين متوازيين لونها أصفر إلى بني مصفر، قرن الاستشعار ذو سبع عقل. الذكر </a:t>
            </a:r>
            <a:r>
              <a:rPr lang="ar-IQ" dirty="0" smtClean="0">
                <a:solidFill>
                  <a:srgbClr val="000065"/>
                </a:solidFill>
                <a:latin typeface="KanunAR+LT-Medium"/>
              </a:rPr>
              <a:t>أصغر  حجماً </a:t>
            </a:r>
            <a:r>
              <a:rPr lang="ar-IQ" dirty="0">
                <a:solidFill>
                  <a:srgbClr val="000065"/>
                </a:solidFill>
                <a:latin typeface="KanunAR+LT-Medium"/>
              </a:rPr>
              <a:t>من الأنثى. وتتميز الحشرة بوجود أهداب كثيفة وطويلة على الأجنحة وهي غير ماهرة</a:t>
            </a:r>
          </a:p>
          <a:p>
            <a:r>
              <a:rPr lang="ar-IQ" dirty="0">
                <a:solidFill>
                  <a:srgbClr val="000065"/>
                </a:solidFill>
                <a:latin typeface="KanunAR+LT-Medium"/>
              </a:rPr>
              <a:t>بالطيران . </a:t>
            </a:r>
            <a:endParaRPr lang="ar-IQ" sz="8000" b="1" i="1" dirty="0"/>
          </a:p>
        </p:txBody>
      </p:sp>
    </p:spTree>
    <p:extLst>
      <p:ext uri="{BB962C8B-B14F-4D97-AF65-F5344CB8AC3E}">
        <p14:creationId xmlns:p14="http://schemas.microsoft.com/office/powerpoint/2010/main" val="3628593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normAutofit lnSpcReduction="10000"/>
          </a:bodyPr>
          <a:lstStyle/>
          <a:p>
            <a:r>
              <a:rPr lang="ar-IQ" dirty="0"/>
              <a:t>تتبع تربس الحمضيات رتبة هدبيات الأجنحة، صفراء برتقالية اللون، تفضل المناطق الدافئة</a:t>
            </a:r>
          </a:p>
          <a:p>
            <a:r>
              <a:rPr lang="ar-IQ" dirty="0"/>
              <a:t>والمضيئة وتتجنب الحرارة العالية. الحشرة الكاملة صغيرة الحجم طولها لا يتجاوز 2ملم. الأجنحة</a:t>
            </a:r>
          </a:p>
          <a:p>
            <a:r>
              <a:rPr lang="ar-IQ" dirty="0"/>
              <a:t>ضيقة ذات عرقين متوازيين لونها أصفر إلى بني مصفر، قرن الاستشعار ذو سبع عقل. الذكر أصغر</a:t>
            </a:r>
          </a:p>
          <a:p>
            <a:r>
              <a:rPr lang="ar-IQ" dirty="0"/>
              <a:t>حجماً من الأنثى. وتتميز الحشرة بوجود أهداب كثيفة وطويلة على الأجنحة وهي غير ماهرة</a:t>
            </a:r>
          </a:p>
          <a:p>
            <a:r>
              <a:rPr lang="ar-IQ" dirty="0"/>
              <a:t>بالطيران . ) ) </a:t>
            </a:r>
            <a:r>
              <a:rPr lang="en-US" dirty="0" err="1"/>
              <a:t>Haddle</a:t>
            </a:r>
            <a:r>
              <a:rPr lang="en-US" dirty="0"/>
              <a:t> et al ., 200</a:t>
            </a:r>
            <a:endParaRPr lang="ar-IQ" dirty="0"/>
          </a:p>
        </p:txBody>
      </p:sp>
    </p:spTree>
    <p:extLst>
      <p:ext uri="{BB962C8B-B14F-4D97-AF65-F5344CB8AC3E}">
        <p14:creationId xmlns:p14="http://schemas.microsoft.com/office/powerpoint/2010/main" val="2865219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181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4022" y="1600200"/>
            <a:ext cx="67559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192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r>
              <a:rPr lang="ar-IQ" sz="8800" b="1" dirty="0" smtClean="0">
                <a:solidFill>
                  <a:srgbClr val="FF0000"/>
                </a:solidFill>
              </a:rPr>
              <a:t>الحمضيات </a:t>
            </a:r>
            <a:endParaRPr lang="ar-IQ" sz="8800" b="1" dirty="0">
              <a:solidFill>
                <a:srgbClr val="FF0000"/>
              </a:solidFill>
            </a:endParaRPr>
          </a:p>
        </p:txBody>
      </p:sp>
      <p:sp>
        <p:nvSpPr>
          <p:cNvPr id="3" name="عنصر نائب للمحتوى 2"/>
          <p:cNvSpPr>
            <a:spLocks noGrp="1"/>
          </p:cNvSpPr>
          <p:nvPr>
            <p:ph idx="1"/>
          </p:nvPr>
        </p:nvSpPr>
        <p:spPr/>
        <p:txBody>
          <a:bodyPr>
            <a:normAutofit fontScale="85000" lnSpcReduction="20000"/>
          </a:bodyPr>
          <a:lstStyle/>
          <a:p>
            <a:r>
              <a:rPr lang="ar-IQ" dirty="0"/>
              <a:t>تعد ثمار الحمضيات من النباتات الغنية بفيتامين </a:t>
            </a:r>
            <a:r>
              <a:rPr lang="en-US" dirty="0"/>
              <a:t>C </a:t>
            </a:r>
            <a:r>
              <a:rPr lang="ar-IQ" dirty="0"/>
              <a:t>والمواد الكيميائية النباتية والألياف </a:t>
            </a:r>
            <a:r>
              <a:rPr lang="ar-IQ" dirty="0" smtClean="0"/>
              <a:t>الغذائية، ان اهم انواع الحمضيات هي </a:t>
            </a:r>
            <a:r>
              <a:rPr lang="ar-IQ" dirty="0"/>
              <a:t>أنواع الحمضيات بشكل وافٍ لكن أكثر أنواع الحمضيات شعبية هي البرتقال والذي يقدم عادة على شكل عصير في الصباح الباكر، وتعد معظم الأنواع منخفضة السعرات الحرارية بشكل ملحوظ أما عن نسبة الحموضة فقد تختلف ثمار الحمضيات في نسبتها من الحموضة، فبعض أصناف الحمضيات كالليمون الأصفر والأخضر حامضة جدًا وقد يجد الأشخاص صعوبة في تناولها وحدها، لكن الأصناف الأخرى بالمقابل كالبرتقال </a:t>
            </a:r>
            <a:r>
              <a:rPr lang="ar-IQ" dirty="0" smtClean="0"/>
              <a:t>واليوسفي (</a:t>
            </a:r>
            <a:r>
              <a:rPr lang="ar-IQ" dirty="0" err="1" smtClean="0"/>
              <a:t>لالنكي</a:t>
            </a:r>
            <a:r>
              <a:rPr lang="ar-IQ" dirty="0" smtClean="0"/>
              <a:t>) </a:t>
            </a:r>
            <a:r>
              <a:rPr lang="ar-IQ" dirty="0"/>
              <a:t>حلوة جدًا، وعند اختيار ثمار الحمضيات فعليها أن تكون صلبة وثقيلة الوزن بعض الشيء نسبًا لحجمها كما أنه من المهم اختيار ثمار غير ملوثة وذات قشور سليمة وتتميز الحمضيات بسهولة </a:t>
            </a:r>
            <a:r>
              <a:rPr lang="ar-IQ" dirty="0" smtClean="0"/>
              <a:t>تخزينها</a:t>
            </a:r>
            <a:r>
              <a:rPr lang="ar-IQ" dirty="0"/>
              <a:t/>
            </a:r>
            <a:br>
              <a:rPr lang="ar-IQ" dirty="0"/>
            </a:br>
            <a:endParaRPr lang="ar-IQ" dirty="0"/>
          </a:p>
        </p:txBody>
      </p:sp>
    </p:spTree>
    <p:extLst>
      <p:ext uri="{BB962C8B-B14F-4D97-AF65-F5344CB8AC3E}">
        <p14:creationId xmlns:p14="http://schemas.microsoft.com/office/powerpoint/2010/main" val="524928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b="1" dirty="0" smtClean="0">
                <a:solidFill>
                  <a:srgbClr val="FF0000"/>
                </a:solidFill>
              </a:rPr>
              <a:t>حشرات المن على الحمضيات </a:t>
            </a:r>
            <a:endParaRPr lang="ar-IQ" b="1" dirty="0">
              <a:solidFill>
                <a:srgbClr val="FF0000"/>
              </a:solidFill>
            </a:endParaRPr>
          </a:p>
        </p:txBody>
      </p:sp>
      <p:sp>
        <p:nvSpPr>
          <p:cNvPr id="3" name="عنصر نائب للمحتوى 2"/>
          <p:cNvSpPr>
            <a:spLocks noGrp="1"/>
          </p:cNvSpPr>
          <p:nvPr>
            <p:ph idx="1"/>
          </p:nvPr>
        </p:nvSpPr>
        <p:spPr/>
        <p:txBody>
          <a:bodyPr>
            <a:normAutofit fontScale="92500" lnSpcReduction="20000"/>
          </a:bodyPr>
          <a:lstStyle/>
          <a:p>
            <a:r>
              <a:rPr lang="ar-IQ" dirty="0" smtClean="0"/>
              <a:t>المن </a:t>
            </a:r>
            <a:r>
              <a:rPr lang="ar-IQ" dirty="0"/>
              <a:t>من الحشرات الثاقبة الماصة للعصارة النباتية، ينتمي إلى رتبة </a:t>
            </a:r>
            <a:r>
              <a:rPr lang="ar-IQ" dirty="0" smtClean="0"/>
              <a:t>نصفية </a:t>
            </a:r>
            <a:r>
              <a:rPr lang="ar-IQ" dirty="0"/>
              <a:t>الأجنحة وإلى </a:t>
            </a:r>
            <a:r>
              <a:rPr lang="ar-IQ" dirty="0" smtClean="0"/>
              <a:t>عائلة </a:t>
            </a:r>
            <a:r>
              <a:rPr lang="en-US" dirty="0" err="1" smtClean="0"/>
              <a:t>Aphididae</a:t>
            </a:r>
            <a:r>
              <a:rPr lang="en-US" dirty="0" smtClean="0"/>
              <a:t> </a:t>
            </a:r>
            <a:endParaRPr lang="ar-IQ" dirty="0" smtClean="0"/>
          </a:p>
          <a:p>
            <a:r>
              <a:rPr lang="ar-IQ" dirty="0" smtClean="0"/>
              <a:t>وهو </a:t>
            </a:r>
            <a:r>
              <a:rPr lang="ar-IQ" dirty="0"/>
              <a:t>حشرة صغيرة الحجم يختلف طولها ولونها ودورة حياتها حسب النوع </a:t>
            </a:r>
            <a:r>
              <a:rPr lang="ar-IQ" dirty="0" smtClean="0"/>
              <a:t>والنبات العائل </a:t>
            </a:r>
            <a:r>
              <a:rPr lang="ar-IQ" dirty="0"/>
              <a:t>والظروف المناخية السائدة. وتصاب الحمضيات بالعديد من أنواع المن، وخاصة منها</a:t>
            </a:r>
          </a:p>
          <a:p>
            <a:r>
              <a:rPr lang="ar-IQ" dirty="0"/>
              <a:t>من الحمضيات الأخضر </a:t>
            </a:r>
            <a:r>
              <a:rPr lang="en-US" i="1" dirty="0" smtClean="0"/>
              <a:t>Aphis </a:t>
            </a:r>
            <a:r>
              <a:rPr lang="en-US" i="1" dirty="0" err="1" smtClean="0"/>
              <a:t>spiraecola</a:t>
            </a:r>
            <a:r>
              <a:rPr lang="en-US" i="1" dirty="0" smtClean="0"/>
              <a:t> </a:t>
            </a:r>
            <a:r>
              <a:rPr lang="en-US" dirty="0"/>
              <a:t>Patch </a:t>
            </a:r>
            <a:endParaRPr lang="ar-IQ" dirty="0" smtClean="0"/>
          </a:p>
          <a:p>
            <a:r>
              <a:rPr lang="ar-IQ" dirty="0" smtClean="0"/>
              <a:t>ومن </a:t>
            </a:r>
            <a:r>
              <a:rPr lang="ar-IQ" dirty="0"/>
              <a:t>القطن </a:t>
            </a:r>
            <a:r>
              <a:rPr lang="en-US" i="1" dirty="0" smtClean="0"/>
              <a:t>Aphis </a:t>
            </a:r>
            <a:r>
              <a:rPr lang="en-US" i="1" dirty="0" err="1"/>
              <a:t>gossypii</a:t>
            </a:r>
            <a:r>
              <a:rPr lang="en-US" i="1" dirty="0"/>
              <a:t> </a:t>
            </a:r>
            <a:r>
              <a:rPr lang="en-US" dirty="0"/>
              <a:t>Glover </a:t>
            </a:r>
            <a:endParaRPr lang="ar-IQ" dirty="0" smtClean="0"/>
          </a:p>
          <a:p>
            <a:r>
              <a:rPr lang="ar-IQ" dirty="0" smtClean="0"/>
              <a:t>الحمضيات </a:t>
            </a:r>
            <a:r>
              <a:rPr lang="ar-IQ" dirty="0"/>
              <a:t>الأسود </a:t>
            </a:r>
            <a:r>
              <a:rPr lang="en-US" i="1" dirty="0"/>
              <a:t>T </a:t>
            </a:r>
            <a:r>
              <a:rPr lang="en-US" i="1" dirty="0" err="1"/>
              <a:t>oxoptera</a:t>
            </a:r>
            <a:r>
              <a:rPr lang="en-US" i="1" dirty="0"/>
              <a:t> </a:t>
            </a:r>
            <a:r>
              <a:rPr lang="en-US" i="1" dirty="0" err="1"/>
              <a:t>aurantii</a:t>
            </a:r>
            <a:r>
              <a:rPr lang="en-US" i="1" dirty="0"/>
              <a:t> </a:t>
            </a:r>
            <a:r>
              <a:rPr lang="en-US" dirty="0" err="1"/>
              <a:t>Bdf</a:t>
            </a:r>
            <a:r>
              <a:rPr lang="en-US" dirty="0"/>
              <a:t> </a:t>
            </a:r>
            <a:endParaRPr lang="ar-IQ" dirty="0" smtClean="0"/>
          </a:p>
          <a:p>
            <a:r>
              <a:rPr lang="ar-IQ" dirty="0" smtClean="0"/>
              <a:t>والمن </a:t>
            </a:r>
            <a:r>
              <a:rPr lang="ar-IQ" dirty="0"/>
              <a:t>البني </a:t>
            </a:r>
            <a:r>
              <a:rPr lang="en-US" i="1" dirty="0" err="1" smtClean="0"/>
              <a:t>Toxoptera</a:t>
            </a:r>
            <a:r>
              <a:rPr lang="en-US" dirty="0" smtClean="0"/>
              <a:t> </a:t>
            </a:r>
            <a:r>
              <a:rPr lang="en-US" dirty="0" err="1" smtClean="0"/>
              <a:t>citrucidus</a:t>
            </a:r>
            <a:r>
              <a:rPr lang="en-US" dirty="0" smtClean="0"/>
              <a:t> </a:t>
            </a:r>
            <a:r>
              <a:rPr lang="en-US" dirty="0"/>
              <a:t>Kirk</a:t>
            </a:r>
          </a:p>
          <a:p>
            <a:r>
              <a:rPr lang="en-US" dirty="0" err="1" smtClean="0"/>
              <a:t>Mdellel</a:t>
            </a:r>
            <a:r>
              <a:rPr lang="en-US" dirty="0" smtClean="0"/>
              <a:t> </a:t>
            </a:r>
            <a:r>
              <a:rPr lang="en-US" dirty="0"/>
              <a:t>et al ., 2021</a:t>
            </a:r>
            <a:endParaRPr lang="ar-IQ" dirty="0"/>
          </a:p>
        </p:txBody>
      </p:sp>
    </p:spTree>
    <p:extLst>
      <p:ext uri="{BB962C8B-B14F-4D97-AF65-F5344CB8AC3E}">
        <p14:creationId xmlns:p14="http://schemas.microsoft.com/office/powerpoint/2010/main" val="273965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  </a:t>
            </a:r>
            <a:endParaRPr lang="ar-IQ"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92080" y="825264"/>
            <a:ext cx="1656184" cy="129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6493" y="612297"/>
            <a:ext cx="2131492" cy="170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descr="Aphis spiraecola – Plant Parasites of Eur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426" y="2636912"/>
            <a:ext cx="4762500"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834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BLACK CITRUS APHID </a:t>
            </a:r>
            <a:endParaRPr lang="ar-IQ"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9752" y="1600201"/>
            <a:ext cx="5401110" cy="385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102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0"/>
            <a:ext cx="8229600" cy="1196752"/>
          </a:xfrm>
        </p:spPr>
        <p:txBody>
          <a:bodyPr/>
          <a:lstStyle/>
          <a:p>
            <a:r>
              <a:rPr lang="ar-IQ" dirty="0" smtClean="0"/>
              <a:t> شكرا لحسن اصغاءكم </a:t>
            </a:r>
            <a:endParaRPr lang="ar-IQ"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340768"/>
            <a:ext cx="5852160" cy="390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365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IQ" dirty="0" smtClean="0">
                <a:solidFill>
                  <a:srgbClr val="FF0000"/>
                </a:solidFill>
              </a:rPr>
              <a:t>الاهمية الغذائية و الاقتصادية للحمضيات</a:t>
            </a:r>
            <a:endParaRPr lang="ar-IQ" dirty="0">
              <a:solidFill>
                <a:srgbClr val="FF0000"/>
              </a:solidFill>
            </a:endParaRPr>
          </a:p>
        </p:txBody>
      </p:sp>
      <p:sp>
        <p:nvSpPr>
          <p:cNvPr id="3" name="عنصر نائب للمحتوى 2"/>
          <p:cNvSpPr>
            <a:spLocks noGrp="1"/>
          </p:cNvSpPr>
          <p:nvPr>
            <p:ph idx="1"/>
          </p:nvPr>
        </p:nvSpPr>
        <p:spPr/>
        <p:txBody>
          <a:bodyPr>
            <a:normAutofit lnSpcReduction="10000"/>
          </a:bodyPr>
          <a:lstStyle/>
          <a:p>
            <a:pPr algn="just"/>
            <a:r>
              <a:rPr lang="ar-IQ" dirty="0" smtClean="0"/>
              <a:t>تحتل </a:t>
            </a:r>
            <a:r>
              <a:rPr lang="ar-IQ" dirty="0"/>
              <a:t>الحمضيات المرتبة الثالثة في الفاكهة </a:t>
            </a:r>
            <a:r>
              <a:rPr lang="ar-IQ" dirty="0" err="1" smtClean="0"/>
              <a:t>في</a:t>
            </a:r>
            <a:r>
              <a:rPr lang="ar-IQ" dirty="0" err="1"/>
              <a:t>العالم</a:t>
            </a:r>
            <a:r>
              <a:rPr lang="ar-IQ" dirty="0"/>
              <a:t> بعد العنب والتفاح</a:t>
            </a:r>
            <a:r>
              <a:rPr lang="ar-IQ" dirty="0" smtClean="0"/>
              <a:t>.</a:t>
            </a:r>
            <a:endParaRPr lang="ar-IQ" dirty="0"/>
          </a:p>
          <a:p>
            <a:pPr algn="just"/>
            <a:r>
              <a:rPr lang="ar-IQ" dirty="0" smtClean="0"/>
              <a:t>وترجع </a:t>
            </a:r>
            <a:r>
              <a:rPr lang="ar-IQ" dirty="0"/>
              <a:t>أهميتها الى قيمتها الغذائية </a:t>
            </a:r>
            <a:r>
              <a:rPr lang="ar-IQ" dirty="0" smtClean="0"/>
              <a:t>العالية وتفوقها </a:t>
            </a:r>
            <a:r>
              <a:rPr lang="ar-IQ" dirty="0"/>
              <a:t>على الفاكهة </a:t>
            </a:r>
            <a:r>
              <a:rPr lang="ar-IQ" dirty="0" smtClean="0"/>
              <a:t>الأخرى </a:t>
            </a:r>
            <a:r>
              <a:rPr lang="ar-IQ" dirty="0"/>
              <a:t>في محتواها </a:t>
            </a:r>
            <a:r>
              <a:rPr lang="ar-IQ" dirty="0" smtClean="0"/>
              <a:t>من الفيتامينات والاملاح  </a:t>
            </a:r>
            <a:r>
              <a:rPr lang="ar-IQ" dirty="0"/>
              <a:t>الضرورية </a:t>
            </a:r>
            <a:r>
              <a:rPr lang="ar-IQ" dirty="0" err="1" smtClean="0"/>
              <a:t>للانسان</a:t>
            </a:r>
            <a:r>
              <a:rPr lang="ar-IQ" dirty="0" smtClean="0"/>
              <a:t> فضلا عن </a:t>
            </a:r>
            <a:r>
              <a:rPr lang="ar-IQ" dirty="0" err="1" smtClean="0"/>
              <a:t>عن</a:t>
            </a:r>
            <a:r>
              <a:rPr lang="ar-IQ" dirty="0" smtClean="0"/>
              <a:t> </a:t>
            </a:r>
            <a:r>
              <a:rPr lang="ar-IQ" dirty="0"/>
              <a:t>سهولة تسويقها وتخزينها.</a:t>
            </a:r>
          </a:p>
          <a:p>
            <a:pPr algn="just"/>
            <a:r>
              <a:rPr lang="ar-IQ" dirty="0"/>
              <a:t>وتعد مصدرا مهما بفيتامين </a:t>
            </a:r>
            <a:r>
              <a:rPr lang="en-US" dirty="0"/>
              <a:t>C ، </a:t>
            </a:r>
            <a:r>
              <a:rPr lang="ar-IQ" dirty="0"/>
              <a:t>وهي </a:t>
            </a:r>
            <a:r>
              <a:rPr lang="ar-IQ" dirty="0" smtClean="0"/>
              <a:t>من الفاكهة </a:t>
            </a:r>
            <a:r>
              <a:rPr lang="ar-IQ" dirty="0"/>
              <a:t>الشتوية تجمعها صفة </a:t>
            </a:r>
            <a:r>
              <a:rPr lang="ar-IQ" dirty="0" err="1" smtClean="0"/>
              <a:t>العصيرية</a:t>
            </a:r>
            <a:r>
              <a:rPr lang="ar-IQ" dirty="0" smtClean="0"/>
              <a:t> والحموضة </a:t>
            </a:r>
            <a:r>
              <a:rPr lang="ar-IQ" dirty="0"/>
              <a:t>التي مصدرها حامض الستريك</a:t>
            </a:r>
          </a:p>
          <a:p>
            <a:pPr algn="just"/>
            <a:r>
              <a:rPr lang="ar-IQ" dirty="0" err="1"/>
              <a:t>واالسكوربيك</a:t>
            </a:r>
            <a:r>
              <a:rPr lang="ar-IQ" dirty="0"/>
              <a:t>.</a:t>
            </a:r>
          </a:p>
        </p:txBody>
      </p:sp>
    </p:spTree>
    <p:extLst>
      <p:ext uri="{BB962C8B-B14F-4D97-AF65-F5344CB8AC3E}">
        <p14:creationId xmlns:p14="http://schemas.microsoft.com/office/powerpoint/2010/main" val="2808598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412776"/>
            <a:ext cx="7433111"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0217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r>
              <a:rPr lang="ar-IQ" sz="8800" dirty="0" smtClean="0">
                <a:solidFill>
                  <a:srgbClr val="FF0000"/>
                </a:solidFill>
              </a:rPr>
              <a:t>اهم آفات الحمضيات </a:t>
            </a:r>
            <a:endParaRPr lang="ar-IQ" sz="8800" dirty="0">
              <a:solidFill>
                <a:srgbClr val="FF0000"/>
              </a:solidFill>
            </a:endParaRPr>
          </a:p>
        </p:txBody>
      </p:sp>
      <p:sp>
        <p:nvSpPr>
          <p:cNvPr id="3" name="عنصر نائب للمحتوى 2"/>
          <p:cNvSpPr>
            <a:spLocks noGrp="1"/>
          </p:cNvSpPr>
          <p:nvPr>
            <p:ph idx="1"/>
          </p:nvPr>
        </p:nvSpPr>
        <p:spPr>
          <a:xfrm>
            <a:off x="457200" y="1268760"/>
            <a:ext cx="8229600" cy="5472608"/>
          </a:xfrm>
        </p:spPr>
        <p:txBody>
          <a:bodyPr>
            <a:normAutofit fontScale="25000" lnSpcReduction="20000"/>
          </a:bodyPr>
          <a:lstStyle/>
          <a:p>
            <a:r>
              <a:rPr lang="ar-IQ" sz="11200" b="1" dirty="0" smtClean="0"/>
              <a:t>ذبابة البحر الابيض المتوسط </a:t>
            </a:r>
          </a:p>
          <a:p>
            <a:pPr algn="l" rtl="0"/>
            <a:r>
              <a:rPr lang="en-US" sz="9600" dirty="0"/>
              <a:t>Common name: Mediterranean fruit fly</a:t>
            </a:r>
            <a:endParaRPr lang="ar-IQ" sz="14400" dirty="0"/>
          </a:p>
          <a:p>
            <a:pPr algn="l" rtl="0"/>
            <a:r>
              <a:rPr lang="en-US" sz="14400" b="1" i="1" dirty="0" err="1">
                <a:solidFill>
                  <a:srgbClr val="FF0000"/>
                </a:solidFill>
              </a:rPr>
              <a:t>Ceratitis</a:t>
            </a:r>
            <a:r>
              <a:rPr lang="en-US" sz="14400" b="1" i="1" dirty="0">
                <a:solidFill>
                  <a:srgbClr val="FF0000"/>
                </a:solidFill>
              </a:rPr>
              <a:t> </a:t>
            </a:r>
            <a:r>
              <a:rPr lang="en-US" sz="14400" b="1" i="1" dirty="0" err="1">
                <a:solidFill>
                  <a:srgbClr val="FF0000"/>
                </a:solidFill>
              </a:rPr>
              <a:t>capitata</a:t>
            </a:r>
            <a:r>
              <a:rPr lang="en-US" sz="14400" b="1" i="1" dirty="0">
                <a:solidFill>
                  <a:srgbClr val="FF0000"/>
                </a:solidFill>
              </a:rPr>
              <a:t> </a:t>
            </a:r>
            <a:r>
              <a:rPr lang="en-US" sz="14400" b="1" dirty="0"/>
              <a:t>(</a:t>
            </a:r>
            <a:r>
              <a:rPr lang="en-US" sz="14400" b="1" dirty="0" err="1"/>
              <a:t>Wiedemann</a:t>
            </a:r>
            <a:r>
              <a:rPr lang="en-US" sz="14400" b="1" dirty="0"/>
              <a:t>, 1824)</a:t>
            </a:r>
          </a:p>
          <a:p>
            <a:pPr algn="l" rtl="0"/>
            <a:endParaRPr lang="ar-IQ" dirty="0" smtClean="0"/>
          </a:p>
          <a:p>
            <a:pPr algn="l"/>
            <a:r>
              <a:rPr lang="en-US" sz="9600" b="1" dirty="0"/>
              <a:t>Order, </a:t>
            </a:r>
            <a:r>
              <a:rPr lang="en-US" sz="9600" b="1" dirty="0" err="1"/>
              <a:t>Diptera</a:t>
            </a:r>
            <a:endParaRPr lang="en-US" sz="9600" b="1" dirty="0"/>
          </a:p>
          <a:p>
            <a:pPr algn="l"/>
            <a:r>
              <a:rPr lang="en-US" sz="9600" b="1" dirty="0" smtClean="0"/>
              <a:t>Family</a:t>
            </a:r>
            <a:r>
              <a:rPr lang="en-US" sz="9600" b="1" dirty="0"/>
              <a:t>, </a:t>
            </a:r>
            <a:r>
              <a:rPr lang="en-US" sz="9600" b="1" dirty="0" err="1"/>
              <a:t>Tephritidae</a:t>
            </a:r>
            <a:endParaRPr lang="en-US" sz="9600" b="1" dirty="0"/>
          </a:p>
          <a:p>
            <a:pPr algn="l"/>
            <a:r>
              <a:rPr lang="en-US" sz="9600" b="1" dirty="0" smtClean="0"/>
              <a:t>Synonyms</a:t>
            </a:r>
            <a:r>
              <a:rPr lang="en-US" sz="9600" b="1" dirty="0"/>
              <a:t>:</a:t>
            </a:r>
          </a:p>
          <a:p>
            <a:pPr algn="l"/>
            <a:r>
              <a:rPr lang="en-US" sz="9600" b="1" dirty="0" err="1"/>
              <a:t>Ceratitis</a:t>
            </a:r>
            <a:r>
              <a:rPr lang="en-US" sz="9600" b="1" dirty="0"/>
              <a:t> </a:t>
            </a:r>
            <a:r>
              <a:rPr lang="en-US" sz="9600" b="1" dirty="0" err="1"/>
              <a:t>asparagi</a:t>
            </a:r>
            <a:r>
              <a:rPr lang="en-US" sz="9600" b="1" dirty="0"/>
              <a:t> </a:t>
            </a:r>
            <a:r>
              <a:rPr lang="en-US" sz="9600" b="1" dirty="0" err="1"/>
              <a:t>Bezzi</a:t>
            </a:r>
            <a:r>
              <a:rPr lang="en-US" sz="9600" b="1" dirty="0"/>
              <a:t>, 1924</a:t>
            </a:r>
          </a:p>
          <a:p>
            <a:pPr algn="l"/>
            <a:r>
              <a:rPr lang="en-US" sz="9600" b="1" dirty="0" err="1"/>
              <a:t>Ceratitis</a:t>
            </a:r>
            <a:r>
              <a:rPr lang="en-US" sz="9600" b="1" dirty="0"/>
              <a:t> </a:t>
            </a:r>
            <a:r>
              <a:rPr lang="en-US" sz="9600" b="1" dirty="0" err="1"/>
              <a:t>citripeda</a:t>
            </a:r>
            <a:r>
              <a:rPr lang="en-US" sz="9600" b="1" dirty="0"/>
              <a:t> </a:t>
            </a:r>
            <a:r>
              <a:rPr lang="en-US" sz="9600" b="1" dirty="0" err="1"/>
              <a:t>Efflatoun</a:t>
            </a:r>
            <a:r>
              <a:rPr lang="en-US" sz="9600" b="1" dirty="0"/>
              <a:t>, 1924</a:t>
            </a:r>
          </a:p>
          <a:p>
            <a:pPr algn="l"/>
            <a:r>
              <a:rPr lang="en-US" sz="9600" b="1" dirty="0" err="1"/>
              <a:t>Ceratitis</a:t>
            </a:r>
            <a:r>
              <a:rPr lang="en-US" sz="9600" b="1" dirty="0"/>
              <a:t> </a:t>
            </a:r>
            <a:r>
              <a:rPr lang="en-US" sz="9600" b="1" dirty="0" err="1"/>
              <a:t>citriperda</a:t>
            </a:r>
            <a:r>
              <a:rPr lang="en-US" sz="9600" b="1" dirty="0"/>
              <a:t> </a:t>
            </a:r>
            <a:r>
              <a:rPr lang="en-US" sz="9600" b="1" dirty="0" err="1"/>
              <a:t>Macleay</a:t>
            </a:r>
            <a:r>
              <a:rPr lang="en-US" sz="9600" b="1" dirty="0"/>
              <a:t>, 1829</a:t>
            </a:r>
          </a:p>
          <a:p>
            <a:pPr algn="l"/>
            <a:r>
              <a:rPr lang="en-US" sz="9600" b="1" dirty="0" err="1"/>
              <a:t>Ceratitis</a:t>
            </a:r>
            <a:r>
              <a:rPr lang="en-US" sz="9600" b="1" dirty="0"/>
              <a:t> </a:t>
            </a:r>
            <a:r>
              <a:rPr lang="en-US" sz="9600" b="1" dirty="0" err="1"/>
              <a:t>hispanica</a:t>
            </a:r>
            <a:r>
              <a:rPr lang="en-US" sz="9600" b="1" dirty="0"/>
              <a:t> </a:t>
            </a:r>
            <a:r>
              <a:rPr lang="en-US" sz="9600" b="1" dirty="0" err="1"/>
              <a:t>Breme</a:t>
            </a:r>
            <a:r>
              <a:rPr lang="en-US" sz="9600" b="1" dirty="0"/>
              <a:t>, 1842</a:t>
            </a:r>
          </a:p>
          <a:p>
            <a:pPr algn="l"/>
            <a:r>
              <a:rPr lang="en-US" sz="9600" b="1" dirty="0" err="1"/>
              <a:t>Pardalaspis</a:t>
            </a:r>
            <a:r>
              <a:rPr lang="en-US" sz="9600" b="1" dirty="0"/>
              <a:t> </a:t>
            </a:r>
            <a:r>
              <a:rPr lang="en-US" sz="9600" b="1" dirty="0" err="1"/>
              <a:t>asparagi</a:t>
            </a:r>
            <a:r>
              <a:rPr lang="en-US" sz="9600" b="1" dirty="0"/>
              <a:t> </a:t>
            </a:r>
            <a:r>
              <a:rPr lang="en-US" sz="9600" b="1" dirty="0" err="1"/>
              <a:t>Bezzi</a:t>
            </a:r>
            <a:r>
              <a:rPr lang="en-US" sz="9600" b="1" dirty="0"/>
              <a:t>, 1924</a:t>
            </a:r>
          </a:p>
          <a:p>
            <a:pPr algn="l"/>
            <a:r>
              <a:rPr lang="en-US" sz="9600" b="1" dirty="0" err="1"/>
              <a:t>Tephritis</a:t>
            </a:r>
            <a:r>
              <a:rPr lang="en-US" sz="9600" b="1" dirty="0"/>
              <a:t> </a:t>
            </a:r>
            <a:r>
              <a:rPr lang="en-US" sz="9600" b="1" dirty="0" err="1"/>
              <a:t>capitata</a:t>
            </a:r>
            <a:r>
              <a:rPr lang="en-US" sz="9600" b="1" dirty="0"/>
              <a:t> </a:t>
            </a:r>
            <a:r>
              <a:rPr lang="en-US" sz="9600" b="1" dirty="0" err="1"/>
              <a:t>Wiedemann</a:t>
            </a:r>
            <a:r>
              <a:rPr lang="en-US" sz="9600" b="1" dirty="0"/>
              <a:t>, 1824</a:t>
            </a:r>
          </a:p>
          <a:p>
            <a:pPr algn="l"/>
            <a:r>
              <a:rPr lang="en-US" sz="9600" b="1" dirty="0" err="1"/>
              <a:t>Trypeta</a:t>
            </a:r>
            <a:r>
              <a:rPr lang="en-US" sz="9600" b="1" dirty="0"/>
              <a:t> </a:t>
            </a:r>
            <a:r>
              <a:rPr lang="en-US" sz="9600" b="1" dirty="0" err="1"/>
              <a:t>capitata</a:t>
            </a:r>
            <a:r>
              <a:rPr lang="en-US" sz="9600" b="1" dirty="0"/>
              <a:t> (</a:t>
            </a:r>
            <a:r>
              <a:rPr lang="en-US" sz="9600" b="1" dirty="0" err="1"/>
              <a:t>Wiedemann</a:t>
            </a:r>
            <a:r>
              <a:rPr lang="en-US" sz="9600" b="1" dirty="0"/>
              <a:t>, 1824</a:t>
            </a:r>
            <a:r>
              <a:rPr lang="en-US" sz="9600" b="1" dirty="0" smtClean="0"/>
              <a:t>)</a:t>
            </a:r>
            <a:endParaRPr lang="en-US" sz="9600" b="1" dirty="0"/>
          </a:p>
        </p:txBody>
      </p:sp>
    </p:spTree>
    <p:extLst>
      <p:ext uri="{BB962C8B-B14F-4D97-AF65-F5344CB8AC3E}">
        <p14:creationId xmlns:p14="http://schemas.microsoft.com/office/powerpoint/2010/main" val="738949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normAutofit fontScale="92500" lnSpcReduction="20000"/>
          </a:bodyPr>
          <a:lstStyle/>
          <a:p>
            <a:r>
              <a:rPr lang="ar-IQ" dirty="0"/>
              <a:t>من أخطر الآفات</a:t>
            </a:r>
          </a:p>
          <a:p>
            <a:r>
              <a:rPr lang="ar-IQ" dirty="0"/>
              <a:t>التي تصيب الحمضيات، الخوخ، المشمش، المانجو، التفاح ، التين وغيرها(، تنتمي إلى رتبة ذوات</a:t>
            </a:r>
          </a:p>
          <a:p>
            <a:r>
              <a:rPr lang="ar-IQ" dirty="0" smtClean="0"/>
              <a:t>الحشرة </a:t>
            </a:r>
            <a:r>
              <a:rPr lang="ar-IQ" dirty="0"/>
              <a:t>الكاملة ذبابة صغيرة الحجم، يتراوح طولها بين 3.5 و 5 ملم وتتميز بجناحين عليهما</a:t>
            </a:r>
          </a:p>
          <a:p>
            <a:r>
              <a:rPr lang="ar-IQ" dirty="0"/>
              <a:t>مساحات ذهبية بعضها فاتح وبعضها الآخر غامق، وعلى الصدر توجد بقع وخطوط سوداء،</a:t>
            </a:r>
          </a:p>
          <a:p>
            <a:r>
              <a:rPr lang="ar-IQ" dirty="0"/>
              <a:t>وتظهر على بطن الذبابة شعيرات كثيرة، وتتميز الأنثى عن الذكر بوجود زائدة مدببة عند نهاية</a:t>
            </a:r>
          </a:p>
          <a:p>
            <a:r>
              <a:rPr lang="ar-IQ" dirty="0"/>
              <a:t>البطن تستخدم لوخز الثمار ووضع البيض ) </a:t>
            </a:r>
            <a:r>
              <a:rPr lang="ar-IQ" dirty="0" smtClean="0"/>
              <a:t>.</a:t>
            </a:r>
            <a:endParaRPr lang="ar-IQ" dirty="0"/>
          </a:p>
        </p:txBody>
      </p:sp>
    </p:spTree>
    <p:extLst>
      <p:ext uri="{BB962C8B-B14F-4D97-AF65-F5344CB8AC3E}">
        <p14:creationId xmlns:p14="http://schemas.microsoft.com/office/powerpoint/2010/main" val="2665323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0"/>
            <a:ext cx="5475226"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3356992"/>
            <a:ext cx="5103607"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5605705"/>
      </p:ext>
    </p:extLst>
  </p:cSld>
  <p:clrMapOvr>
    <a:masterClrMapping/>
  </p:clrMapOvr>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TotalTime>
  <Words>1112</Words>
  <Application>Microsoft Office PowerPoint</Application>
  <PresentationFormat>عرض على الشاشة (3:4)‏</PresentationFormat>
  <Paragraphs>111</Paragraphs>
  <Slides>43</Slides>
  <Notes>1</Notes>
  <HiddenSlides>0</HiddenSlides>
  <MMClips>0</MMClips>
  <ScaleCrop>false</ScaleCrop>
  <HeadingPairs>
    <vt:vector size="4" baseType="variant">
      <vt:variant>
        <vt:lpstr>نسق</vt:lpstr>
      </vt:variant>
      <vt:variant>
        <vt:i4>1</vt:i4>
      </vt:variant>
      <vt:variant>
        <vt:lpstr>عناوين الشرائح</vt:lpstr>
      </vt:variant>
      <vt:variant>
        <vt:i4>43</vt:i4>
      </vt:variant>
    </vt:vector>
  </HeadingPairs>
  <TitlesOfParts>
    <vt:vector size="44" baseType="lpstr">
      <vt:lpstr>سمة Office</vt:lpstr>
      <vt:lpstr>آفات الحمضيات </vt:lpstr>
      <vt:lpstr>الحمضيات </vt:lpstr>
      <vt:lpstr>عرض تقديمي في PowerPoint</vt:lpstr>
      <vt:lpstr>الحمضيات </vt:lpstr>
      <vt:lpstr>الاهمية الغذائية و الاقتصادية للحمضيات</vt:lpstr>
      <vt:lpstr>عرض تقديمي في PowerPoint</vt:lpstr>
      <vt:lpstr>اهم آفات الحمضيات </vt:lpstr>
      <vt:lpstr>عرض تقديمي في PowerPoint</vt:lpstr>
      <vt:lpstr>عرض تقديمي في PowerPoint</vt:lpstr>
      <vt:lpstr>عرض تقديمي في PowerPoint</vt:lpstr>
      <vt:lpstr>عرض تقديمي في PowerPoint</vt:lpstr>
      <vt:lpstr>عرض تقديمي في PowerPoint</vt:lpstr>
      <vt:lpstr>حافرة اوراق الحمضيات </vt:lpstr>
      <vt:lpstr>عرض تقديمي في PowerPoint</vt:lpstr>
      <vt:lpstr>عرض تقديمي في PowerPoint</vt:lpstr>
      <vt:lpstr>عرض تقديمي في PowerPoint</vt:lpstr>
      <vt:lpstr>عرض تقديمي في PowerPoint</vt:lpstr>
      <vt:lpstr>عرض تقديمي في PowerPoint</vt:lpstr>
      <vt:lpstr>الذبابة البيضاء للحمضيات </vt:lpstr>
      <vt:lpstr>عرض تقديمي في PowerPoint</vt:lpstr>
      <vt:lpstr>عرض تقديمي في PowerPoint</vt:lpstr>
      <vt:lpstr>الحشرة القشرية الشرقية </vt:lpstr>
      <vt:lpstr>عرض تقديمي في PowerPoint</vt:lpstr>
      <vt:lpstr>عرض تقديمي في PowerPoint</vt:lpstr>
      <vt:lpstr>الحشرة القشرية السوداء  </vt:lpstr>
      <vt:lpstr>عرض تقديمي في PowerPoint</vt:lpstr>
      <vt:lpstr>عرض تقديمي في PowerPoint</vt:lpstr>
      <vt:lpstr>عرض تقديمي في PowerPoint</vt:lpstr>
      <vt:lpstr>عرض تقديمي في PowerPoint</vt:lpstr>
      <vt:lpstr>البق الدقيقي الاسترالي </vt:lpstr>
      <vt:lpstr>عرض تقديمي في PowerPoint</vt:lpstr>
      <vt:lpstr>بق الموالح الدقيقي </vt:lpstr>
      <vt:lpstr>عرض تقديمي في PowerPoint</vt:lpstr>
      <vt:lpstr>عرض تقديمي في PowerPoint</vt:lpstr>
      <vt:lpstr>مظاهر اصابة البق الدقيقي</vt:lpstr>
      <vt:lpstr>ثربس الحمضيات </vt:lpstr>
      <vt:lpstr>عرض تقديمي في PowerPoint</vt:lpstr>
      <vt:lpstr>عرض تقديمي في PowerPoint</vt:lpstr>
      <vt:lpstr>عرض تقديمي في PowerPoint</vt:lpstr>
      <vt:lpstr>حشرات المن على الحمضيات </vt:lpstr>
      <vt:lpstr>  </vt:lpstr>
      <vt:lpstr>BLACK CITRUS APHID </vt:lpstr>
      <vt:lpstr> شكرا لحسن اصغاءكم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آفات الحمضيات </dc:title>
  <dc:creator>hanaa</dc:creator>
  <cp:lastModifiedBy>hanaa</cp:lastModifiedBy>
  <cp:revision>25</cp:revision>
  <dcterms:created xsi:type="dcterms:W3CDTF">2023-06-24T20:56:07Z</dcterms:created>
  <dcterms:modified xsi:type="dcterms:W3CDTF">2023-06-25T23:53:18Z</dcterms:modified>
</cp:coreProperties>
</file>