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87" r:id="rId2"/>
    <p:sldId id="257" r:id="rId3"/>
    <p:sldId id="289" r:id="rId4"/>
    <p:sldId id="291" r:id="rId5"/>
    <p:sldId id="262" r:id="rId6"/>
    <p:sldId id="263" r:id="rId7"/>
    <p:sldId id="269" r:id="rId8"/>
    <p:sldId id="270" r:id="rId9"/>
    <p:sldId id="323" r:id="rId10"/>
    <p:sldId id="326" r:id="rId11"/>
    <p:sldId id="328" r:id="rId12"/>
    <p:sldId id="327" r:id="rId13"/>
    <p:sldId id="330" r:id="rId14"/>
    <p:sldId id="331" r:id="rId15"/>
    <p:sldId id="325" r:id="rId16"/>
    <p:sldId id="332" r:id="rId17"/>
    <p:sldId id="268" r:id="rId18"/>
    <p:sldId id="267" r:id="rId19"/>
    <p:sldId id="309" r:id="rId20"/>
    <p:sldId id="266" r:id="rId21"/>
    <p:sldId id="271" r:id="rId22"/>
    <p:sldId id="265" r:id="rId23"/>
    <p:sldId id="264" r:id="rId24"/>
    <p:sldId id="272" r:id="rId25"/>
    <p:sldId id="315" r:id="rId26"/>
    <p:sldId id="316" r:id="rId27"/>
    <p:sldId id="273" r:id="rId28"/>
    <p:sldId id="317" r:id="rId29"/>
    <p:sldId id="280" r:id="rId30"/>
    <p:sldId id="318" r:id="rId31"/>
    <p:sldId id="320" r:id="rId32"/>
    <p:sldId id="319" r:id="rId33"/>
    <p:sldId id="283" r:id="rId34"/>
    <p:sldId id="281" r:id="rId35"/>
    <p:sldId id="311" r:id="rId36"/>
    <p:sldId id="321" r:id="rId37"/>
    <p:sldId id="322" r:id="rId38"/>
    <p:sldId id="286" r:id="rId39"/>
    <p:sldId id="279" r:id="rId40"/>
    <p:sldId id="312" r:id="rId41"/>
    <p:sldId id="313" r:id="rId42"/>
    <p:sldId id="314" r:id="rId43"/>
    <p:sldId id="27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1D8BD707-D9CF-40AE-B4C6-C98DA3205C09}" type="datetimeFigureOut">
              <a:rPr lang="en-US" smtClean="0"/>
              <a:pPr/>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1D8BD707-D9CF-40AE-B4C6-C98DA3205C09}" type="datetimeFigureOut">
              <a:rPr lang="en-US" smtClean="0"/>
              <a:pPr/>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4/2/2023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r.hanaa66@nhm.uobaghdad.edu.iq"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57592" cy="1782762"/>
          </a:xfrm>
          <a:solidFill>
            <a:schemeClr val="accent1">
              <a:lumMod val="40000"/>
              <a:lumOff val="60000"/>
            </a:schemeClr>
          </a:solidFill>
          <a:ln w="76200">
            <a:solidFill>
              <a:srgbClr val="FF0000"/>
            </a:solidFill>
          </a:ln>
        </p:spPr>
        <p:txBody>
          <a:bodyPr>
            <a:noAutofit/>
          </a:bodyPr>
          <a:lstStyle/>
          <a:p>
            <a:r>
              <a:rPr lang="ar-IQ" b="1" dirty="0" smtClean="0"/>
              <a:t>الذباب (الفوائد و المضار )</a:t>
            </a:r>
            <a:endParaRPr lang="ar-SA" b="1" dirty="0"/>
          </a:p>
        </p:txBody>
      </p:sp>
      <p:sp>
        <p:nvSpPr>
          <p:cNvPr id="3" name="Content Placeholder 2"/>
          <p:cNvSpPr>
            <a:spLocks noGrp="1"/>
          </p:cNvSpPr>
          <p:nvPr>
            <p:ph idx="1"/>
          </p:nvPr>
        </p:nvSpPr>
        <p:spPr>
          <a:xfrm>
            <a:off x="76200" y="2713037"/>
            <a:ext cx="8686800" cy="4525963"/>
          </a:xfrm>
          <a:solidFill>
            <a:schemeClr val="accent1">
              <a:lumMod val="40000"/>
              <a:lumOff val="60000"/>
            </a:schemeClr>
          </a:solidFill>
          <a:ln w="76200">
            <a:solidFill>
              <a:srgbClr val="00B0F0"/>
            </a:solidFill>
          </a:ln>
          <a:scene3d>
            <a:camera prst="orthographicFront"/>
            <a:lightRig rig="threePt" dir="t"/>
          </a:scene3d>
          <a:sp3d>
            <a:bevelT/>
          </a:sp3d>
        </p:spPr>
        <p:txBody>
          <a:bodyPr/>
          <a:lstStyle/>
          <a:p>
            <a:pPr>
              <a:buNone/>
            </a:pPr>
            <a:r>
              <a:rPr lang="ar-IQ" b="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cs typeface="+mj-cs"/>
              </a:rPr>
              <a:t>  </a:t>
            </a:r>
          </a:p>
          <a:p>
            <a:pPr algn="ctr">
              <a:buNone/>
            </a:pPr>
            <a:r>
              <a:rPr lang="ar-IQ" sz="2800" b="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cs typeface="+mj-cs"/>
              </a:rPr>
              <a:t>أ.م.د.هناء هاني عبد الحسين الصفار</a:t>
            </a:r>
          </a:p>
          <a:p>
            <a:pPr algn="ctr">
              <a:buNone/>
            </a:pPr>
            <a:r>
              <a:rPr lang="ar-IQ" sz="2800" b="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cs typeface="+mj-cs"/>
              </a:rPr>
              <a:t>مركز بحوث  و متحف التاريخ الطبيعي / جامعة بغداد </a:t>
            </a:r>
            <a:r>
              <a:rPr lang="en-US" sz="2800" b="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cs typeface="+mj-cs"/>
                <a:hlinkClick r:id="rId2"/>
              </a:rPr>
              <a:t>dr.hanaa66@nhm.uobaghdad.edu.iq</a:t>
            </a:r>
            <a:r>
              <a:rPr lang="en-US" sz="2800" b="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cs typeface="+mj-cs"/>
              </a:rPr>
              <a:t>. </a:t>
            </a:r>
          </a:p>
          <a:p>
            <a:pPr algn="ctr">
              <a:buNone/>
            </a:pPr>
            <a:endParaRPr lang="ar-IQ" sz="2800" b="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1" y="2057400"/>
            <a:ext cx="7335644" cy="345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212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Syrphid</a:t>
            </a:r>
            <a:r>
              <a:rPr lang="en-US" b="1" dirty="0" smtClean="0">
                <a:solidFill>
                  <a:srgbClr val="FF0000"/>
                </a:solidFill>
              </a:rPr>
              <a:t> flies</a:t>
            </a:r>
            <a:endParaRPr lang="en-US" b="1" dirty="0">
              <a:solidFill>
                <a:srgbClr val="FF0000"/>
              </a:solidFill>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6999" y="1939131"/>
            <a:ext cx="4543425" cy="331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7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ar-IQ" dirty="0"/>
              <a:t>لعب الذباب دورًا مهمًا في دورة الحياة؛ إذ يشمل النظام الغذائي للكثير من الحيوانات على الذباب، مثل: السحالي، والطيور، والضفادع، كما اكتشفت الأبحاث بأنّ علف الذباب مُناسب كغذاء للعديد من الحيوانات دون حدوث أي آثار ضارة على صحتهم ومن هذه الحيوانات: الدجاج، والتماسيح، والكائنات البحرية، مثل: القريدس، وسمك السلمون الأطلسي، وسمك </a:t>
            </a:r>
            <a:r>
              <a:rPr lang="ar-IQ" dirty="0" smtClean="0"/>
              <a:t>البلطي الازرق. </a:t>
            </a:r>
            <a:endParaRPr lang="en-US" dirty="0"/>
          </a:p>
        </p:txBody>
      </p:sp>
    </p:spTree>
    <p:extLst>
      <p:ext uri="{BB962C8B-B14F-4D97-AF65-F5344CB8AC3E}">
        <p14:creationId xmlns:p14="http://schemas.microsoft.com/office/powerpoint/2010/main" val="356711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الحيوانات تتغذى على الذباب</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3200" y="1676400"/>
            <a:ext cx="20574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538" y="1633538"/>
            <a:ext cx="2828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43063"/>
            <a:ext cx="28194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343400"/>
            <a:ext cx="3933825" cy="218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800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326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ar-IQ" dirty="0"/>
              <a:t>ستخدم يرقات الذباب في علاج العديد من أنواع الجروح الخطيرة في جميع أنحاء العالم، لجودة فاعلية علاجها وسلامته؛ بحيث تُزيل هذه اليرقات الأنسجة الميتة من الجروح، وتُعزز </a:t>
            </a:r>
            <a:r>
              <a:rPr lang="ar-IQ" dirty="0" smtClean="0"/>
              <a:t>شفائها. كما </a:t>
            </a:r>
            <a:r>
              <a:rPr lang="ar-IQ" dirty="0"/>
              <a:t>تُساعد يرقات الذباب على علاج إصابات الأنسجة الرخوة، وجروح الجلد، وقرحات الضغط، والقرح الوريدية، وقرح القدم المُسببة للاعتلال العصبي، وأي جروح أخرى يصعب شفائها، كالجروح الناتجة من العمليات </a:t>
            </a:r>
            <a:r>
              <a:rPr lang="ar-IQ" dirty="0" smtClean="0"/>
              <a:t>الجراحية. </a:t>
            </a:r>
            <a:r>
              <a:rPr lang="ar-IQ" dirty="0"/>
              <a:t/>
            </a:r>
            <a:br>
              <a:rPr lang="ar-IQ" dirty="0"/>
            </a:br>
            <a:endParaRPr lang="en-US" dirty="0"/>
          </a:p>
        </p:txBody>
      </p:sp>
    </p:spTree>
    <p:extLst>
      <p:ext uri="{BB962C8B-B14F-4D97-AF65-F5344CB8AC3E}">
        <p14:creationId xmlns:p14="http://schemas.microsoft.com/office/powerpoint/2010/main" val="1324527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600199"/>
            <a:ext cx="3424238" cy="256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538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normAutofit/>
          </a:bodyPr>
          <a:lstStyle/>
          <a:p>
            <a:r>
              <a:rPr lang="ar-IQ" sz="6600" b="1" dirty="0" smtClean="0">
                <a:solidFill>
                  <a:srgbClr val="FF0000"/>
                </a:solidFill>
              </a:rPr>
              <a:t>الذباب المنزلي </a:t>
            </a:r>
            <a:endParaRPr lang="ar-SA" sz="6600" b="1" dirty="0">
              <a:solidFill>
                <a:srgbClr val="FF0000"/>
              </a:solidFill>
            </a:endParaRPr>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normAutofit/>
          </a:bodyPr>
          <a:lstStyle/>
          <a:p>
            <a:pPr algn="l" rtl="0"/>
            <a:r>
              <a:rPr lang="ar-IQ" sz="44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400" b="1" dirty="0" smtClean="0">
                <a:ln w="12700">
                  <a:solidFill>
                    <a:schemeClr val="tx2">
                      <a:satMod val="155000"/>
                    </a:schemeClr>
                  </a:solidFill>
                  <a:prstDash val="solid"/>
                </a:ln>
                <a:effectLst>
                  <a:outerShdw blurRad="41275" dist="20320" dir="1800000" algn="tl" rotWithShape="0">
                    <a:srgbClr val="000000">
                      <a:alpha val="40000"/>
                    </a:srgbClr>
                  </a:outerShdw>
                </a:effectLst>
              </a:rPr>
              <a:t>Family: </a:t>
            </a:r>
            <a:r>
              <a:rPr lang="en-US" sz="44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Muscidae</a:t>
            </a:r>
            <a:endParaRPr lang="en-US" sz="44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l" rtl="0"/>
            <a:r>
              <a:rPr lang="en-US" sz="4400"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Musca</a:t>
            </a:r>
            <a:r>
              <a:rPr lang="en-US" sz="4400" b="1" i="1" dirty="0" smtClean="0">
                <a:ln w="12700">
                  <a:solidFill>
                    <a:schemeClr val="tx2">
                      <a:satMod val="155000"/>
                    </a:schemeClr>
                  </a:solidFill>
                  <a:prstDash val="solid"/>
                </a:ln>
                <a:effectLst>
                  <a:outerShdw blurRad="41275" dist="20320" dir="1800000" algn="tl" rotWithShape="0">
                    <a:srgbClr val="000000">
                      <a:alpha val="40000"/>
                    </a:srgbClr>
                  </a:outerShdw>
                </a:effectLst>
              </a:rPr>
              <a:t> domestica</a:t>
            </a:r>
          </a:p>
          <a:p>
            <a:pPr algn="l" rtl="0"/>
            <a:r>
              <a:rPr lang="en-US" sz="4400"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Muscina</a:t>
            </a:r>
            <a:r>
              <a:rPr lang="en-US" sz="4400"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400"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stabulans</a:t>
            </a:r>
            <a:endParaRPr lang="en-US" sz="4400" b="1" i="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l" rtl="0"/>
            <a:r>
              <a:rPr lang="en-US" sz="4400"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Stomoxys</a:t>
            </a:r>
            <a:r>
              <a:rPr lang="en-US" sz="4400"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400"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calestrance</a:t>
            </a:r>
            <a:endParaRPr lang="ar-SA" sz="44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normAutofit fontScale="90000"/>
          </a:bodyPr>
          <a:lstStyle/>
          <a:p>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Musca</a:t>
            </a:r>
            <a:r>
              <a:rPr lang="en-US" b="1" i="1" dirty="0" smtClean="0">
                <a:ln w="12700">
                  <a:solidFill>
                    <a:schemeClr val="tx2">
                      <a:satMod val="155000"/>
                    </a:schemeClr>
                  </a:solidFill>
                  <a:prstDash val="solid"/>
                </a:ln>
                <a:effectLst>
                  <a:outerShdw blurRad="41275" dist="20320" dir="1800000" algn="tl" rotWithShape="0">
                    <a:srgbClr val="000000">
                      <a:alpha val="40000"/>
                    </a:srgbClr>
                  </a:outerShdw>
                </a:effectLst>
              </a:rPr>
              <a:t> domestica</a:t>
            </a:r>
            <a:br>
              <a:rPr lang="en-US" b="1" i="1" dirty="0" smtClean="0">
                <a:ln w="12700">
                  <a:solidFill>
                    <a:schemeClr val="tx2">
                      <a:satMod val="155000"/>
                    </a:schemeClr>
                  </a:solidFill>
                  <a:prstDash val="solid"/>
                </a:ln>
                <a:effectLst>
                  <a:outerShdw blurRad="41275" dist="20320" dir="1800000" algn="tl" rotWithShape="0">
                    <a:srgbClr val="000000">
                      <a:alpha val="40000"/>
                    </a:srgbClr>
                  </a:outerShdw>
                </a:effectLst>
              </a:rPr>
            </a:br>
            <a:endParaRPr lang="ar-SA"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SA" dirty="0"/>
          </a:p>
        </p:txBody>
      </p:sp>
      <p:pic>
        <p:nvPicPr>
          <p:cNvPr id="4" name="Picture 3" descr="Common_house_fly,_Musca_domestica.jpg"/>
          <p:cNvPicPr>
            <a:picLocks noChangeAspect="1"/>
          </p:cNvPicPr>
          <p:nvPr/>
        </p:nvPicPr>
        <p:blipFill>
          <a:blip r:embed="rId2" cstate="print"/>
          <a:stretch>
            <a:fillRect/>
          </a:stretch>
        </p:blipFill>
        <p:spPr>
          <a:xfrm>
            <a:off x="2514600" y="1942908"/>
            <a:ext cx="4572000" cy="346947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5400" dirty="0" smtClean="0">
                <a:solidFill>
                  <a:srgbClr val="FF0000"/>
                </a:solidFill>
              </a:rPr>
              <a:t>الامراض التي تنقلها الذبابة المنزلية</a:t>
            </a:r>
            <a:endParaRPr lang="ar-SA" sz="5400" dirty="0">
              <a:solidFill>
                <a:srgbClr val="FF0000"/>
              </a:solidFill>
            </a:endParaRPr>
          </a:p>
        </p:txBody>
      </p:sp>
      <p:sp>
        <p:nvSpPr>
          <p:cNvPr id="3" name="Content Placeholder 2"/>
          <p:cNvSpPr>
            <a:spLocks noGrp="1"/>
          </p:cNvSpPr>
          <p:nvPr>
            <p:ph idx="1"/>
          </p:nvPr>
        </p:nvSpPr>
        <p:spPr/>
        <p:txBody>
          <a:bodyPr>
            <a:normAutofit lnSpcReduction="10000"/>
          </a:bodyPr>
          <a:lstStyle/>
          <a:p>
            <a:pPr lvl="0"/>
            <a:r>
              <a:rPr lang="ar-SA" b="1" dirty="0" smtClean="0">
                <a:latin typeface="Times New Roman" pitchFamily="18" charset="0"/>
                <a:ea typeface="Times New Roman" pitchFamily="18" charset="0"/>
                <a:cs typeface="Simplified Arabic" pitchFamily="2" charset="-78"/>
              </a:rPr>
              <a:t>مسببات الكوليرا </a:t>
            </a:r>
            <a:endParaRPr lang="ar-IQ" b="1" dirty="0" smtClean="0">
              <a:latin typeface="Times New Roman" pitchFamily="18" charset="0"/>
              <a:ea typeface="Times New Roman" pitchFamily="18" charset="0"/>
              <a:cs typeface="Simplified Arabic" pitchFamily="2" charset="-78"/>
            </a:endParaRPr>
          </a:p>
          <a:p>
            <a:pPr lvl="0"/>
            <a:r>
              <a:rPr lang="ar-SA" b="1" dirty="0" smtClean="0">
                <a:latin typeface="Times New Roman" pitchFamily="18" charset="0"/>
                <a:ea typeface="Times New Roman" pitchFamily="18" charset="0"/>
                <a:cs typeface="Simplified Arabic" pitchFamily="2" charset="-78"/>
              </a:rPr>
              <a:t>مسببات التسمم الغذائي</a:t>
            </a:r>
            <a:endParaRPr lang="ar-IQ" b="1" dirty="0" smtClean="0">
              <a:latin typeface="Times New Roman" pitchFamily="18" charset="0"/>
              <a:ea typeface="Times New Roman" pitchFamily="18" charset="0"/>
              <a:cs typeface="Simplified Arabic" pitchFamily="2" charset="-78"/>
            </a:endParaRPr>
          </a:p>
          <a:p>
            <a:pPr lvl="0"/>
            <a:r>
              <a:rPr lang="ar-SA" b="1" dirty="0" err="1" smtClean="0">
                <a:latin typeface="Times New Roman" pitchFamily="18" charset="0"/>
                <a:ea typeface="Times New Roman" pitchFamily="18" charset="0"/>
                <a:cs typeface="Simplified Arabic" pitchFamily="2" charset="-78"/>
              </a:rPr>
              <a:t>الدايزنتري</a:t>
            </a:r>
            <a:r>
              <a:rPr lang="ar-SA" b="1" dirty="0" smtClean="0">
                <a:latin typeface="Times New Roman" pitchFamily="18" charset="0"/>
                <a:ea typeface="Times New Roman" pitchFamily="18" charset="0"/>
                <a:cs typeface="Simplified Arabic" pitchFamily="2" charset="-78"/>
              </a:rPr>
              <a:t> </a:t>
            </a:r>
            <a:r>
              <a:rPr lang="ar-IQ" b="1" dirty="0" smtClean="0">
                <a:latin typeface="Times New Roman" pitchFamily="18" charset="0"/>
                <a:ea typeface="Times New Roman" pitchFamily="18" charset="0"/>
                <a:cs typeface="Simplified Arabic" pitchFamily="2" charset="-78"/>
              </a:rPr>
              <a:t> </a:t>
            </a:r>
          </a:p>
          <a:p>
            <a:pPr lvl="0"/>
            <a:r>
              <a:rPr lang="ar-SA" b="1" dirty="0" smtClean="0">
                <a:latin typeface="Times New Roman" pitchFamily="18" charset="0"/>
                <a:ea typeface="Times New Roman" pitchFamily="18" charset="0"/>
                <a:cs typeface="Simplified Arabic" pitchFamily="2" charset="-78"/>
              </a:rPr>
              <a:t>امراض العين مثل الرمد الصديدي</a:t>
            </a:r>
            <a:endParaRPr lang="ar-IQ" b="1" dirty="0" smtClean="0">
              <a:latin typeface="Times New Roman" pitchFamily="18" charset="0"/>
              <a:ea typeface="Times New Roman" pitchFamily="18" charset="0"/>
              <a:cs typeface="Simplified Arabic" pitchFamily="2" charset="-78"/>
            </a:endParaRPr>
          </a:p>
          <a:p>
            <a:pPr lvl="0"/>
            <a:r>
              <a:rPr lang="ar-SA" b="1" dirty="0" smtClean="0">
                <a:latin typeface="Times New Roman" pitchFamily="18" charset="0"/>
                <a:ea typeface="Times New Roman" pitchFamily="18" charset="0"/>
                <a:cs typeface="Simplified Arabic" pitchFamily="2" charset="-78"/>
              </a:rPr>
              <a:t>الحمى الفحمية </a:t>
            </a:r>
            <a:r>
              <a:rPr lang="ar-SA" b="1" dirty="0" err="1" smtClean="0">
                <a:latin typeface="Times New Roman" pitchFamily="18" charset="0"/>
                <a:ea typeface="Times New Roman" pitchFamily="18" charset="0"/>
                <a:cs typeface="Simplified Arabic" pitchFamily="2" charset="-78"/>
              </a:rPr>
              <a:t>او</a:t>
            </a:r>
            <a:r>
              <a:rPr lang="ar-SA" b="1" dirty="0" smtClean="0">
                <a:latin typeface="Times New Roman" pitchFamily="18" charset="0"/>
                <a:ea typeface="Times New Roman" pitchFamily="18" charset="0"/>
                <a:cs typeface="Simplified Arabic" pitchFamily="2" charset="-78"/>
              </a:rPr>
              <a:t> الجمرة الخبيثة</a:t>
            </a:r>
            <a:endParaRPr lang="ar-IQ" b="1" dirty="0" smtClean="0">
              <a:latin typeface="Times New Roman" pitchFamily="18" charset="0"/>
              <a:ea typeface="Times New Roman" pitchFamily="18" charset="0"/>
              <a:cs typeface="Simplified Arabic" pitchFamily="2" charset="-78"/>
            </a:endParaRPr>
          </a:p>
          <a:p>
            <a:pPr lvl="0"/>
            <a:r>
              <a:rPr lang="ar-SA" b="1" dirty="0" err="1" smtClean="0">
                <a:latin typeface="Times New Roman" pitchFamily="18" charset="0"/>
                <a:ea typeface="Times New Roman" pitchFamily="18" charset="0"/>
                <a:cs typeface="Simplified Arabic" pitchFamily="2" charset="-78"/>
              </a:rPr>
              <a:t>بيوض</a:t>
            </a:r>
            <a:r>
              <a:rPr lang="ar-SA" b="1" dirty="0" smtClean="0">
                <a:latin typeface="Times New Roman" pitchFamily="18" charset="0"/>
                <a:ea typeface="Times New Roman" pitchFamily="18" charset="0"/>
                <a:cs typeface="Simplified Arabic" pitchFamily="2" charset="-78"/>
              </a:rPr>
              <a:t> بعض الديدان مثل </a:t>
            </a:r>
            <a:r>
              <a:rPr lang="ar-SA" b="1" dirty="0" err="1" smtClean="0">
                <a:latin typeface="Times New Roman" pitchFamily="18" charset="0"/>
                <a:ea typeface="Times New Roman" pitchFamily="18" charset="0"/>
                <a:cs typeface="Simplified Arabic" pitchFamily="2" charset="-78"/>
              </a:rPr>
              <a:t>الاسكارس</a:t>
            </a:r>
            <a:r>
              <a:rPr lang="ar-SA" b="1" dirty="0" smtClean="0">
                <a:latin typeface="Times New Roman" pitchFamily="18" charset="0"/>
                <a:ea typeface="Times New Roman" pitchFamily="18" charset="0"/>
                <a:cs typeface="Simplified Arabic" pitchFamily="2" charset="-78"/>
              </a:rPr>
              <a:t> والدودة الوحيدة</a:t>
            </a:r>
            <a:endParaRPr lang="ar-IQ" b="1" dirty="0" smtClean="0">
              <a:latin typeface="Times New Roman" pitchFamily="18" charset="0"/>
              <a:ea typeface="Times New Roman" pitchFamily="18" charset="0"/>
              <a:cs typeface="Simplified Arabic" pitchFamily="2" charset="-78"/>
            </a:endParaRPr>
          </a:p>
          <a:p>
            <a:pPr lvl="0"/>
            <a:r>
              <a:rPr lang="ar-SA" b="1" dirty="0" err="1" smtClean="0">
                <a:latin typeface="Times New Roman" pitchFamily="18" charset="0"/>
                <a:ea typeface="Times New Roman" pitchFamily="18" charset="0"/>
                <a:cs typeface="Simplified Arabic" pitchFamily="2" charset="-78"/>
              </a:rPr>
              <a:t>التايفوئيد</a:t>
            </a:r>
            <a:r>
              <a:rPr lang="ar-SA" b="1" dirty="0" smtClean="0">
                <a:latin typeface="Times New Roman" pitchFamily="18" charset="0"/>
                <a:ea typeface="Times New Roman" pitchFamily="18" charset="0"/>
                <a:cs typeface="Simplified Arabic" pitchFamily="2" charset="-78"/>
              </a:rPr>
              <a:t> </a:t>
            </a:r>
            <a:r>
              <a:rPr lang="ar-SA" b="1" dirty="0" err="1" smtClean="0">
                <a:latin typeface="Times New Roman" pitchFamily="18" charset="0"/>
                <a:ea typeface="Times New Roman" pitchFamily="18" charset="0"/>
                <a:cs typeface="Simplified Arabic" pitchFamily="2" charset="-78"/>
              </a:rPr>
              <a:t>والباراتايفوئيد</a:t>
            </a:r>
            <a:r>
              <a:rPr lang="ar-SA" b="1" dirty="0" smtClean="0">
                <a:latin typeface="Times New Roman" pitchFamily="18" charset="0"/>
                <a:ea typeface="Times New Roman" pitchFamily="18" charset="0"/>
                <a:cs typeface="Simplified Arabic" pitchFamily="2" charset="-78"/>
              </a:rPr>
              <a:t> </a:t>
            </a:r>
            <a:endParaRPr lang="ar-IQ" b="1" dirty="0" smtClean="0">
              <a:latin typeface="Times New Roman" pitchFamily="18" charset="0"/>
              <a:ea typeface="Times New Roman" pitchFamily="18" charset="0"/>
              <a:cs typeface="Simplified Arabic" pitchFamily="2" charset="-78"/>
            </a:endParaRPr>
          </a:p>
          <a:p>
            <a:pPr lvl="0"/>
            <a:r>
              <a:rPr lang="ar-SA" b="1" dirty="0" smtClean="0">
                <a:latin typeface="Times New Roman" pitchFamily="18" charset="0"/>
                <a:ea typeface="Times New Roman" pitchFamily="18" charset="0"/>
                <a:cs typeface="Simplified Arabic" pitchFamily="2" charset="-78"/>
              </a:rPr>
              <a:t>بعض </a:t>
            </a:r>
            <a:r>
              <a:rPr lang="ar-SA" b="1" dirty="0" err="1" smtClean="0">
                <a:latin typeface="Times New Roman" pitchFamily="18" charset="0"/>
                <a:ea typeface="Times New Roman" pitchFamily="18" charset="0"/>
                <a:cs typeface="Simplified Arabic" pitchFamily="2" charset="-78"/>
              </a:rPr>
              <a:t>الرشحيات</a:t>
            </a:r>
            <a:r>
              <a:rPr lang="ar-SA" b="1" dirty="0" smtClean="0">
                <a:latin typeface="Times New Roman" pitchFamily="18" charset="0"/>
                <a:ea typeface="Times New Roman" pitchFamily="18" charset="0"/>
                <a:cs typeface="Simplified Arabic" pitchFamily="2" charset="-78"/>
              </a:rPr>
              <a:t> مثل رشح شلل الاطفال ورش الجدري</a:t>
            </a:r>
            <a:endParaRPr lang="en-US" b="1" dirty="0" smtClean="0">
              <a:latin typeface="Times New Roman" pitchFamily="18" charset="0"/>
              <a:cs typeface="Times New Roman" pitchFamily="18" charset="0"/>
            </a:endParaRPr>
          </a:p>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noAutofit/>
          </a:bodyPr>
          <a:lstStyle/>
          <a:p>
            <a:r>
              <a:rPr lang="ar-IQ" sz="7200" b="1" dirty="0" smtClean="0"/>
              <a:t>ثنائية الأجنحة </a:t>
            </a:r>
            <a:endParaRPr lang="ar-SA" sz="7200" b="1"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normAutofit/>
          </a:bodyPr>
          <a:lstStyle/>
          <a:p>
            <a:pPr algn="l">
              <a:buNone/>
            </a:pPr>
            <a:r>
              <a:rPr lang="en-US" sz="4400" b="1" dirty="0" smtClean="0">
                <a:solidFill>
                  <a:srgbClr val="FF0000"/>
                </a:solidFill>
              </a:rPr>
              <a:t>Order: </a:t>
            </a:r>
            <a:r>
              <a:rPr lang="en-US" sz="4400" b="1" dirty="0" err="1" smtClean="0">
                <a:solidFill>
                  <a:srgbClr val="FF0000"/>
                </a:solidFill>
              </a:rPr>
              <a:t>Diptera</a:t>
            </a:r>
            <a:endParaRPr lang="en-US" sz="4400" b="1" dirty="0" smtClean="0">
              <a:solidFill>
                <a:srgbClr val="FF0000"/>
              </a:solidFill>
            </a:endParaRPr>
          </a:p>
          <a:p>
            <a:pPr algn="just">
              <a:buNone/>
            </a:pPr>
            <a:r>
              <a:rPr lang="ar-IQ" sz="4400" b="1" dirty="0" smtClean="0"/>
              <a:t>تتميز رتبة ثنائية </a:t>
            </a:r>
            <a:r>
              <a:rPr lang="ar-IQ" sz="4400" b="1" dirty="0" err="1" smtClean="0"/>
              <a:t>الاجنحة</a:t>
            </a:r>
            <a:r>
              <a:rPr lang="ar-IQ" sz="4400" b="1" dirty="0" smtClean="0"/>
              <a:t> بامتلاكها زوج واحد من </a:t>
            </a:r>
            <a:r>
              <a:rPr lang="ar-IQ" sz="4400" b="1" dirty="0" err="1" smtClean="0"/>
              <a:t>الاجنحة</a:t>
            </a:r>
            <a:r>
              <a:rPr lang="ar-IQ" sz="4400" b="1" dirty="0" smtClean="0"/>
              <a:t> على الحلقة الصدرية الثانية </a:t>
            </a:r>
          </a:p>
          <a:p>
            <a:pPr algn="just">
              <a:buNone/>
            </a:pPr>
            <a:r>
              <a:rPr lang="ar-IQ" sz="4400" b="1" dirty="0" err="1" smtClean="0"/>
              <a:t>اما</a:t>
            </a:r>
            <a:r>
              <a:rPr lang="ar-IQ" sz="4400" b="1" dirty="0" smtClean="0"/>
              <a:t> الزوج الثاني فقد تحور </a:t>
            </a:r>
            <a:r>
              <a:rPr lang="ar-IQ" sz="4400" b="1" dirty="0" err="1" smtClean="0"/>
              <a:t>الى</a:t>
            </a:r>
            <a:r>
              <a:rPr lang="ar-IQ" sz="4400" b="1" dirty="0" smtClean="0"/>
              <a:t> تركيب يدعى دبوسا </a:t>
            </a:r>
            <a:r>
              <a:rPr lang="ar-IQ" sz="4400" b="1" dirty="0" err="1" smtClean="0"/>
              <a:t>االتوازن</a:t>
            </a:r>
            <a:r>
              <a:rPr lang="ar-IQ" sz="4400" b="1" dirty="0" smtClean="0"/>
              <a:t> (</a:t>
            </a:r>
            <a:r>
              <a:rPr lang="en-US" sz="4400" b="1" dirty="0" smtClean="0"/>
              <a:t>Halters</a:t>
            </a:r>
            <a:r>
              <a:rPr lang="ar-IQ" sz="4400" b="1" dirty="0" smtClean="0"/>
              <a:t>) </a:t>
            </a:r>
            <a:endParaRPr lang="en-US" sz="4400" b="1" dirty="0" smtClean="0"/>
          </a:p>
          <a:p>
            <a:pPr algn="l">
              <a:buNone/>
            </a:pPr>
            <a:endParaRPr lang="en-US" sz="4400" b="1" dirty="0" smtClean="0">
              <a:solidFill>
                <a:srgbClr val="FF0000"/>
              </a:solidFill>
            </a:endParaRPr>
          </a:p>
          <a:p>
            <a:pPr algn="just" rtl="0">
              <a:buNone/>
            </a:pP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normAutofit/>
          </a:bodyPr>
          <a:lstStyle/>
          <a:p>
            <a:r>
              <a:rPr lang="en-US" sz="6600" b="1" dirty="0" err="1" smtClean="0"/>
              <a:t>Muscina</a:t>
            </a:r>
            <a:r>
              <a:rPr lang="en-US" sz="6600" b="1" dirty="0" smtClean="0"/>
              <a:t> </a:t>
            </a:r>
            <a:r>
              <a:rPr lang="en-US" sz="6600" b="1" dirty="0" err="1" smtClean="0"/>
              <a:t>stabulans</a:t>
            </a:r>
            <a:r>
              <a:rPr lang="en-US" sz="6600" b="1" dirty="0" smtClean="0"/>
              <a:t> </a:t>
            </a:r>
            <a:endParaRPr lang="ar-SA" sz="6600" b="1"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SA" dirty="0"/>
          </a:p>
        </p:txBody>
      </p:sp>
      <p:pic>
        <p:nvPicPr>
          <p:cNvPr id="4" name="Picture 3" descr="muscina_stabulans_macho_charca8.jpg"/>
          <p:cNvPicPr>
            <a:picLocks noChangeAspect="1"/>
          </p:cNvPicPr>
          <p:nvPr/>
        </p:nvPicPr>
        <p:blipFill>
          <a:blip r:embed="rId2"/>
          <a:stretch>
            <a:fillRect/>
          </a:stretch>
        </p:blipFill>
        <p:spPr>
          <a:xfrm>
            <a:off x="2057400" y="1295401"/>
            <a:ext cx="5029200" cy="39479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a:solidFill>
            <a:schemeClr val="accent1">
              <a:lumMod val="40000"/>
              <a:lumOff val="60000"/>
            </a:schemeClr>
          </a:solidFill>
          <a:ln w="76200">
            <a:solidFill>
              <a:srgbClr val="FF0000"/>
            </a:solidFill>
          </a:ln>
        </p:spPr>
        <p:txBody>
          <a:bodyPr>
            <a:normAutofit fontScale="90000"/>
          </a:bodyPr>
          <a:lstStyle/>
          <a:p>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Stomoxys</a:t>
            </a:r>
            <a:r>
              <a:rPr lang="en-US"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calestrance</a:t>
            </a:r>
            <a:r>
              <a:rPr lang="ar-SA" i="1" dirty="0" smtClean="0"/>
              <a:t/>
            </a:r>
            <a:br>
              <a:rPr lang="ar-SA" i="1" dirty="0" smtClean="0"/>
            </a:br>
            <a:endParaRPr lang="ar-SA" dirty="0"/>
          </a:p>
        </p:txBody>
      </p:sp>
      <p:pic>
        <p:nvPicPr>
          <p:cNvPr id="31746" name="Picture 2" descr="Image result for Stomoxys calcitrans"/>
          <p:cNvPicPr>
            <a:picLocks noGrp="1" noChangeAspect="1" noChangeArrowheads="1"/>
          </p:cNvPicPr>
          <p:nvPr>
            <p:ph idx="1"/>
          </p:nvPr>
        </p:nvPicPr>
        <p:blipFill>
          <a:blip r:embed="rId2"/>
          <a:srcRect/>
          <a:stretch>
            <a:fillRect/>
          </a:stretch>
        </p:blipFill>
        <p:spPr bwMode="auto">
          <a:xfrm>
            <a:off x="1752600" y="1981201"/>
            <a:ext cx="5257800" cy="327485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lstStyle/>
          <a:p>
            <a:r>
              <a:rPr lang="ar-IQ" dirty="0" smtClean="0"/>
              <a:t>الذباب المسبب للتدويد </a:t>
            </a:r>
            <a:endParaRPr lang="ar-SA" dirty="0"/>
          </a:p>
        </p:txBody>
      </p:sp>
      <p:sp>
        <p:nvSpPr>
          <p:cNvPr id="3" name="Content Placeholder 2"/>
          <p:cNvSpPr>
            <a:spLocks noGrp="1"/>
          </p:cNvSpPr>
          <p:nvPr>
            <p:ph idx="1"/>
          </p:nvPr>
        </p:nvSpPr>
        <p:spPr>
          <a:xfrm>
            <a:off x="838200" y="1600200"/>
            <a:ext cx="8229600" cy="4525963"/>
          </a:xfrm>
          <a:solidFill>
            <a:schemeClr val="accent1">
              <a:lumMod val="40000"/>
              <a:lumOff val="60000"/>
            </a:schemeClr>
          </a:solidFill>
          <a:ln w="76200">
            <a:solidFill>
              <a:srgbClr val="00B0F0"/>
            </a:solidFill>
          </a:ln>
          <a:scene3d>
            <a:camera prst="orthographicFront"/>
            <a:lightRig rig="threePt" dir="t"/>
          </a:scene3d>
          <a:sp3d>
            <a:bevelT/>
          </a:sp3d>
        </p:spPr>
        <p:txBody>
          <a:bodyPr>
            <a:normAutofit/>
          </a:bodyPr>
          <a:lstStyle/>
          <a:p>
            <a:r>
              <a:rPr lang="ar-IQ" sz="44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Family: </a:t>
            </a:r>
            <a:r>
              <a:rPr lang="en-US" sz="44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Calliphoridae</a:t>
            </a:r>
            <a:endPar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r>
              <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Family: </a:t>
            </a:r>
            <a:r>
              <a:rPr lang="en-US" sz="44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Oesteridae</a:t>
            </a:r>
            <a:endPar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r>
              <a:rPr lang="en-US" sz="44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Gastrophillidae</a:t>
            </a:r>
            <a:endPar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endPar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endPar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endParaRPr lang="ar-SA" sz="44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chemeClr val="tx1"/>
            </a:solidFill>
          </a:ln>
        </p:spPr>
        <p:txBody>
          <a:bodyPr>
            <a:normAutofit fontScale="90000"/>
          </a:bodyPr>
          <a:lstStyle/>
          <a:p>
            <a:r>
              <a:rPr lang="ar-IQ" dirty="0" smtClean="0">
                <a:solidFill>
                  <a:srgbClr val="FF0000"/>
                </a:solidFill>
              </a:rPr>
              <a:t>عائلة الذباب الأزرق</a:t>
            </a:r>
            <a:r>
              <a:rPr lang="en-US" dirty="0" smtClean="0">
                <a:solidFill>
                  <a:srgbClr val="FF0000"/>
                </a:solidFill>
              </a:rPr>
              <a:t>Family: </a:t>
            </a:r>
            <a:r>
              <a:rPr lang="en-US" dirty="0" err="1" smtClean="0">
                <a:solidFill>
                  <a:srgbClr val="FF0000"/>
                </a:solidFill>
              </a:rPr>
              <a:t>Callphoridae</a:t>
            </a:r>
            <a:endParaRPr lang="ar-SA" dirty="0">
              <a:solidFill>
                <a:srgbClr val="FF0000"/>
              </a:solidFill>
            </a:endParaRPr>
          </a:p>
        </p:txBody>
      </p:sp>
      <p:sp>
        <p:nvSpPr>
          <p:cNvPr id="3" name="Content Placeholder 2"/>
          <p:cNvSpPr>
            <a:spLocks noGrp="1"/>
          </p:cNvSpPr>
          <p:nvPr>
            <p:ph idx="1"/>
          </p:nvPr>
        </p:nvSpPr>
        <p:spPr>
          <a:xfrm>
            <a:off x="533400" y="1752600"/>
            <a:ext cx="8229600" cy="4525963"/>
          </a:xfrm>
          <a:solidFill>
            <a:schemeClr val="accent1">
              <a:lumMod val="40000"/>
              <a:lumOff val="60000"/>
            </a:schemeClr>
          </a:solidFill>
          <a:ln w="76200">
            <a:solidFill>
              <a:srgbClr val="00B0F0"/>
            </a:solidFill>
          </a:ln>
          <a:scene3d>
            <a:camera prst="orthographicFront"/>
            <a:lightRig rig="threePt" dir="t"/>
          </a:scene3d>
          <a:sp3d>
            <a:bevelT/>
          </a:sp3d>
        </p:spPr>
        <p:txBody>
          <a:bodyPr/>
          <a:lstStyle/>
          <a:p>
            <a:pPr algn="l" rtl="0">
              <a:buNone/>
            </a:pPr>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Chrysomyia</a:t>
            </a:r>
            <a:r>
              <a:rPr lang="en-US"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bezziana</a:t>
            </a:r>
            <a:r>
              <a:rPr lang="en-US"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ar-IQ" b="1" i="1" dirty="0" smtClean="0">
                <a:ln w="12700">
                  <a:solidFill>
                    <a:schemeClr val="tx2">
                      <a:satMod val="155000"/>
                    </a:schemeClr>
                  </a:solidFill>
                  <a:prstDash val="solid"/>
                </a:ln>
                <a:effectLst>
                  <a:outerShdw blurRad="41275" dist="20320" dir="1800000" algn="tl" rotWithShape="0">
                    <a:srgbClr val="000000">
                      <a:alpha val="40000"/>
                    </a:srgbClr>
                  </a:outerShdw>
                </a:effectLst>
              </a:rPr>
              <a:t>ذبابة الدودة الحلزونية</a:t>
            </a:r>
            <a:endParaRPr lang="en-US" b="1" i="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just">
              <a:buNone/>
            </a:pPr>
            <a:r>
              <a:rPr lang="ar-IQ" b="1" dirty="0" smtClean="0">
                <a:ln w="12700">
                  <a:solidFill>
                    <a:schemeClr val="tx2">
                      <a:satMod val="155000"/>
                    </a:schemeClr>
                  </a:solidFill>
                  <a:prstDash val="solid"/>
                </a:ln>
                <a:effectLst>
                  <a:outerShdw blurRad="41275" dist="20320" dir="1800000" algn="tl" rotWithShape="0">
                    <a:srgbClr val="000000">
                      <a:alpha val="40000"/>
                    </a:srgbClr>
                  </a:outerShdw>
                </a:effectLst>
              </a:rPr>
              <a:t>تضع </a:t>
            </a:r>
            <a:r>
              <a:rPr lang="ar-IQ"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الانثى</a:t>
            </a:r>
            <a:r>
              <a:rPr lang="ar-IQ" b="1" dirty="0" smtClean="0">
                <a:ln w="12700">
                  <a:solidFill>
                    <a:schemeClr val="tx2">
                      <a:satMod val="155000"/>
                    </a:schemeClr>
                  </a:solidFill>
                  <a:prstDash val="solid"/>
                </a:ln>
                <a:effectLst>
                  <a:outerShdw blurRad="41275" dist="20320" dir="1800000" algn="tl" rotWithShape="0">
                    <a:srgbClr val="000000">
                      <a:alpha val="40000"/>
                    </a:srgbClr>
                  </a:outerShdw>
                </a:effectLst>
              </a:rPr>
              <a:t> البيض في الجروح على  </a:t>
            </a:r>
            <a:r>
              <a:rPr lang="ar-IQ"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الانسجة</a:t>
            </a:r>
            <a:r>
              <a:rPr lang="ar-IQ" b="1" dirty="0" smtClean="0">
                <a:ln w="12700">
                  <a:solidFill>
                    <a:schemeClr val="tx2">
                      <a:satMod val="155000"/>
                    </a:schemeClr>
                  </a:solidFill>
                  <a:prstDash val="solid"/>
                </a:ln>
                <a:effectLst>
                  <a:outerShdw blurRad="41275" dist="20320" dir="1800000" algn="tl" rotWithShape="0">
                    <a:srgbClr val="000000">
                      <a:alpha val="40000"/>
                    </a:srgbClr>
                  </a:outerShdw>
                </a:effectLst>
              </a:rPr>
              <a:t> الحية تم تتحول </a:t>
            </a:r>
            <a:r>
              <a:rPr lang="ar-IQ"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الى</a:t>
            </a:r>
            <a:r>
              <a:rPr lang="ar-IQ" b="1" dirty="0" smtClean="0">
                <a:ln w="12700">
                  <a:solidFill>
                    <a:schemeClr val="tx2">
                      <a:satMod val="155000"/>
                    </a:schemeClr>
                  </a:solidFill>
                  <a:prstDash val="solid"/>
                </a:ln>
                <a:effectLst>
                  <a:outerShdw blurRad="41275" dist="20320" dir="1800000" algn="tl" rotWithShape="0">
                    <a:srgbClr val="000000">
                      <a:alpha val="40000"/>
                    </a:srgbClr>
                  </a:outerShdw>
                </a:effectLst>
              </a:rPr>
              <a:t> يرقات تحفر بشكل حلزوني في </a:t>
            </a:r>
            <a:r>
              <a:rPr lang="ar-IQ"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اعماق</a:t>
            </a:r>
            <a:r>
              <a:rPr lang="ar-IQ" b="1" dirty="0" smtClean="0">
                <a:ln w="12700">
                  <a:solidFill>
                    <a:schemeClr val="tx2">
                      <a:satMod val="155000"/>
                    </a:schemeClr>
                  </a:solidFill>
                  <a:prstDash val="solid"/>
                </a:ln>
                <a:effectLst>
                  <a:outerShdw blurRad="41275" dist="20320" dir="1800000" algn="tl" rotWithShape="0">
                    <a:srgbClr val="000000">
                      <a:alpha val="40000"/>
                    </a:srgbClr>
                  </a:outerShdw>
                </a:effectLst>
              </a:rPr>
              <a:t> النسيج وتصيب </a:t>
            </a:r>
            <a:r>
              <a:rPr lang="ar-IQ"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الانسان</a:t>
            </a:r>
            <a:r>
              <a:rPr lang="ar-IQ" b="1" dirty="0" smtClean="0">
                <a:ln w="12700">
                  <a:solidFill>
                    <a:schemeClr val="tx2">
                      <a:satMod val="155000"/>
                    </a:schemeClr>
                  </a:solidFill>
                  <a:prstDash val="solid"/>
                </a:ln>
                <a:effectLst>
                  <a:outerShdw blurRad="41275" dist="20320" dir="1800000" algn="tl" rotWithShape="0">
                    <a:srgbClr val="000000">
                      <a:alpha val="40000"/>
                    </a:srgbClr>
                  </a:outerShdw>
                </a:effectLst>
              </a:rPr>
              <a:t> و حيواناته </a:t>
            </a:r>
            <a:r>
              <a:rPr lang="ar-IQ"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الداجنة</a:t>
            </a:r>
            <a:r>
              <a:rPr lang="ar-IQ" b="1" dirty="0" smtClean="0">
                <a:ln w="12700">
                  <a:solidFill>
                    <a:schemeClr val="tx2">
                      <a:satMod val="155000"/>
                    </a:schemeClr>
                  </a:solidFill>
                  <a:prstDash val="solid"/>
                </a:ln>
                <a:effectLst>
                  <a:outerShdw blurRad="41275" dist="20320" dir="1800000" algn="tl" rotWithShape="0">
                    <a:srgbClr val="000000">
                      <a:alpha val="40000"/>
                    </a:srgbClr>
                  </a:outerShdw>
                </a:effectLst>
              </a:rPr>
              <a:t> .  </a:t>
            </a:r>
            <a:endPar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lstStyle/>
          <a:p>
            <a:r>
              <a:rPr lang="ar-IQ" dirty="0" smtClean="0"/>
              <a:t>ذبابة الدودة الحلزونية </a:t>
            </a:r>
            <a:endParaRPr lang="ar-SA"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SA" dirty="0"/>
          </a:p>
        </p:txBody>
      </p:sp>
      <p:pic>
        <p:nvPicPr>
          <p:cNvPr id="4" name="Picture 3" descr="chrysomya-bezziana-878bb655-556e-4e47-801c-c8972534d01-resize-750.png"/>
          <p:cNvPicPr>
            <a:picLocks noChangeAspect="1"/>
          </p:cNvPicPr>
          <p:nvPr/>
        </p:nvPicPr>
        <p:blipFill>
          <a:blip r:embed="rId2"/>
          <a:stretch>
            <a:fillRect/>
          </a:stretch>
        </p:blipFill>
        <p:spPr>
          <a:xfrm>
            <a:off x="2362200" y="2286000"/>
            <a:ext cx="3845442" cy="27559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ndianJDentRes_2013_24_6_750_127626_f2.jpg"/>
          <p:cNvPicPr>
            <a:picLocks noGrp="1" noChangeAspect="1"/>
          </p:cNvPicPr>
          <p:nvPr>
            <p:ph idx="1"/>
          </p:nvPr>
        </p:nvPicPr>
        <p:blipFill>
          <a:blip r:embed="rId2"/>
          <a:stretch>
            <a:fillRect/>
          </a:stretch>
        </p:blipFill>
        <p:spPr>
          <a:xfrm>
            <a:off x="1344683" y="1447800"/>
            <a:ext cx="6974254" cy="4495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images.jpg"/>
          <p:cNvPicPr>
            <a:picLocks noGrp="1" noChangeAspect="1"/>
          </p:cNvPicPr>
          <p:nvPr>
            <p:ph idx="1"/>
          </p:nvPr>
        </p:nvPicPr>
        <p:blipFill>
          <a:blip r:embed="rId2"/>
          <a:stretch>
            <a:fillRect/>
          </a:stretch>
        </p:blipFill>
        <p:spPr>
          <a:xfrm>
            <a:off x="1981200" y="1752600"/>
            <a:ext cx="4424517" cy="304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normAutofit/>
          </a:bodyPr>
          <a:lstStyle/>
          <a:p>
            <a:r>
              <a:rPr lang="ar-IQ" sz="6000" b="1" dirty="0" smtClean="0">
                <a:solidFill>
                  <a:srgbClr val="FF0000"/>
                </a:solidFill>
              </a:rPr>
              <a:t>عائلة نغف </a:t>
            </a:r>
            <a:r>
              <a:rPr lang="ar-IQ" sz="6000" b="1" dirty="0" err="1" smtClean="0">
                <a:solidFill>
                  <a:srgbClr val="FF0000"/>
                </a:solidFill>
              </a:rPr>
              <a:t>الانف</a:t>
            </a:r>
            <a:r>
              <a:rPr lang="en-US" sz="6000" b="1" dirty="0" err="1" smtClean="0">
                <a:solidFill>
                  <a:srgbClr val="FF0000"/>
                </a:solidFill>
              </a:rPr>
              <a:t>Oesteridae</a:t>
            </a:r>
            <a:endParaRPr lang="ar-SA" sz="6000" b="1" dirty="0">
              <a:solidFill>
                <a:srgbClr val="FF0000"/>
              </a:solidFill>
            </a:endParaRPr>
          </a:p>
        </p:txBody>
      </p:sp>
      <p:sp>
        <p:nvSpPr>
          <p:cNvPr id="3" name="Content Placeholder 2"/>
          <p:cNvSpPr>
            <a:spLocks noGrp="1"/>
          </p:cNvSpPr>
          <p:nvPr>
            <p:ph idx="1"/>
          </p:nvPr>
        </p:nvSpPr>
        <p:spPr>
          <a:xfrm>
            <a:off x="381000" y="2133600"/>
            <a:ext cx="8229600" cy="4525963"/>
          </a:xfrm>
          <a:solidFill>
            <a:schemeClr val="accent1">
              <a:lumMod val="40000"/>
              <a:lumOff val="60000"/>
            </a:schemeClr>
          </a:solidFill>
          <a:ln w="76200">
            <a:solidFill>
              <a:srgbClr val="00B0F0"/>
            </a:solidFill>
          </a:ln>
          <a:scene3d>
            <a:camera prst="orthographicFront"/>
            <a:lightRig rig="threePt" dir="t"/>
          </a:scene3d>
          <a:sp3d>
            <a:bevelT/>
          </a:sp3d>
        </p:spPr>
        <p:txBody>
          <a:bodyPr/>
          <a:lstStyle/>
          <a:p>
            <a:pPr algn="l"/>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Oestros</a:t>
            </a:r>
            <a:r>
              <a:rPr lang="en-US"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ovis</a:t>
            </a:r>
            <a:r>
              <a:rPr lang="ar-IQ"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p>
          <a:p>
            <a:r>
              <a:rPr lang="ar-IQ" b="1" i="1" dirty="0" smtClean="0">
                <a:ln w="12700">
                  <a:solidFill>
                    <a:schemeClr val="tx2">
                      <a:satMod val="155000"/>
                    </a:schemeClr>
                  </a:solidFill>
                  <a:prstDash val="solid"/>
                </a:ln>
                <a:effectLst>
                  <a:outerShdw blurRad="41275" dist="20320" dir="1800000" algn="tl" rotWithShape="0">
                    <a:srgbClr val="000000">
                      <a:alpha val="40000"/>
                    </a:srgbClr>
                  </a:outerShdw>
                </a:effectLst>
              </a:rPr>
              <a:t>ذباب نغف </a:t>
            </a:r>
            <a:r>
              <a:rPr lang="ar-IQ"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الانف</a:t>
            </a:r>
            <a:r>
              <a:rPr lang="ar-IQ" b="1" i="1" dirty="0" smtClean="0">
                <a:ln w="12700">
                  <a:solidFill>
                    <a:schemeClr val="tx2">
                      <a:satMod val="155000"/>
                    </a:schemeClr>
                  </a:solidFill>
                  <a:prstDash val="solid"/>
                </a:ln>
                <a:effectLst>
                  <a:outerShdw blurRad="41275" dist="20320" dir="1800000" algn="tl" rotWithShape="0">
                    <a:srgbClr val="000000">
                      <a:alpha val="40000"/>
                    </a:srgbClr>
                  </a:outerShdw>
                </a:effectLst>
              </a:rPr>
              <a:t> يصيب </a:t>
            </a:r>
            <a:r>
              <a:rPr lang="ar-IQ"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الاغنام</a:t>
            </a:r>
            <a:r>
              <a:rPr lang="ar-IQ"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endParaRPr lang="ar-SA" i="1" dirty="0"/>
          </a:p>
        </p:txBody>
      </p:sp>
      <p:pic>
        <p:nvPicPr>
          <p:cNvPr id="4" name="Content Placeholder 3" descr="download (2).jpg"/>
          <p:cNvPicPr>
            <a:picLocks noChangeAspect="1"/>
          </p:cNvPicPr>
          <p:nvPr/>
        </p:nvPicPr>
        <p:blipFill>
          <a:blip r:embed="rId2"/>
          <a:stretch>
            <a:fillRect/>
          </a:stretch>
        </p:blipFill>
        <p:spPr>
          <a:xfrm>
            <a:off x="2971800" y="3505200"/>
            <a:ext cx="2842083" cy="190855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3" descr="37777533675_a310a17e72_b.jpg"/>
          <p:cNvPicPr>
            <a:picLocks noGrp="1" noChangeAspect="1"/>
          </p:cNvPicPr>
          <p:nvPr>
            <p:ph idx="1"/>
          </p:nvPr>
        </p:nvPicPr>
        <p:blipFill>
          <a:blip r:embed="rId2"/>
          <a:stretch>
            <a:fillRect/>
          </a:stretch>
        </p:blipFill>
        <p:spPr>
          <a:xfrm>
            <a:off x="1401968" y="1600200"/>
            <a:ext cx="6340063"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normAutofit fontScale="90000"/>
          </a:bodyPr>
          <a:lstStyle/>
          <a:p>
            <a:r>
              <a:rPr lang="ar-IQ" dirty="0" smtClean="0"/>
              <a:t>عائلة </a:t>
            </a:r>
            <a:r>
              <a:rPr lang="ar-IQ" dirty="0" err="1" smtClean="0"/>
              <a:t>النغف</a:t>
            </a:r>
            <a:r>
              <a:rPr lang="ar-IQ" dirty="0" smtClean="0"/>
              <a:t> المعوي</a:t>
            </a:r>
            <a:r>
              <a:rPr lang="en-US" dirty="0" smtClean="0"/>
              <a:t>Family: </a:t>
            </a:r>
            <a:r>
              <a:rPr lang="en-US" b="1" dirty="0" err="1" smtClean="0"/>
              <a:t>Gastrophylidae</a:t>
            </a:r>
            <a:r>
              <a:rPr lang="ar-IQ" dirty="0" smtClean="0"/>
              <a:t> </a:t>
            </a:r>
            <a:endParaRPr lang="ar-SA"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pPr>
              <a:buNone/>
            </a:pPr>
            <a: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يصيب القناة الهضمية للماشية</a:t>
            </a:r>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Gastrophylus</a:t>
            </a:r>
            <a:r>
              <a:rPr lang="en-US"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boves</a:t>
            </a:r>
            <a:endParaRPr lang="ar-IQ" b="1" i="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buNone/>
            </a:pPr>
            <a:endParaRPr lang="ar-IQ" b="1" i="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buNone/>
            </a:pPr>
            <a:endParaRPr lang="ar-SA" i="1" dirty="0"/>
          </a:p>
        </p:txBody>
      </p:sp>
      <p:pic>
        <p:nvPicPr>
          <p:cNvPr id="4" name="Picture 3" descr="download (3).jpg"/>
          <p:cNvPicPr>
            <a:picLocks noChangeAspect="1"/>
          </p:cNvPicPr>
          <p:nvPr/>
        </p:nvPicPr>
        <p:blipFill>
          <a:blip r:embed="rId2"/>
          <a:stretch>
            <a:fillRect/>
          </a:stretch>
        </p:blipFill>
        <p:spPr>
          <a:xfrm>
            <a:off x="2028726" y="2401624"/>
            <a:ext cx="3914874" cy="29323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lters of fly"/>
          <p:cNvPicPr>
            <a:picLocks noChangeAspect="1" noChangeArrowheads="1"/>
          </p:cNvPicPr>
          <p:nvPr/>
        </p:nvPicPr>
        <p:blipFill>
          <a:blip r:embed="rId2"/>
          <a:srcRect/>
          <a:stretch>
            <a:fillRect/>
          </a:stretch>
        </p:blipFill>
        <p:spPr bwMode="auto">
          <a:xfrm>
            <a:off x="990600" y="506350"/>
            <a:ext cx="6781800" cy="5945379"/>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download (4).jpg"/>
          <p:cNvPicPr>
            <a:picLocks noGrp="1" noChangeAspect="1"/>
          </p:cNvPicPr>
          <p:nvPr>
            <p:ph idx="1"/>
          </p:nvPr>
        </p:nvPicPr>
        <p:blipFill>
          <a:blip r:embed="rId2"/>
          <a:stretch>
            <a:fillRect/>
          </a:stretch>
        </p:blipFill>
        <p:spPr>
          <a:xfrm>
            <a:off x="2125237" y="1524000"/>
            <a:ext cx="4735550" cy="3962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0000"/>
                </a:solidFill>
              </a:rPr>
              <a:t>Larvae</a:t>
            </a:r>
            <a:endParaRPr lang="ar-SA" sz="6600" dirty="0">
              <a:solidFill>
                <a:srgbClr val="FF0000"/>
              </a:solidFill>
            </a:endParaRPr>
          </a:p>
        </p:txBody>
      </p:sp>
      <p:pic>
        <p:nvPicPr>
          <p:cNvPr id="4" name="Content Placeholder 3" descr="500px-Dermatobia_larvae.jpg"/>
          <p:cNvPicPr>
            <a:picLocks noGrp="1" noChangeAspect="1"/>
          </p:cNvPicPr>
          <p:nvPr>
            <p:ph idx="1"/>
          </p:nvPr>
        </p:nvPicPr>
        <p:blipFill>
          <a:blip r:embed="rId2"/>
          <a:stretch>
            <a:fillRect/>
          </a:stretch>
        </p:blipFill>
        <p:spPr>
          <a:xfrm>
            <a:off x="4419600" y="1752600"/>
            <a:ext cx="3810000" cy="2865120"/>
          </a:xfrm>
        </p:spPr>
      </p:pic>
      <p:pic>
        <p:nvPicPr>
          <p:cNvPr id="5" name="Picture 4" descr="Third-instars-of-Gasterophilus-intestinalis-left-and-G-nasalis-right-Note-the.png"/>
          <p:cNvPicPr>
            <a:picLocks noChangeAspect="1"/>
          </p:cNvPicPr>
          <p:nvPr/>
        </p:nvPicPr>
        <p:blipFill>
          <a:blip r:embed="rId3"/>
          <a:stretch>
            <a:fillRect/>
          </a:stretch>
        </p:blipFill>
        <p:spPr>
          <a:xfrm>
            <a:off x="838200" y="2286000"/>
            <a:ext cx="2743200" cy="227838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rPr>
              <a:t>Life cycle of </a:t>
            </a:r>
            <a:r>
              <a:rPr lang="en-US" sz="4800" b="1" i="1" dirty="0" err="1" smtClean="0">
                <a:solidFill>
                  <a:srgbClr val="FF0000"/>
                </a:solidFill>
              </a:rPr>
              <a:t>Gastrophylus</a:t>
            </a:r>
            <a:r>
              <a:rPr lang="en-US" sz="4800" b="1" dirty="0" smtClean="0">
                <a:solidFill>
                  <a:srgbClr val="FF0000"/>
                </a:solidFill>
              </a:rPr>
              <a:t> sp. </a:t>
            </a:r>
            <a:endParaRPr lang="ar-SA" sz="4800" b="1" dirty="0">
              <a:solidFill>
                <a:srgbClr val="FF0000"/>
              </a:solidFill>
            </a:endParaRPr>
          </a:p>
        </p:txBody>
      </p:sp>
      <p:pic>
        <p:nvPicPr>
          <p:cNvPr id="4" name="Content Placeholder 3" descr="images (1).jpg"/>
          <p:cNvPicPr>
            <a:picLocks noGrp="1" noChangeAspect="1"/>
          </p:cNvPicPr>
          <p:nvPr>
            <p:ph idx="1"/>
          </p:nvPr>
        </p:nvPicPr>
        <p:blipFill>
          <a:blip r:embed="rId2"/>
          <a:stretch>
            <a:fillRect/>
          </a:stretch>
        </p:blipFill>
        <p:spPr>
          <a:xfrm>
            <a:off x="2438401" y="2438400"/>
            <a:ext cx="3517624" cy="23622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lstStyle/>
          <a:p>
            <a:r>
              <a:rPr lang="ar-IQ" dirty="0" smtClean="0"/>
              <a:t>أهمية الذباب </a:t>
            </a:r>
            <a:endParaRPr lang="ar-SA"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IQ" b="1" dirty="0" smtClean="0"/>
              <a:t>الذباب </a:t>
            </a:r>
            <a:r>
              <a:rPr lang="ar-IQ" b="1" dirty="0" err="1" smtClean="0"/>
              <a:t>افة</a:t>
            </a:r>
            <a:r>
              <a:rPr lang="ar-IQ" b="1" dirty="0" smtClean="0"/>
              <a:t> تفتك بالنبات مثل</a:t>
            </a:r>
          </a:p>
          <a:p>
            <a:r>
              <a:rPr lang="ar-IQ" b="1" dirty="0" smtClean="0"/>
              <a:t> ذبابة البحر </a:t>
            </a:r>
            <a:r>
              <a:rPr lang="ar-IQ" b="1" dirty="0" err="1" smtClean="0"/>
              <a:t>الابيض</a:t>
            </a:r>
            <a:r>
              <a:rPr lang="ar-IQ" b="1" dirty="0" smtClean="0"/>
              <a:t> المتوسط  </a:t>
            </a:r>
            <a:r>
              <a:rPr lang="en-US" b="1" dirty="0" err="1" smtClean="0"/>
              <a:t>C</a:t>
            </a:r>
            <a:r>
              <a:rPr lang="en-US" b="1" i="1" dirty="0" err="1" smtClean="0"/>
              <a:t>eratitis</a:t>
            </a:r>
            <a:r>
              <a:rPr lang="en-US" b="1" i="1" dirty="0" smtClean="0"/>
              <a:t> </a:t>
            </a:r>
            <a:r>
              <a:rPr lang="en-US" b="1" i="1" dirty="0" err="1" smtClean="0"/>
              <a:t>capitata</a:t>
            </a:r>
            <a:endParaRPr lang="ar-IQ" b="1" i="1" dirty="0" smtClean="0"/>
          </a:p>
          <a:p>
            <a:r>
              <a:rPr lang="ar-IQ" b="1" i="1" dirty="0" smtClean="0"/>
              <a:t>ذبابة </a:t>
            </a:r>
            <a:r>
              <a:rPr lang="ar-IQ" b="1" i="1" dirty="0" err="1" smtClean="0"/>
              <a:t>الافرع</a:t>
            </a:r>
            <a:r>
              <a:rPr lang="ar-IQ" b="1" i="1" dirty="0" smtClean="0"/>
              <a:t> الغضة </a:t>
            </a:r>
            <a:r>
              <a:rPr lang="en-US" b="1" i="1" dirty="0" err="1" smtClean="0"/>
              <a:t>Atherigona</a:t>
            </a:r>
            <a:r>
              <a:rPr lang="en-US" b="1" i="1" dirty="0" smtClean="0"/>
              <a:t> </a:t>
            </a:r>
            <a:r>
              <a:rPr lang="en-US" b="1" i="1" dirty="0" err="1" smtClean="0"/>
              <a:t>varia</a:t>
            </a:r>
            <a:endParaRPr lang="ar-IQ" b="1" i="1" dirty="0" smtClean="0"/>
          </a:p>
          <a:p>
            <a:r>
              <a:rPr lang="ar-IQ" b="1" i="1" dirty="0" smtClean="0"/>
              <a:t>ذبابة </a:t>
            </a:r>
            <a:r>
              <a:rPr lang="ar-IQ" b="1" i="1" dirty="0" err="1" smtClean="0"/>
              <a:t>القرعيات</a:t>
            </a:r>
            <a:r>
              <a:rPr lang="ar-IQ" b="1" i="1" dirty="0" smtClean="0"/>
              <a:t> </a:t>
            </a:r>
            <a:r>
              <a:rPr lang="en-US" b="1" i="1" dirty="0" err="1" smtClean="0"/>
              <a:t>Dacus</a:t>
            </a:r>
            <a:r>
              <a:rPr lang="en-US" b="1" i="1" dirty="0" smtClean="0"/>
              <a:t> </a:t>
            </a:r>
            <a:r>
              <a:rPr lang="en-US" b="1" i="1" dirty="0" err="1" smtClean="0"/>
              <a:t>frontalis</a:t>
            </a:r>
            <a:endParaRPr lang="ar-IQ" b="1" i="1" dirty="0" smtClean="0"/>
          </a:p>
          <a:p>
            <a:r>
              <a:rPr lang="ar-IQ" b="1" i="1" dirty="0" smtClean="0"/>
              <a:t>ذباب حفارات </a:t>
            </a:r>
            <a:r>
              <a:rPr lang="ar-IQ" b="1" i="1" dirty="0" err="1" smtClean="0"/>
              <a:t>الاوراق</a:t>
            </a:r>
            <a:endParaRPr lang="ar-IQ" b="1" i="1" dirty="0" smtClean="0"/>
          </a:p>
          <a:p>
            <a:endParaRPr lang="en-US" b="1" i="1" dirty="0" smtClean="0"/>
          </a:p>
          <a:p>
            <a:endParaRPr lang="en-US" b="1" i="1" dirty="0" smtClean="0"/>
          </a:p>
          <a:p>
            <a:pPr algn="l" rtl="0"/>
            <a:endParaRPr lang="ar-IQ" dirty="0" smtClean="0"/>
          </a:p>
          <a:p>
            <a:endParaRPr lang="en-US" dirty="0" smtClean="0"/>
          </a:p>
          <a:p>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lstStyle/>
          <a:p>
            <a:r>
              <a:rPr lang="en-US" dirty="0" err="1" smtClean="0"/>
              <a:t>Ceratits</a:t>
            </a:r>
            <a:r>
              <a:rPr lang="en-US" dirty="0" smtClean="0"/>
              <a:t> </a:t>
            </a:r>
            <a:r>
              <a:rPr lang="en-US" dirty="0" err="1" smtClean="0"/>
              <a:t>capitata</a:t>
            </a:r>
            <a:endParaRPr lang="ar-SA"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normAutofit/>
          </a:bodyPr>
          <a:lstStyle/>
          <a:p>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ذبابة البحر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الابيض</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المتوسط  تصيب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اكثر</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من 250 عائل نباتي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اذ</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تضع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الانثى</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البيوض</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في داخل الثمرة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و</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تفقس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الى</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يرقات شرهة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و</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تمتص العصير النباتي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و</a:t>
            </a:r>
            <a:r>
              <a:rPr lang="ar-IQ"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تسبب تلف </a:t>
            </a:r>
            <a:r>
              <a:rPr lang="ar-IQ"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الانسجة</a:t>
            </a:r>
            <a:endParaRPr lang="ar-SA" sz="4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endParaRPr lang="ar-IQ" dirty="0"/>
          </a:p>
        </p:txBody>
      </p:sp>
      <p:pic>
        <p:nvPicPr>
          <p:cNvPr id="4" name="عنصر نائب للمحتوى 3" descr="download (6).jpg"/>
          <p:cNvPicPr>
            <a:picLocks noGrp="1" noChangeAspect="1"/>
          </p:cNvPicPr>
          <p:nvPr>
            <p:ph idx="1"/>
          </p:nvPr>
        </p:nvPicPr>
        <p:blipFill>
          <a:blip r:embed="rId2"/>
          <a:stretch>
            <a:fillRect/>
          </a:stretch>
        </p:blipFill>
        <p:spPr>
          <a:xfrm>
            <a:off x="571472" y="212599"/>
            <a:ext cx="8585865" cy="643111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Picture 4" descr="5538823.jpg"/>
          <p:cNvPicPr>
            <a:picLocks noChangeAspect="1"/>
          </p:cNvPicPr>
          <p:nvPr/>
        </p:nvPicPr>
        <p:blipFill>
          <a:blip r:embed="rId2"/>
          <a:stretch>
            <a:fillRect/>
          </a:stretch>
        </p:blipFill>
        <p:spPr>
          <a:xfrm>
            <a:off x="2514600" y="1524000"/>
            <a:ext cx="5852160" cy="3901440"/>
          </a:xfrm>
          <a:prstGeom prst="rect">
            <a:avLst/>
          </a:prstGeom>
        </p:spPr>
      </p:pic>
      <p:sp>
        <p:nvSpPr>
          <p:cNvPr id="7" name="Content Placeholder 6"/>
          <p:cNvSpPr>
            <a:spLocks noGrp="1"/>
          </p:cNvSpPr>
          <p:nvPr>
            <p:ph idx="1"/>
          </p:nvPr>
        </p:nvSpPr>
        <p:spPr>
          <a:xfrm>
            <a:off x="2057400" y="1676401"/>
            <a:ext cx="6629400" cy="3886199"/>
          </a:xfrm>
        </p:spPr>
        <p:txBody>
          <a:bodyPr/>
          <a:lstStyle/>
          <a:p>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Ceratitis_damage_citrus.gif"/>
          <p:cNvPicPr>
            <a:picLocks noGrp="1" noChangeAspect="1"/>
          </p:cNvPicPr>
          <p:nvPr>
            <p:ph idx="1"/>
          </p:nvPr>
        </p:nvPicPr>
        <p:blipFill>
          <a:blip r:embed="rId2"/>
          <a:stretch>
            <a:fillRect/>
          </a:stretch>
        </p:blipFill>
        <p:spPr>
          <a:xfrm>
            <a:off x="4114800" y="1600200"/>
            <a:ext cx="2209800" cy="2209800"/>
          </a:xfrm>
        </p:spPr>
      </p:pic>
      <p:pic>
        <p:nvPicPr>
          <p:cNvPr id="5" name="Picture 4" descr="images (2).jpg"/>
          <p:cNvPicPr>
            <a:picLocks noChangeAspect="1"/>
          </p:cNvPicPr>
          <p:nvPr/>
        </p:nvPicPr>
        <p:blipFill>
          <a:blip r:embed="rId3"/>
          <a:stretch>
            <a:fillRect/>
          </a:stretch>
        </p:blipFill>
        <p:spPr>
          <a:xfrm>
            <a:off x="609600" y="3429000"/>
            <a:ext cx="2667000" cy="1905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chemeClr val="accent1">
              <a:lumMod val="40000"/>
              <a:lumOff val="60000"/>
            </a:schemeClr>
          </a:solidFill>
          <a:ln w="76200">
            <a:solidFill>
              <a:srgbClr val="FF0000"/>
            </a:solidFill>
          </a:ln>
        </p:spPr>
        <p:txBody>
          <a:bodyPr>
            <a:noAutofit/>
          </a:bodyPr>
          <a:lstStyle/>
          <a:p>
            <a:r>
              <a:rPr lang="ar-IQ" sz="4800" b="1" dirty="0" smtClean="0"/>
              <a:t>ذبابة الأفرع الغضة</a:t>
            </a:r>
            <a:br>
              <a:rPr lang="ar-IQ" sz="4800" b="1" dirty="0" smtClean="0"/>
            </a:br>
            <a:r>
              <a:rPr lang="en-US" sz="4800" b="1" i="1" dirty="0" err="1" smtClean="0"/>
              <a:t>Atherigona</a:t>
            </a:r>
            <a:r>
              <a:rPr lang="en-US" sz="4800" b="1" dirty="0" smtClean="0"/>
              <a:t> </a:t>
            </a:r>
            <a:r>
              <a:rPr lang="en-US" sz="4800" b="1" i="1" dirty="0" err="1" smtClean="0"/>
              <a:t>varia</a:t>
            </a:r>
            <a:endParaRPr lang="ar-SA" sz="4800" b="1" i="1"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pPr>
              <a:buNone/>
            </a:pPr>
            <a:r>
              <a:rPr lang="ar-IQ"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تنتمي هذه الحشرة الى عائلة الذباب المنزلي</a:t>
            </a:r>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lstStyle/>
          <a:p>
            <a:endParaRPr lang="ar-SA"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SA" dirty="0"/>
          </a:p>
        </p:txBody>
      </p:sp>
      <p:pic>
        <p:nvPicPr>
          <p:cNvPr id="4" name="صورة 5" descr="diptero-10 (1).jpg"/>
          <p:cNvPicPr>
            <a:picLocks noChangeAspect="1"/>
          </p:cNvPicPr>
          <p:nvPr/>
        </p:nvPicPr>
        <p:blipFill>
          <a:blip r:embed="rId2"/>
          <a:stretch>
            <a:fillRect/>
          </a:stretch>
        </p:blipFill>
        <p:spPr>
          <a:xfrm rot="10800000">
            <a:off x="-990600" y="-762000"/>
            <a:ext cx="10429476" cy="685804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normAutofit/>
          </a:bodyPr>
          <a:lstStyle/>
          <a:p>
            <a:r>
              <a:rPr lang="en-US" sz="6000" b="1" dirty="0" smtClean="0"/>
              <a:t>Order: </a:t>
            </a:r>
            <a:r>
              <a:rPr lang="en-US" sz="6000" b="1" dirty="0" err="1" smtClean="0"/>
              <a:t>Diptera</a:t>
            </a:r>
            <a:endParaRPr lang="ar-SA" sz="6000" b="1"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pPr algn="just" rtl="0"/>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4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mj-cs"/>
              </a:rPr>
              <a:t>Suborder: </a:t>
            </a:r>
            <a:r>
              <a:rPr lang="en-US" sz="4400" b="1" dirty="0" err="1" smtClean="0">
                <a:ln w="12700">
                  <a:solidFill>
                    <a:schemeClr val="tx2">
                      <a:satMod val="155000"/>
                    </a:schemeClr>
                  </a:solidFill>
                  <a:prstDash val="solid"/>
                </a:ln>
                <a:effectLst>
                  <a:outerShdw blurRad="41275" dist="20320" dir="1800000" algn="tl" rotWithShape="0">
                    <a:srgbClr val="000000">
                      <a:alpha val="40000"/>
                    </a:srgbClr>
                  </a:outerShdw>
                </a:effectLst>
                <a:cs typeface="+mj-cs"/>
              </a:rPr>
              <a:t>Brachycera</a:t>
            </a:r>
            <a:endParaRPr lang="en-US" sz="44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mj-cs"/>
            </a:endParaRPr>
          </a:p>
          <a:p>
            <a:pPr algn="just" rtl="0"/>
            <a:r>
              <a:rPr lang="ar-IQ" sz="44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mj-cs"/>
              </a:rPr>
              <a:t>قصيرة قرون الاستشعار </a:t>
            </a:r>
          </a:p>
          <a:p>
            <a:pPr algn="just" rtl="0"/>
            <a:r>
              <a:rPr lang="ar-IQ" sz="44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mj-cs"/>
              </a:rPr>
              <a:t>قطع قرن الاستشعار اقل من من خمسة </a:t>
            </a:r>
            <a:endParaRPr lang="ar-SA" sz="4400" dirty="0">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الذباب  </a:t>
            </a:r>
            <a:endParaRPr lang="ar-IQ" dirty="0"/>
          </a:p>
        </p:txBody>
      </p:sp>
      <p:sp>
        <p:nvSpPr>
          <p:cNvPr id="3" name="عنصر نائب للمحتوى 2"/>
          <p:cNvSpPr>
            <a:spLocks noGrp="1"/>
          </p:cNvSpPr>
          <p:nvPr>
            <p:ph idx="1"/>
          </p:nvPr>
        </p:nvSpPr>
        <p:spPr/>
        <p:txBody>
          <a:bodyPr/>
          <a:lstStyle/>
          <a:p>
            <a:r>
              <a:rPr lang="ar-IQ" dirty="0" smtClean="0"/>
              <a:t>الاية </a:t>
            </a:r>
            <a:endParaRPr lang="ar-IQ" dirty="0"/>
          </a:p>
        </p:txBody>
      </p:sp>
      <p:pic>
        <p:nvPicPr>
          <p:cNvPr id="5" name="صورة 4" descr="dacus sp.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الذباب  </a:t>
            </a:r>
            <a:endParaRPr lang="ar-IQ" dirty="0"/>
          </a:p>
        </p:txBody>
      </p:sp>
      <p:pic>
        <p:nvPicPr>
          <p:cNvPr id="4" name="عنصر نائب للمحتوى 3" descr="2017-08-21-liriomyza.jpg"/>
          <p:cNvPicPr>
            <a:picLocks noGrp="1" noChangeAspect="1"/>
          </p:cNvPicPr>
          <p:nvPr>
            <p:ph idx="1"/>
          </p:nvPr>
        </p:nvPicPr>
        <p:blipFill>
          <a:blip r:embed="rId2"/>
          <a:stretch>
            <a:fillRect/>
          </a:stretch>
        </p:blipFill>
        <p:spPr>
          <a:xfrm>
            <a:off x="-4648200" y="-2133600"/>
            <a:ext cx="10715665" cy="7143776"/>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الذباب  </a:t>
            </a:r>
            <a:endParaRPr lang="ar-IQ" dirty="0"/>
          </a:p>
        </p:txBody>
      </p:sp>
      <p:pic>
        <p:nvPicPr>
          <p:cNvPr id="6" name="عنصر نائب للمحتوى 5" descr="leaf miner.jpg"/>
          <p:cNvPicPr>
            <a:picLocks noGrp="1" noChangeAspect="1"/>
          </p:cNvPicPr>
          <p:nvPr>
            <p:ph idx="1"/>
          </p:nvPr>
        </p:nvPicPr>
        <p:blipFill>
          <a:blip r:embed="rId2"/>
          <a:stretch>
            <a:fillRect/>
          </a:stretch>
        </p:blipFill>
        <p:spPr>
          <a:xfrm>
            <a:off x="428596" y="214290"/>
            <a:ext cx="8344253" cy="656264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عنصر نائب للمحتوى 2"/>
          <p:cNvSpPr>
            <a:spLocks noGrp="1"/>
          </p:cNvSpPr>
          <p:nvPr>
            <p:ph idx="1"/>
          </p:nvPr>
        </p:nvSpPr>
        <p:spPr>
          <a:blipFill>
            <a:blip r:embed="rId2" cstate="print"/>
            <a:stretch>
              <a:fillRect/>
            </a:stretch>
          </a:blipFill>
        </p:spPr>
        <p:txBody>
          <a:bodyPr>
            <a:normAutofit lnSpcReduction="10000"/>
          </a:bodyPr>
          <a:lstStyle/>
          <a:p>
            <a:endParaRPr lang="ar-IQ" sz="9600" dirty="0" smtClean="0"/>
          </a:p>
          <a:p>
            <a:pPr algn="ctr"/>
            <a:r>
              <a:rPr lang="ar-IQ" sz="9600" dirty="0" smtClean="0"/>
              <a:t>شكرا لحسن إصغائكم</a:t>
            </a:r>
            <a:endParaRPr lang="ar-IQ" sz="9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pPr algn="just"/>
            <a:r>
              <a:rPr lang="ar-IQ" b="1" dirty="0" smtClean="0"/>
              <a:t>يَا أَيُّهَا النَّاسُ ضُرِبَ مَثَلٌ فَاسْتَمِعُوا لَهُ إِنَّ الَّذِينَ تَدْعُونَ مِن دُونِ اللَّهِ لَن يَخْلُقُوا ذُبَابًا وَلَوِ اجْتَمَعُوا لَهُ وَإِن يَسْلُبْهُمُ الذُّبَابُ شَيْئًا لّا يَسْتَنقِذُوهُ مِنْهُ ضَعُفَ الطَّالِبُ وَالْمَطْلُوبُ</a:t>
            </a:r>
            <a:r>
              <a:rPr lang="ar-IQ" sz="4400" dirty="0" smtClean="0"/>
              <a:t>.</a:t>
            </a:r>
          </a:p>
        </p:txBody>
      </p:sp>
      <p:sp>
        <p:nvSpPr>
          <p:cNvPr id="4" name="عنوان 1"/>
          <p:cNvSpPr>
            <a:spLocks noGrp="1"/>
          </p:cNvSpPr>
          <p:nvPr>
            <p:ph type="title"/>
          </p:nvPr>
        </p:nvSpPr>
        <p:spPr/>
        <p:txBody>
          <a:bodyPr>
            <a:normAutofit/>
          </a:bodyPr>
          <a:lstStyle/>
          <a:p>
            <a:r>
              <a:rPr lang="ar-IQ" sz="6000" dirty="0" smtClean="0"/>
              <a:t>بسم الله الرحمن الرحيم</a:t>
            </a:r>
            <a:endParaRPr lang="ar-IQ"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838"/>
            <a:ext cx="8229600" cy="1143000"/>
          </a:xfrm>
          <a:solidFill>
            <a:schemeClr val="accent1">
              <a:lumMod val="40000"/>
              <a:lumOff val="60000"/>
            </a:schemeClr>
          </a:solidFill>
          <a:ln w="76200">
            <a:solidFill>
              <a:srgbClr val="FF0000"/>
            </a:solidFill>
          </a:ln>
        </p:spPr>
        <p:txBody>
          <a:bodyPr/>
          <a:lstStyle/>
          <a:p>
            <a:r>
              <a:rPr lang="ar-IQ" dirty="0" err="1" smtClean="0"/>
              <a:t>اهم</a:t>
            </a:r>
            <a:r>
              <a:rPr lang="ar-IQ" dirty="0" smtClean="0"/>
              <a:t> صفات الذباب </a:t>
            </a:r>
            <a:endParaRPr lang="ar-SA" dirty="0"/>
          </a:p>
        </p:txBody>
      </p:sp>
      <p:sp>
        <p:nvSpPr>
          <p:cNvPr id="3" name="Content Placeholder 2"/>
          <p:cNvSpPr>
            <a:spLocks noGrp="1"/>
          </p:cNvSpPr>
          <p:nvPr>
            <p:ph idx="1"/>
          </p:nvPr>
        </p:nvSpPr>
        <p:spPr>
          <a:xfrm>
            <a:off x="685800" y="2057400"/>
            <a:ext cx="8153400" cy="4068763"/>
          </a:xfrm>
          <a:solidFill>
            <a:schemeClr val="accent1">
              <a:lumMod val="40000"/>
              <a:lumOff val="60000"/>
            </a:schemeClr>
          </a:solidFill>
          <a:ln w="76200">
            <a:solidFill>
              <a:srgbClr val="00B0F0"/>
            </a:solidFill>
          </a:ln>
          <a:scene3d>
            <a:camera prst="orthographicFront"/>
            <a:lightRig rig="threePt" dir="t"/>
          </a:scene3d>
          <a:sp3d>
            <a:bevelT/>
          </a:sp3d>
        </p:spPr>
        <p:txBody>
          <a:bodyPr>
            <a:normAutofit fontScale="92500" lnSpcReduction="10000"/>
          </a:bodyPr>
          <a:lstStyle/>
          <a:p>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IQ" dirty="0" smtClean="0"/>
              <a:t>قرن الاستشعار مكون من ثلاث قطع </a:t>
            </a:r>
          </a:p>
          <a:p>
            <a:r>
              <a:rPr lang="ar-IQ" dirty="0" smtClean="0"/>
              <a:t>قرن الاستشعار اما سفائي كما في الذبابة المنزلية او قلمي كما في ذباب الخيل </a:t>
            </a:r>
          </a:p>
          <a:p>
            <a:r>
              <a:rPr lang="ar-IQ" dirty="0" smtClean="0"/>
              <a:t>الزوج </a:t>
            </a:r>
            <a:r>
              <a:rPr lang="ar-IQ" dirty="0" err="1" smtClean="0"/>
              <a:t>الاول</a:t>
            </a:r>
            <a:r>
              <a:rPr lang="ar-IQ" dirty="0" smtClean="0"/>
              <a:t> من </a:t>
            </a:r>
            <a:r>
              <a:rPr lang="ar-IQ" dirty="0" err="1" smtClean="0"/>
              <a:t>الاجنحة</a:t>
            </a:r>
            <a:r>
              <a:rPr lang="ar-IQ" dirty="0" smtClean="0"/>
              <a:t> غشائي </a:t>
            </a:r>
            <a:r>
              <a:rPr lang="ar-IQ" dirty="0" err="1" smtClean="0"/>
              <a:t>و</a:t>
            </a:r>
            <a:r>
              <a:rPr lang="ar-IQ" dirty="0" smtClean="0"/>
              <a:t> </a:t>
            </a:r>
            <a:r>
              <a:rPr lang="ar-IQ" dirty="0" err="1" smtClean="0"/>
              <a:t>احيانا</a:t>
            </a:r>
            <a:r>
              <a:rPr lang="ar-IQ" dirty="0" smtClean="0"/>
              <a:t> ذو بقع </a:t>
            </a:r>
          </a:p>
          <a:p>
            <a:r>
              <a:rPr lang="ar-IQ" dirty="0" smtClean="0"/>
              <a:t>الزوج الثاني تحور </a:t>
            </a:r>
            <a:r>
              <a:rPr lang="ar-IQ" dirty="0" err="1" smtClean="0"/>
              <a:t>الى</a:t>
            </a:r>
            <a:r>
              <a:rPr lang="ar-IQ" dirty="0" smtClean="0"/>
              <a:t> عضو التوازن </a:t>
            </a:r>
          </a:p>
          <a:p>
            <a:r>
              <a:rPr lang="ar-IQ" dirty="0" smtClean="0"/>
              <a:t>تمتاز بخصوبة عالية </a:t>
            </a:r>
          </a:p>
          <a:p>
            <a:r>
              <a:rPr lang="ar-IQ" dirty="0" smtClean="0"/>
              <a:t>التحول من النوع الكامل </a:t>
            </a:r>
          </a:p>
          <a:p>
            <a:r>
              <a:rPr lang="ar-IQ" dirty="0" smtClean="0"/>
              <a:t>بيضة – يرقة –عذراء – حشرة كاملة </a:t>
            </a:r>
          </a:p>
          <a:p>
            <a:endParaRPr lang="ar-IQ" dirty="0" smtClean="0"/>
          </a:p>
          <a:p>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lstStyle/>
          <a:p>
            <a:endParaRPr lang="ar-SA"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SA" dirty="0"/>
          </a:p>
        </p:txBody>
      </p:sp>
      <p:pic>
        <p:nvPicPr>
          <p:cNvPr id="4" name="عنصر نائب للمحتوى 3" descr="fly.jpg"/>
          <p:cNvPicPr>
            <a:picLocks noChangeAspect="1"/>
          </p:cNvPicPr>
          <p:nvPr/>
        </p:nvPicPr>
        <p:blipFill>
          <a:blip r:embed="rId2"/>
          <a:stretch>
            <a:fillRect/>
          </a:stretch>
        </p:blipFill>
        <p:spPr>
          <a:xfrm>
            <a:off x="1697736" y="1219200"/>
            <a:ext cx="5679185" cy="4419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76200">
            <a:solidFill>
              <a:srgbClr val="FF0000"/>
            </a:solidFill>
          </a:ln>
        </p:spPr>
        <p:txBody>
          <a:bodyPr/>
          <a:lstStyle/>
          <a:p>
            <a:r>
              <a:rPr lang="ar-IQ" dirty="0" smtClean="0"/>
              <a:t>دورة حياة الذباب</a:t>
            </a:r>
            <a:endParaRPr lang="ar-SA" dirty="0"/>
          </a:p>
        </p:txBody>
      </p:sp>
      <p:sp>
        <p:nvSpPr>
          <p:cNvPr id="3" name="Content Placeholder 2"/>
          <p:cNvSpPr>
            <a:spLocks noGrp="1"/>
          </p:cNvSpPr>
          <p:nvPr>
            <p:ph idx="1"/>
          </p:nvPr>
        </p:nvSpPr>
        <p:spPr>
          <a:solidFill>
            <a:schemeClr val="accent1">
              <a:lumMod val="40000"/>
              <a:lumOff val="60000"/>
            </a:schemeClr>
          </a:solidFill>
          <a:ln w="76200">
            <a:solidFill>
              <a:srgbClr val="00B0F0"/>
            </a:solidFill>
          </a:ln>
          <a:scene3d>
            <a:camera prst="orthographicFront"/>
            <a:lightRig rig="threePt" dir="t"/>
          </a:scene3d>
          <a:sp3d>
            <a:bevelT/>
          </a:sp3d>
        </p:spPr>
        <p:txBody>
          <a:bodyPr/>
          <a:lstStyle/>
          <a:p>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SA" dirty="0"/>
          </a:p>
        </p:txBody>
      </p:sp>
      <p:pic>
        <p:nvPicPr>
          <p:cNvPr id="5" name="صورة 4" descr="inner-lifecycle-flies (1).jpg"/>
          <p:cNvPicPr>
            <a:picLocks noChangeAspect="1"/>
          </p:cNvPicPr>
          <p:nvPr/>
        </p:nvPicPr>
        <p:blipFill>
          <a:blip r:embed="rId2"/>
          <a:stretch>
            <a:fillRect/>
          </a:stretch>
        </p:blipFill>
        <p:spPr>
          <a:xfrm>
            <a:off x="2438400" y="1828800"/>
            <a:ext cx="5315918" cy="3733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IQ" sz="7200" b="1" dirty="0" smtClean="0">
                <a:solidFill>
                  <a:srgbClr val="FF0000"/>
                </a:solidFill>
              </a:rPr>
              <a:t>فوائد الذباب</a:t>
            </a:r>
            <a:endParaRPr lang="en-US" sz="7200" b="1" dirty="0">
              <a:solidFill>
                <a:srgbClr val="FF0000"/>
              </a:solidFill>
            </a:endParaRPr>
          </a:p>
        </p:txBody>
      </p:sp>
      <p:sp>
        <p:nvSpPr>
          <p:cNvPr id="3" name="Content Placeholder 2"/>
          <p:cNvSpPr>
            <a:spLocks noGrp="1"/>
          </p:cNvSpPr>
          <p:nvPr>
            <p:ph idx="1"/>
          </p:nvPr>
        </p:nvSpPr>
        <p:spPr/>
        <p:txBody>
          <a:bodyPr>
            <a:normAutofit/>
          </a:bodyPr>
          <a:lstStyle/>
          <a:p>
            <a:endParaRPr lang="ar-IQ" dirty="0" smtClean="0"/>
          </a:p>
          <a:p>
            <a:pPr algn="just"/>
            <a:r>
              <a:rPr lang="ar-IQ" dirty="0"/>
              <a:t>يُساعد الذباب على تلقيح النباتات؛ إذ يُعدّ من الملقحات الممتازة التي يُمكنها تلقيح عدد نباتات أكثر من عدد النباتات التي يُلقحها النحل، ويعود السبب في ذلك إلى أنّ الذُباب كثيف الشعر، مّما يُساعد على التصاق أكبر عدد من حبوب اللقاح فيه، وبالتالي تلقيح عدد كبير من النباتات</a:t>
            </a:r>
            <a:r>
              <a:rPr lang="ar-IQ" dirty="0"/>
              <a:t/>
            </a:r>
            <a:br>
              <a:rPr lang="ar-IQ" dirty="0"/>
            </a:br>
            <a:r>
              <a:rPr lang="ar-IQ" dirty="0"/>
              <a:t/>
            </a:r>
            <a:br>
              <a:rPr lang="ar-IQ" dirty="0"/>
            </a:br>
            <a:endParaRPr lang="en-US" dirty="0"/>
          </a:p>
        </p:txBody>
      </p:sp>
    </p:spTree>
    <p:extLst>
      <p:ext uri="{BB962C8B-B14F-4D97-AF65-F5344CB8AC3E}">
        <p14:creationId xmlns:p14="http://schemas.microsoft.com/office/powerpoint/2010/main" val="3164588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TotalTime>
  <Words>570</Words>
  <Application>Microsoft Office PowerPoint</Application>
  <PresentationFormat>On-screen Show (4:3)</PresentationFormat>
  <Paragraphs>89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الذباب (الفوائد و المضار )</vt:lpstr>
      <vt:lpstr>ثنائية الأجنحة </vt:lpstr>
      <vt:lpstr>PowerPoint Presentation</vt:lpstr>
      <vt:lpstr>Order: Diptera</vt:lpstr>
      <vt:lpstr>بسم الله الرحمن الرحيم</vt:lpstr>
      <vt:lpstr>اهم صفات الذباب </vt:lpstr>
      <vt:lpstr>PowerPoint Presentation</vt:lpstr>
      <vt:lpstr>دورة حياة الذباب</vt:lpstr>
      <vt:lpstr>فوائد الذباب</vt:lpstr>
      <vt:lpstr>PowerPoint Presentation</vt:lpstr>
      <vt:lpstr>Syrphid flies</vt:lpstr>
      <vt:lpstr>PowerPoint Presentation</vt:lpstr>
      <vt:lpstr>الحيوانات تتغذى على الذباب</vt:lpstr>
      <vt:lpstr>PowerPoint Presentation</vt:lpstr>
      <vt:lpstr>PowerPoint Presentation</vt:lpstr>
      <vt:lpstr>PowerPoint Presentation</vt:lpstr>
      <vt:lpstr>الذباب المنزلي </vt:lpstr>
      <vt:lpstr>Musca domestica </vt:lpstr>
      <vt:lpstr>الامراض التي تنقلها الذبابة المنزلية</vt:lpstr>
      <vt:lpstr>Muscina stabulans </vt:lpstr>
      <vt:lpstr>Stomoxys calestrance </vt:lpstr>
      <vt:lpstr>الذباب المسبب للتدويد </vt:lpstr>
      <vt:lpstr>عائلة الذباب الأزرقFamily: Callphoridae</vt:lpstr>
      <vt:lpstr>ذبابة الدودة الحلزونية </vt:lpstr>
      <vt:lpstr>PowerPoint Presentation</vt:lpstr>
      <vt:lpstr>PowerPoint Presentation</vt:lpstr>
      <vt:lpstr>عائلة نغف الانفOesteridae</vt:lpstr>
      <vt:lpstr>PowerPoint Presentation</vt:lpstr>
      <vt:lpstr>عائلة النغف المعويFamily: Gastrophylidae </vt:lpstr>
      <vt:lpstr>PowerPoint Presentation</vt:lpstr>
      <vt:lpstr>Larvae</vt:lpstr>
      <vt:lpstr>Life cycle of Gastrophylus sp. </vt:lpstr>
      <vt:lpstr>أهمية الذباب </vt:lpstr>
      <vt:lpstr>Ceratits capitata</vt:lpstr>
      <vt:lpstr> </vt:lpstr>
      <vt:lpstr>PowerPoint Presentation</vt:lpstr>
      <vt:lpstr>PowerPoint Presentation</vt:lpstr>
      <vt:lpstr>ذبابة الأفرع الغضة Atherigona varia</vt:lpstr>
      <vt:lpstr>PowerPoint Presentation</vt:lpstr>
      <vt:lpstr>الذباب  </vt:lpstr>
      <vt:lpstr>الذباب  </vt:lpstr>
      <vt:lpstr>الذباب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hanaa</dc:creator>
  <cp:lastModifiedBy>entomolobist</cp:lastModifiedBy>
  <cp:revision>59</cp:revision>
  <dcterms:created xsi:type="dcterms:W3CDTF">2006-08-16T00:00:00Z</dcterms:created>
  <dcterms:modified xsi:type="dcterms:W3CDTF">2023-04-02T07:16:52Z</dcterms:modified>
</cp:coreProperties>
</file>