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77" r:id="rId15"/>
    <p:sldId id="28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  <a:srgbClr val="00A400"/>
    <a:srgbClr val="E6FF9F"/>
    <a:srgbClr val="DDFF7D"/>
    <a:srgbClr val="FCD4F9"/>
    <a:srgbClr val="78FEDE"/>
    <a:srgbClr val="1E6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8327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3" name="Google Shape;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36" name="Google Shape;1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43" name="Google Shape;14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27" name="Google Shape;2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71" name="Google Shape;27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64" name="Google Shape;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77" name="Google Shape;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" name="Google Shape;7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92" name="Google Shape;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98" name="Google Shape;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04" name="Google Shape;10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12" name="Google Shape;11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Google Shape;113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rnd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381000" y="15240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subTitle" idx="1"/>
          </p:nvPr>
        </p:nvSpPr>
        <p:spPr>
          <a:xfrm>
            <a:off x="914400" y="3581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None/>
              <a:defRPr/>
            </a:lvl1pPr>
            <a:lvl2pPr marL="742950" marR="0" lvl="1" indent="-196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143000" marR="0" lvl="2" indent="-1651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600200" marR="0" lvl="3" indent="-190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057400" marR="0" lvl="4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514600" marR="0" lvl="5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2971800" marR="0" lvl="6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429000" marR="0" lvl="7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3886200" marR="0" lvl="8" indent="-234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❖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❖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2970695"/>
            <a:ext cx="4696791" cy="35012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31532"/>
              </p:ext>
            </p:extLst>
          </p:nvPr>
        </p:nvGraphicFramePr>
        <p:xfrm>
          <a:off x="508379" y="1169595"/>
          <a:ext cx="7772400" cy="1043686"/>
        </p:xfrm>
        <a:graphic>
          <a:graphicData uri="http://schemas.openxmlformats.org/drawingml/2006/table">
            <a:tbl>
              <a:tblPr rtl="1" bandRow="1">
                <a:tableStyleId>{5C22544A-7EE6-4342-B048-85BDC9FD1C3A}</a:tableStyleId>
              </a:tblPr>
              <a:tblGrid>
                <a:gridCol w="7772400"/>
              </a:tblGrid>
              <a:tr h="63374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IQ" sz="28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الخنافس </a:t>
                      </a:r>
                      <a:r>
                        <a:rPr lang="ar-IQ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الأرضية </a:t>
                      </a:r>
                      <a:r>
                        <a:rPr lang="en-US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3200" b="1" i="0" u="none" strike="noStrike" cap="none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Carabidae (Ground  beetles)</a:t>
                      </a: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IQ" sz="3200" b="1" dirty="0" smtClean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</a:t>
                      </a:r>
                      <a:r>
                        <a:rPr lang="ar-IQ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اهميتها في المزارع</a:t>
                      </a:r>
                      <a:endParaRPr lang="en-US" sz="3200" b="1" dirty="0">
                        <a:effectLst/>
                        <a:latin typeface="Sakkal Majalla" panose="02000000000000000000" pitchFamily="2" charset="-78"/>
                        <a:ea typeface="Calibri"/>
                        <a:cs typeface="Sakkal Majalla" panose="02000000000000000000" pitchFamily="2" charset="-78"/>
                      </a:endParaRPr>
                    </a:p>
                  </a:txBody>
                  <a:tcPr marL="64840" marR="6484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331" y="88825"/>
            <a:ext cx="7779224" cy="403187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IQ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تعتبر مكونًا مفيدًا للنظم </a:t>
            </a:r>
            <a:r>
              <a:rPr lang="ar-IQ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الزراعية، اذ </a:t>
            </a:r>
            <a:r>
              <a:rPr lang="ar-IQ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تستهلك العديد من الأنواع الآفات الحشرية </a:t>
            </a:r>
            <a:r>
              <a:rPr lang="ar-IQ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بذور </a:t>
            </a:r>
            <a:r>
              <a:rPr lang="ar-IQ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الحشائش. يمكن أن يكون التأثير التراكمي للخنافس </a:t>
            </a:r>
            <a:r>
              <a:rPr lang="ar-IQ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على </a:t>
            </a:r>
            <a:r>
              <a:rPr lang="ar-IQ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الحشائش والآفات الحشرية كبيرًا بمرور الوقت ، نظرًا لأنها يمكن أن تستهلك وزن أجسامها من الطعام يوميًا. لا تتغذى </a:t>
            </a:r>
            <a:r>
              <a:rPr lang="ar-IQ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هذه الخنافس بشكل </a:t>
            </a:r>
            <a:r>
              <a:rPr lang="ar-IQ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عام على المواد النباتية بخلاف البذور إلا إذا كانت مكملة لنظامها الغذائي بسبب ندرة مصادر الغذاء الأخرى. </a:t>
            </a:r>
            <a:r>
              <a:rPr lang="ar-IQ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لذلك نادرا </a:t>
            </a:r>
            <a:r>
              <a:rPr lang="ar-IQ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 تعتبر آفات المحاصيل المباشرة.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331" y="4120698"/>
            <a:ext cx="7779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اكلات بذور</a:t>
            </a:r>
            <a:r>
              <a:rPr lang="en-GB" sz="32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Granivores</a:t>
            </a:r>
            <a:endParaRPr lang="ar-IQ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IQ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تعتبر </a:t>
            </a:r>
            <a:r>
              <a:rPr lang="ar-IQ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en-GB" sz="32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Amara</a:t>
            </a:r>
            <a:r>
              <a:rPr lang="en-GB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en-GB" sz="32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Harpalus</a:t>
            </a:r>
            <a:r>
              <a:rPr lang="en-GB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IQ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IQ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ذات </a:t>
            </a:r>
            <a:r>
              <a:rPr lang="ar-IQ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الأهمية الكبرى في </a:t>
            </a:r>
            <a:r>
              <a:rPr lang="ar-IQ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المزارع. حيث تستهلك </a:t>
            </a:r>
            <a:r>
              <a:rPr lang="ar-IQ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 من </a:t>
            </a:r>
            <a:r>
              <a:rPr lang="ar-IQ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اليرقات والخنافس الكاملة البذور.</a:t>
            </a:r>
            <a:endParaRPr lang="ar-IQ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012"/>
            <a:ext cx="5172501" cy="3212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37" y="3455158"/>
            <a:ext cx="5104263" cy="34028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6" y="60078"/>
            <a:ext cx="8966582" cy="3539430"/>
          </a:xfrm>
          <a:prstGeom prst="rect">
            <a:avLst/>
          </a:prstGeom>
          <a:solidFill>
            <a:srgbClr val="A3E7FF"/>
          </a:solidFill>
        </p:spPr>
        <p:txBody>
          <a:bodyPr wrap="square">
            <a:spAutoFit/>
          </a:bodyPr>
          <a:lstStyle/>
          <a:p>
            <a:pPr algn="r"/>
            <a:r>
              <a:rPr lang="en-GB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Omnivorous</a:t>
            </a:r>
            <a:endParaRPr lang="ar-IQ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2800" b="1" i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Pterostichus</a:t>
            </a:r>
            <a:r>
              <a:rPr lang="en-GB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en-GB" sz="2800" b="1" i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Poecilus</a:t>
            </a:r>
            <a:r>
              <a:rPr lang="en-GB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r"/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، هي 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أكثر المستهلكين تنوعًا </a:t>
            </a:r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والمعروف 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أنها تتغذى على الرخويات ، والمن </a:t>
            </a:r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 يرقات العثة مثل دودة التوت البري </a:t>
            </a:r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IQ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en-GB" sz="2800" b="1" i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Speranza</a:t>
            </a:r>
            <a:r>
              <a:rPr lang="en-GB" sz="28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argillacearia</a:t>
            </a:r>
            <a:r>
              <a:rPr lang="en-GB" sz="28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</a:t>
            </a:r>
            <a:r>
              <a:rPr lang="ar-IQ" sz="2800" b="1" i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(Packard, 1874) (Fam. </a:t>
            </a:r>
            <a:r>
              <a:rPr lang="en-GB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Geometridae</a:t>
            </a:r>
            <a:r>
              <a:rPr lang="en-GB" sz="28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IQ" sz="2800" b="1" i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ويرقات الخنفساء مثل خنافس برغوث </a:t>
            </a:r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العنبية</a:t>
            </a:r>
          </a:p>
          <a:p>
            <a:pPr algn="ctr"/>
            <a:r>
              <a:rPr lang="en-GB" sz="2800" b="1" i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Altica</a:t>
            </a:r>
            <a:r>
              <a:rPr lang="en-GB" sz="28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b="1" i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sylvia</a:t>
            </a:r>
            <a:r>
              <a:rPr lang="en-GB" sz="2800" b="1" i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b="1" dirty="0" err="1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Malloch</a:t>
            </a:r>
            <a:r>
              <a:rPr lang="en-GB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, </a:t>
            </a:r>
            <a:r>
              <a:rPr lang="en-GB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1919</a:t>
            </a:r>
            <a:r>
              <a:rPr lang="ar-IQ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en-US" sz="2800" b="1" dirty="0" err="1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Chrysomelidae</a:t>
            </a:r>
            <a:r>
              <a:rPr lang="en-US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endParaRPr lang="ar-IQ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IQ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وبذور الأعشاب الضارة.</a:t>
            </a:r>
            <a:endParaRPr lang="ar-IQ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8"/>
          <a:stretch/>
        </p:blipFill>
        <p:spPr>
          <a:xfrm>
            <a:off x="7255907" y="3657510"/>
            <a:ext cx="1888094" cy="3057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35987" y="4206933"/>
            <a:ext cx="3057188" cy="1958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6"/>
          <a:stretch/>
        </p:blipFill>
        <p:spPr>
          <a:xfrm>
            <a:off x="2632710" y="3657509"/>
            <a:ext cx="2552700" cy="1553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14927"/>
          <a:stretch/>
        </p:blipFill>
        <p:spPr>
          <a:xfrm>
            <a:off x="448641" y="3626804"/>
            <a:ext cx="2143125" cy="1586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8" b="25746"/>
          <a:stretch/>
        </p:blipFill>
        <p:spPr>
          <a:xfrm>
            <a:off x="448641" y="5213399"/>
            <a:ext cx="1845575" cy="1618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/>
          <a:stretch/>
        </p:blipFill>
        <p:spPr>
          <a:xfrm>
            <a:off x="2020552" y="5213400"/>
            <a:ext cx="3255982" cy="16305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3" y="27279"/>
            <a:ext cx="872091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IQ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en-GB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Carnivorous</a:t>
            </a:r>
            <a:r>
              <a:rPr lang="ar-IQ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اكلات اللحوم </a:t>
            </a:r>
          </a:p>
          <a:p>
            <a:pPr algn="r"/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بشكل أساسي على اليرقات مثل </a:t>
            </a:r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يرقات الدودة العنبية. </a:t>
            </a:r>
            <a:r>
              <a:rPr lang="en-GB" sz="2800" i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Callosoma</a:t>
            </a:r>
            <a:r>
              <a:rPr lang="en-GB" sz="2800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i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calidum</a:t>
            </a:r>
            <a:endParaRPr lang="ar-IQ" sz="2800" i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 أنواع </a:t>
            </a:r>
            <a:r>
              <a:rPr lang="ar-IQ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كالوسوما الأخرى ، جنبًا إلى جنب مع </a:t>
            </a:r>
            <a:r>
              <a:rPr lang="en-GB" sz="2800" i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Carabus</a:t>
            </a:r>
            <a:r>
              <a:rPr lang="en-GB" sz="2800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i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nemoralis</a:t>
            </a:r>
            <a:r>
              <a:rPr lang="en-GB" sz="2800" i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IQ" sz="2800" i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en-US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Larvae prefer oak </a:t>
            </a:r>
            <a:r>
              <a:rPr lang="en-US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trees</a:t>
            </a:r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en-GB" sz="2800" i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Lymantria</a:t>
            </a:r>
            <a:r>
              <a:rPr lang="en-GB" sz="2800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i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dispar</a:t>
            </a:r>
            <a:r>
              <a:rPr lang="en-GB" sz="2800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(L., 1735)</a:t>
            </a:r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مكافحة عثة الاسفنجية </a:t>
            </a:r>
          </a:p>
          <a:p>
            <a:pPr algn="r"/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en-GB" sz="2800" i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Scaphinotus</a:t>
            </a:r>
            <a:r>
              <a:rPr lang="en-GB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8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en-GB" sz="2800" i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Spaeroderus</a:t>
            </a:r>
            <a:r>
              <a:rPr lang="en-GB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لهما أجزاء فم متخصصة لحفر القواقع من أصدافها.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/>
          <a:stretch/>
        </p:blipFill>
        <p:spPr>
          <a:xfrm>
            <a:off x="6974006" y="2211897"/>
            <a:ext cx="2135874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0" y="4059747"/>
            <a:ext cx="17716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42" y="2211897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77" y="4059747"/>
            <a:ext cx="2798253" cy="2798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6"/>
          <a:stretch/>
        </p:blipFill>
        <p:spPr>
          <a:xfrm>
            <a:off x="0" y="2211898"/>
            <a:ext cx="1847850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4369"/>
            <a:ext cx="4189863" cy="28136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365" y="324725"/>
            <a:ext cx="832513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800" i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Bembidion</a:t>
            </a:r>
            <a:r>
              <a:rPr lang="en-GB" sz="2800" i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quadruple</a:t>
            </a:r>
            <a:endParaRPr lang="en-GB" sz="2700" i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7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بيوض </a:t>
            </a:r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دودة الحشد ، دودة التوت البري ، خنفساء برغوث العنبية ، </a:t>
            </a:r>
            <a:r>
              <a:rPr lang="ar-IQ" sz="2700">
                <a:latin typeface="Sakkal Majalla" panose="02000000000000000000" pitchFamily="2" charset="-78"/>
                <a:cs typeface="Sakkal Majalla" panose="02000000000000000000" pitchFamily="2" charset="-78"/>
              </a:rPr>
              <a:t>ذبابة </a:t>
            </a:r>
            <a:r>
              <a:rPr lang="ar-IQ" sz="270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اللهانة، </a:t>
            </a:r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ذبابة الجزر ، سوسة الجزر ، الدودة القارضة ، الخنفساء اليابانية ، حفار الساق.</a:t>
            </a:r>
          </a:p>
          <a:p>
            <a:pPr algn="r"/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Clivinia</a:t>
            </a:r>
            <a:r>
              <a:rPr lang="en-GB" sz="27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fossor</a:t>
            </a:r>
            <a:endParaRPr lang="en-GB" sz="2700" i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حشرات </a:t>
            </a:r>
            <a:r>
              <a:rPr lang="ar-IQ" sz="27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الشوفان، </a:t>
            </a:r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وسوسة الجزر ، وذبابة اللهانة</a:t>
            </a:r>
          </a:p>
          <a:p>
            <a:pPr algn="r"/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Harpalus</a:t>
            </a:r>
            <a:r>
              <a:rPr lang="en-GB" sz="27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rovipes</a:t>
            </a:r>
            <a:endParaRPr lang="en-GB" sz="2700" i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شوفان  ، من الفاصوليا ، خنفساء البرغوث العنبية ، دودة التوت البري ، من اللهانة، ذبابة اللهانة، عثة اللهانة، خنفساء بطاطس كولورادو  ، من الخوخ الأخضر </a:t>
            </a:r>
          </a:p>
          <a:p>
            <a:pPr algn="r"/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Poecilus</a:t>
            </a:r>
            <a:r>
              <a:rPr lang="en-GB" sz="27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lucublandis</a:t>
            </a:r>
            <a:endParaRPr lang="en-GB" sz="2700" i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خنفساء البرغوث عنبية ، دودة التوت البري ، سوسة الجزر ، خنفساء بطاطس كولورادو ، الدودة القارضة ، حفار الذرة الأوروبي ، دودة البرسيم الخضراء ، البزاق ، ذبابة البصل ، حفار ساق.</a:t>
            </a:r>
          </a:p>
          <a:p>
            <a:pPr algn="r"/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Pterostichus</a:t>
            </a:r>
            <a:r>
              <a:rPr lang="en-GB" sz="2700" i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700" i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melanariu</a:t>
            </a:r>
            <a:endParaRPr lang="en-GB" sz="2700" i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IQ" sz="27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الفاصوليا السوداء ، خنفساء البرغوث العنبية ، دودة التوت البري ، من اللهانة، عثة اللهانة، سوسة الجزر ، خنفساء البطاطس كولورادو ، الذبابة العملاقة ، ذبابة الفاكهة ، خنفساء الأوراق ، ذبابة البصل  ، ذبابة اللهانة</a:t>
            </a:r>
            <a:r>
              <a:rPr lang="ar-IQ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8" b="11753"/>
          <a:stretch/>
        </p:blipFill>
        <p:spPr>
          <a:xfrm>
            <a:off x="1801504" y="259307"/>
            <a:ext cx="7315200" cy="3862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3"/>
          <a:stretch/>
        </p:blipFill>
        <p:spPr>
          <a:xfrm>
            <a:off x="0" y="3930555"/>
            <a:ext cx="4397402" cy="29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4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0" y="622852"/>
            <a:ext cx="7593496" cy="571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>
              <a:buClr>
                <a:schemeClr val="dk1"/>
              </a:buClr>
            </a:pPr>
            <a:r>
              <a:rPr lang="en-US" sz="2800" b="1" dirty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Kingdom:	</a:t>
            </a: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Animalia</a:t>
            </a:r>
          </a:p>
          <a:p>
            <a:pPr marL="914400" lvl="2">
              <a:buClr>
                <a:schemeClr val="dk1"/>
              </a:buClr>
            </a:pPr>
            <a:r>
              <a:rPr lang="en-US" sz="2800" b="1" dirty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Phylum:	</a:t>
            </a: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Arthropoda</a:t>
            </a:r>
          </a:p>
          <a:p>
            <a:pPr marL="914400" lvl="2">
              <a:buClr>
                <a:schemeClr val="dk1"/>
              </a:buClr>
            </a:pPr>
            <a:r>
              <a:rPr lang="en-US" sz="2800" b="1" dirty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Class:	</a:t>
            </a: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Insecta</a:t>
            </a:r>
          </a:p>
          <a:p>
            <a:pPr marL="914400" lvl="2">
              <a:buClr>
                <a:schemeClr val="dk1"/>
              </a:buClr>
            </a:pPr>
            <a:r>
              <a:rPr lang="en-US" sz="2800" b="1" dirty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Order:	</a:t>
            </a: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Coleoptera</a:t>
            </a:r>
          </a:p>
          <a:p>
            <a:pPr marL="914400" lvl="2">
              <a:buClr>
                <a:schemeClr val="dk1"/>
              </a:buClr>
            </a:pPr>
            <a:r>
              <a:rPr lang="en-US" sz="2800" b="1" dirty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Suborder:	</a:t>
            </a:r>
            <a:r>
              <a:rPr lang="en-US" sz="2800" b="1" dirty="0" err="1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Adephaga</a:t>
            </a:r>
            <a:endParaRPr lang="en-US" sz="28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Times New Roman"/>
            </a:endParaRPr>
          </a:p>
          <a:p>
            <a:pPr marL="914400" lvl="2">
              <a:buClr>
                <a:schemeClr val="dk1"/>
              </a:buClr>
            </a:pPr>
            <a:r>
              <a:rPr lang="en-US" sz="2800" b="1" dirty="0" smtClean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Superfamily:  </a:t>
            </a:r>
            <a:r>
              <a:rPr lang="en-US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Caraboidea</a:t>
            </a:r>
            <a:endParaRPr lang="en-US" sz="2800" b="1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Times New Roman"/>
            </a:endParaRPr>
          </a:p>
          <a:p>
            <a:pPr marL="914400" lvl="2">
              <a:buClr>
                <a:schemeClr val="dk1"/>
              </a:buClr>
            </a:pPr>
            <a:r>
              <a:rPr lang="en-US" sz="2800" b="1" dirty="0">
                <a:solidFill>
                  <a:srgbClr val="1E611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Family:	</a:t>
            </a: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Times New Roman"/>
              </a:rPr>
              <a:t>Carabidae Latreille, 1802</a:t>
            </a:r>
            <a:endParaRPr sz="2400" b="1" i="0" u="none" strike="noStrike" cap="none" dirty="0">
              <a:solidFill>
                <a:srgbClr val="C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1149"/>
            <a:ext cx="8939284" cy="4524315"/>
          </a:xfrm>
          <a:prstGeom prst="rect">
            <a:avLst/>
          </a:prstGeom>
          <a:solidFill>
            <a:srgbClr val="78FEDE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IQ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</a:rPr>
              <a:t> 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</a:rPr>
              <a:t>مقدمة </a:t>
            </a:r>
          </a:p>
          <a:p>
            <a:pPr algn="r"/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الخنافس </a:t>
            </a:r>
            <a:r>
              <a:rPr lang="ar-IQ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الأرضية هي عائلة  ذات تنوع كبيرة عالمية الانتشار ، أكثر من 40000 نوع في جميع أنحاء العالم ، . اعتبارًا من عام 2015 ، اعتبرت واحدة من أكثر العائلات حيوانية غنية بالأنواع. </a:t>
            </a:r>
            <a:endParaRPr lang="ar-IQ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carnivorous</a:t>
            </a:r>
            <a:r>
              <a:rPr lang="ar-IQ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أفرادها بالدرجة الأولى تغذيتها لاحمة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endParaRPr lang="ar-IQ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ولكن </a:t>
            </a:r>
            <a:r>
              <a:rPr lang="ar-IQ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بعض أفرادها 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IQ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ذات تغذية مختلطة (نباتية-لاحمة)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omnivorous</a:t>
            </a:r>
            <a:endParaRPr lang="ar-IQ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 descr="SWFossils_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12034" y="97618"/>
            <a:ext cx="8494643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IQ" sz="3200" dirty="0" smtClean="0"/>
              <a:t>على </a:t>
            </a:r>
            <a:r>
              <a:rPr lang="ar-IQ" sz="3200" dirty="0"/>
              <a:t>الرغم من اختلاف أشكال أجسامهم وألوانهم إلى حد ما ، إلا أن معظمهم أسود لامع أو </a:t>
            </a:r>
            <a:r>
              <a:rPr lang="ar-IQ" sz="3200" dirty="0" smtClean="0"/>
              <a:t>معدني. تدمج الاجنحة الغمدية في </a:t>
            </a:r>
            <a:r>
              <a:rPr lang="en-US" sz="3200" dirty="0" smtClean="0"/>
              <a:t> </a:t>
            </a:r>
            <a:r>
              <a:rPr lang="ar-IQ" sz="3200" dirty="0" smtClean="0"/>
              <a:t>بعض الأنواع، </a:t>
            </a:r>
            <a:r>
              <a:rPr lang="ar-IQ" sz="3200" dirty="0"/>
              <a:t>مما يجعل الخنافس غير قادرة على </a:t>
            </a:r>
            <a:r>
              <a:rPr lang="ar-IQ" sz="3200" dirty="0" smtClean="0"/>
              <a:t>الطيران.</a:t>
            </a:r>
            <a:endParaRPr lang="ar-IQ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2090" y="-7008"/>
            <a:ext cx="4250759" cy="8670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225"/>
            <a:ext cx="9144000" cy="53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9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6373" r="4563" b="7892"/>
          <a:stretch/>
        </p:blipFill>
        <p:spPr>
          <a:xfrm>
            <a:off x="5473144" y="106022"/>
            <a:ext cx="3631096" cy="3167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473144" cy="2062103"/>
          </a:xfrm>
          <a:prstGeom prst="rect">
            <a:avLst/>
          </a:prstGeom>
          <a:solidFill>
            <a:srgbClr val="FCD4F9"/>
          </a:solidFill>
        </p:spPr>
        <p:txBody>
          <a:bodyPr wrap="square">
            <a:spAutoFit/>
          </a:bodyPr>
          <a:lstStyle/>
          <a:p>
            <a:pPr algn="r"/>
            <a:r>
              <a:rPr lang="ar-IQ" sz="3200" dirty="0"/>
              <a:t> </a:t>
            </a:r>
            <a:r>
              <a:rPr lang="ar-IQ" sz="3200" dirty="0" smtClean="0"/>
              <a:t>تُظهر هذه الخنافس تنوعًا </a:t>
            </a:r>
            <a:r>
              <a:rPr lang="ar-IQ" sz="3200" dirty="0"/>
              <a:t>كبيرًا في الحجم والسلوك. يمكن أن تكون مفيدة لكل من مكافحة الآفات </a:t>
            </a:r>
            <a:r>
              <a:rPr lang="ar-IQ" sz="3200" dirty="0" smtClean="0"/>
              <a:t>اللافقرية </a:t>
            </a:r>
            <a:r>
              <a:rPr lang="ar-IQ" sz="3200" dirty="0"/>
              <a:t>وإدارة الأعشاب الضارة.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33256"/>
            <a:ext cx="9104240" cy="38318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ar-IQ" sz="2700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الحياتية: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تختلف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السلوكيات والموائل المفضلة والوجبات الغذائية للخنافس الأرضية.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تنشط الكاملات بشكل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عام من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نيسان إلى تشرين الاول.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تنتج معظم الأنواع جيلًا جديدًا واحدًا من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الكاملات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مرة واحدة في السنة. بعد التزاوج ، تضع الإناث البالغات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البيوض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التربة. يتطور البيض إلى يرقات تحت الأرض ذات ستة أرجل تكون إما مفترسة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للحشرات الاخرى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اكلات للبذور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عندما تنتهي اليرقات من نموها ، فإنها تتحول إلى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عذراء ثم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تخرج بعد ذلك بوقت قصير من التربة كبالغين. يمكن أن يحدث هذا التطور في غضون موسم واحد ، لذلك يقضي هذا الجيل الشتاء في الأرض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الدور الكامل،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ولكن في بعض الأنواع ، يقضي الجيل الجديد الشتاء مثل اليرقات أو الشرانق. يمكن أن يكون هناك تنوع كبير في دورات الحياة ، حتى </a:t>
            </a:r>
            <a:r>
              <a:rPr lang="ar-IQ" sz="27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بين افراد </a:t>
            </a:r>
            <a:r>
              <a:rPr lang="ar-IQ" sz="27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الأنواع المماثلة.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" b="6666"/>
          <a:stretch/>
        </p:blipFill>
        <p:spPr>
          <a:xfrm>
            <a:off x="1" y="0"/>
            <a:ext cx="5240740" cy="5563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1" t="22488" r="23105" b="18032"/>
          <a:stretch/>
        </p:blipFill>
        <p:spPr>
          <a:xfrm>
            <a:off x="4819609" y="27292"/>
            <a:ext cx="4297098" cy="553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409438"/>
            <a:ext cx="8625385" cy="5940088"/>
          </a:xfrm>
          <a:prstGeom prst="rect">
            <a:avLst/>
          </a:prstGeom>
          <a:solidFill>
            <a:srgbClr val="E6FF9F"/>
          </a:solidFill>
        </p:spPr>
        <p:txBody>
          <a:bodyPr wrap="square">
            <a:spAutoFit/>
          </a:bodyPr>
          <a:lstStyle/>
          <a:p>
            <a:pPr algn="r"/>
            <a:r>
              <a:rPr lang="ar-IQ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أوائل الربيع ، تكون الخنافس الأرضية وفيرة في المناطق </a:t>
            </a:r>
            <a:r>
              <a:rPr lang="ar-IQ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توفر لها ملاذا مناسبا مثل حافات الحقول</a:t>
            </a:r>
            <a:r>
              <a:rPr lang="ar-IQ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نظرًا لأن حقول المحاصيل توفر غطاءًا نباتيًا متزايدًا وتوفر الغذاء طوال فصل الصيف ، فإن نشاط الخنفساء الأرضية يزداد. تفضل هذه الخنافس عادةً الموائل النباتية التي قد تدعم كثافات عالية من الآفات الحشرية ، وتوفر مناخًا محليًا مناسبًا ، وتوفر الحماية </a:t>
            </a:r>
            <a:r>
              <a:rPr lang="ar-IQ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لها من </a:t>
            </a:r>
            <a:r>
              <a:rPr lang="ar-IQ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الحيوانات المفترسة للخنافس الأرضية ، </a:t>
            </a:r>
            <a:r>
              <a:rPr lang="ar-IQ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وهي:</a:t>
            </a:r>
          </a:p>
          <a:p>
            <a:pPr algn="r"/>
            <a:r>
              <a:rPr lang="ar-IQ" sz="3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3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الخنافس الأرضية الكبيرة ، والفئران ، والطيور ، وغيرها من الحيوانات المفترسة الكبيرة.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192"/>
            <a:ext cx="9034818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ar-IQ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الرغم من أن معظم الخنافس الأرضية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ليلية، </a:t>
            </a:r>
            <a:r>
              <a:rPr lang="ar-IQ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إلا أن بعض الأنواع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نشطة </a:t>
            </a:r>
            <a:r>
              <a:rPr lang="ar-IQ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نهاريًا. غالبًا ما تكون هذه الأنواع متقزحة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اللون، </a:t>
            </a:r>
            <a:r>
              <a:rPr lang="ar-IQ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حيث يعكس التقزح اللوني الحرارة من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الشمس، </a:t>
            </a:r>
            <a:r>
              <a:rPr lang="ar-IQ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مما يسمح بتحمل أكبر للحرارة. تشمل أمثلة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الخنافس النشطة </a:t>
            </a:r>
            <a:r>
              <a:rPr lang="ar-IQ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النهار  </a:t>
            </a:r>
          </a:p>
          <a:p>
            <a:pPr algn="r"/>
            <a:r>
              <a:rPr lang="ar-IQ" sz="3600" i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600" i="1" dirty="0" err="1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Poecilus</a:t>
            </a:r>
            <a:r>
              <a:rPr lang="en-GB" sz="36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en-GB" sz="3600" i="1" dirty="0" err="1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Carabus</a:t>
            </a:r>
            <a:r>
              <a:rPr lang="ar-IQ" sz="3600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endParaRPr lang="ar-IQ" sz="36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9225" y="3221237"/>
            <a:ext cx="4782384" cy="2491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6" y="3193572"/>
            <a:ext cx="4804777" cy="36035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kura">
  <a:themeElements>
    <a:clrScheme name="Sakura 1">
      <a:dk1>
        <a:srgbClr val="463634"/>
      </a:dk1>
      <a:lt1>
        <a:srgbClr val="AA947E"/>
      </a:lt1>
      <a:dk2>
        <a:srgbClr val="795241"/>
      </a:dk2>
      <a:lt2>
        <a:srgbClr val="000000"/>
      </a:lt2>
      <a:accent1>
        <a:srgbClr val="F9DBD3"/>
      </a:accent1>
      <a:accent2>
        <a:srgbClr val="DACA9C"/>
      </a:accent2>
      <a:accent3>
        <a:srgbClr val="D2C8C0"/>
      </a:accent3>
      <a:accent4>
        <a:srgbClr val="3A2D2B"/>
      </a:accent4>
      <a:accent5>
        <a:srgbClr val="FBEAE6"/>
      </a:accent5>
      <a:accent6>
        <a:srgbClr val="C5B78D"/>
      </a:accent6>
      <a:hlink>
        <a:srgbClr val="393A18"/>
      </a:hlink>
      <a:folHlink>
        <a:srgbClr val="56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741</Words>
  <Application>Microsoft Office PowerPoint</Application>
  <PresentationFormat>On-screen Show (4:3)</PresentationFormat>
  <Paragraphs>59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Sakura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Schlachter</dc:creator>
  <cp:lastModifiedBy>DrRazaq</cp:lastModifiedBy>
  <cp:revision>27</cp:revision>
  <dcterms:modified xsi:type="dcterms:W3CDTF">2024-01-10T17:58:29Z</dcterms:modified>
</cp:coreProperties>
</file>