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74" r:id="rId4"/>
    <p:sldId id="275" r:id="rId5"/>
    <p:sldId id="258" r:id="rId6"/>
    <p:sldId id="273" r:id="rId7"/>
    <p:sldId id="276" r:id="rId8"/>
    <p:sldId id="259" r:id="rId9"/>
    <p:sldId id="260" r:id="rId10"/>
    <p:sldId id="272" r:id="rId11"/>
    <p:sldId id="261" r:id="rId12"/>
    <p:sldId id="262" r:id="rId13"/>
    <p:sldId id="277" r:id="rId14"/>
    <p:sldId id="263" r:id="rId15"/>
    <p:sldId id="278" r:id="rId16"/>
    <p:sldId id="270" r:id="rId17"/>
    <p:sldId id="279" r:id="rId18"/>
    <p:sldId id="281" r:id="rId19"/>
    <p:sldId id="282" r:id="rId20"/>
    <p:sldId id="264" r:id="rId21"/>
    <p:sldId id="265" r:id="rId22"/>
    <p:sldId id="283" r:id="rId23"/>
    <p:sldId id="266" r:id="rId24"/>
    <p:sldId id="267" r:id="rId25"/>
    <p:sldId id="269" r:id="rId26"/>
    <p:sldId id="271" r:id="rId27"/>
    <p:sldId id="285" r:id="rId2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2206" autoAdjust="0"/>
    <p:restoredTop sz="86477" autoAdjust="0"/>
  </p:normalViewPr>
  <p:slideViewPr>
    <p:cSldViewPr>
      <p:cViewPr varScale="1">
        <p:scale>
          <a:sx n="74" d="100"/>
          <a:sy n="74" d="100"/>
        </p:scale>
        <p:origin x="-1584" y="-90"/>
      </p:cViewPr>
      <p:guideLst>
        <p:guide orient="horz" pos="2160"/>
        <p:guide pos="2880"/>
      </p:guideLst>
    </p:cSldViewPr>
  </p:slideViewPr>
  <p:outlineViewPr>
    <p:cViewPr>
      <p:scale>
        <a:sx n="33" d="100"/>
        <a:sy n="33" d="100"/>
      </p:scale>
      <p:origin x="66" y="8196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A366B90-63EE-4E2F-8BF6-B42AF4596E71}" type="datetimeFigureOut">
              <a:rPr lang="ar-IQ" smtClean="0"/>
              <a:t>06/03/1444</a:t>
            </a:fld>
            <a:endParaRPr lang="ar-IQ"/>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IQ"/>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8D519E9-C03D-471E-B804-E8457844F90D}"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366B90-63EE-4E2F-8BF6-B42AF4596E71}" type="datetimeFigureOut">
              <a:rPr lang="ar-IQ" smtClean="0"/>
              <a:t>06/03/1444</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68D519E9-C03D-471E-B804-E8457844F90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EA366B90-63EE-4E2F-8BF6-B42AF4596E71}" type="datetimeFigureOut">
              <a:rPr lang="ar-IQ" smtClean="0"/>
              <a:t>06/03/1444</a:t>
            </a:fld>
            <a:endParaRPr lang="ar-IQ"/>
          </a:p>
        </p:txBody>
      </p:sp>
      <p:sp>
        <p:nvSpPr>
          <p:cNvPr id="5" name="Footer Placeholder 4"/>
          <p:cNvSpPr>
            <a:spLocks noGrp="1"/>
          </p:cNvSpPr>
          <p:nvPr>
            <p:ph type="ftr" sz="quarter" idx="11"/>
          </p:nvPr>
        </p:nvSpPr>
        <p:spPr>
          <a:xfrm>
            <a:off x="457200" y="6556248"/>
            <a:ext cx="3657600" cy="228600"/>
          </a:xfrm>
        </p:spPr>
        <p:txBody>
          <a:bodyPr/>
          <a:lstStyle>
            <a:extLst/>
          </a:lstStyle>
          <a:p>
            <a:endParaRPr lang="ar-IQ"/>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8D519E9-C03D-471E-B804-E8457844F90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366B90-63EE-4E2F-8BF6-B42AF4596E71}" type="datetimeFigureOut">
              <a:rPr lang="ar-IQ" smtClean="0"/>
              <a:t>06/03/1444</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68D519E9-C03D-471E-B804-E8457844F90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A366B90-63EE-4E2F-8BF6-B42AF4596E71}" type="datetimeFigureOut">
              <a:rPr lang="ar-IQ" smtClean="0"/>
              <a:t>06/03/1444</a:t>
            </a:fld>
            <a:endParaRPr lang="ar-IQ"/>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IQ"/>
          </a:p>
        </p:txBody>
      </p:sp>
      <p:sp>
        <p:nvSpPr>
          <p:cNvPr id="6" name="Slide Number Placeholder 5"/>
          <p:cNvSpPr>
            <a:spLocks noGrp="1"/>
          </p:cNvSpPr>
          <p:nvPr>
            <p:ph type="sldNum" sz="quarter" idx="12"/>
          </p:nvPr>
        </p:nvSpPr>
        <p:spPr>
          <a:xfrm>
            <a:off x="6733952" y="6555112"/>
            <a:ext cx="588336" cy="228600"/>
          </a:xfrm>
        </p:spPr>
        <p:txBody>
          <a:bodyPr/>
          <a:lstStyle>
            <a:extLst/>
          </a:lstStyle>
          <a:p>
            <a:fld id="{68D519E9-C03D-471E-B804-E8457844F90D}"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A366B90-63EE-4E2F-8BF6-B42AF4596E71}" type="datetimeFigureOut">
              <a:rPr lang="ar-IQ" smtClean="0"/>
              <a:t>06/03/1444</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68D519E9-C03D-471E-B804-E8457844F90D}"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A366B90-63EE-4E2F-8BF6-B42AF4596E71}" type="datetimeFigureOut">
              <a:rPr lang="ar-IQ" smtClean="0"/>
              <a:t>06/03/1444</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68D519E9-C03D-471E-B804-E8457844F90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A366B90-63EE-4E2F-8BF6-B42AF4596E71}" type="datetimeFigureOut">
              <a:rPr lang="ar-IQ" smtClean="0"/>
              <a:t>06/03/1444</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68D519E9-C03D-471E-B804-E8457844F90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EA366B90-63EE-4E2F-8BF6-B42AF4596E71}" type="datetimeFigureOut">
              <a:rPr lang="ar-IQ" smtClean="0"/>
              <a:t>06/03/1444</a:t>
            </a:fld>
            <a:endParaRPr lang="ar-IQ"/>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ar-IQ"/>
          </a:p>
        </p:txBody>
      </p:sp>
      <p:sp>
        <p:nvSpPr>
          <p:cNvPr id="4" name="Slide Number Placeholder 3"/>
          <p:cNvSpPr>
            <a:spLocks noGrp="1"/>
          </p:cNvSpPr>
          <p:nvPr>
            <p:ph type="sldNum" sz="quarter" idx="12"/>
          </p:nvPr>
        </p:nvSpPr>
        <p:spPr/>
        <p:txBody>
          <a:bodyPr/>
          <a:lstStyle>
            <a:extLst/>
          </a:lstStyle>
          <a:p>
            <a:fld id="{68D519E9-C03D-471E-B804-E8457844F90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A366B90-63EE-4E2F-8BF6-B42AF4596E71}" type="datetimeFigureOut">
              <a:rPr lang="ar-IQ" smtClean="0"/>
              <a:t>06/03/1444</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68D519E9-C03D-471E-B804-E8457844F90D}"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EA366B90-63EE-4E2F-8BF6-B42AF4596E71}" type="datetimeFigureOut">
              <a:rPr lang="ar-IQ" smtClean="0"/>
              <a:t>06/03/1444</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68D519E9-C03D-471E-B804-E8457844F90D}" type="slidenum">
              <a:rPr lang="ar-IQ" smtClean="0"/>
              <a:t>‹#›</a:t>
            </a:fld>
            <a:endParaRPr lang="ar-IQ"/>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A366B90-63EE-4E2F-8BF6-B42AF4596E71}" type="datetimeFigureOut">
              <a:rPr lang="ar-IQ" smtClean="0"/>
              <a:t>06/03/1444</a:t>
            </a:fld>
            <a:endParaRPr lang="ar-IQ"/>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IQ"/>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8D519E9-C03D-471E-B804-E8457844F90D}"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pierre</a:t>
            </a:r>
            <a:r>
              <a:rPr lang="en-US" dirty="0"/>
              <a:t> robin sequence</a:t>
            </a:r>
            <a:endParaRPr lang="ar-IQ" dirty="0"/>
          </a:p>
        </p:txBody>
      </p:sp>
      <p:sp>
        <p:nvSpPr>
          <p:cNvPr id="3" name="Subtitle 2"/>
          <p:cNvSpPr>
            <a:spLocks noGrp="1"/>
          </p:cNvSpPr>
          <p:nvPr>
            <p:ph type="subTitle" idx="1"/>
          </p:nvPr>
        </p:nvSpPr>
        <p:spPr>
          <a:xfrm>
            <a:off x="3275856" y="4869160"/>
            <a:ext cx="5114778" cy="1101248"/>
          </a:xfrm>
        </p:spPr>
        <p:txBody>
          <a:bodyPr>
            <a:normAutofit/>
          </a:bodyPr>
          <a:lstStyle/>
          <a:p>
            <a:r>
              <a:rPr lang="en-US" i="1" dirty="0">
                <a:solidFill>
                  <a:srgbClr val="FFC000"/>
                </a:solidFill>
              </a:rPr>
              <a:t>Done by </a:t>
            </a:r>
            <a:r>
              <a:rPr lang="en-US" i="1" dirty="0" err="1">
                <a:solidFill>
                  <a:srgbClr val="FFC000"/>
                </a:solidFill>
              </a:rPr>
              <a:t>Rusul</a:t>
            </a:r>
            <a:r>
              <a:rPr lang="en-US" i="1" dirty="0">
                <a:solidFill>
                  <a:srgbClr val="FFC000"/>
                </a:solidFill>
              </a:rPr>
              <a:t> </a:t>
            </a:r>
            <a:r>
              <a:rPr lang="en-US" i="1" dirty="0" err="1" smtClean="0">
                <a:solidFill>
                  <a:srgbClr val="FFC000"/>
                </a:solidFill>
              </a:rPr>
              <a:t>Jaffar</a:t>
            </a:r>
            <a:endParaRPr lang="en-US" i="1" dirty="0">
              <a:solidFill>
                <a:srgbClr val="FFC000"/>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2627784" cy="2708918"/>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02" y="2708919"/>
            <a:ext cx="2592782" cy="183832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7244"/>
            <a:ext cx="2627784" cy="2308217"/>
          </a:xfrm>
          <a:prstGeom prst="rect">
            <a:avLst/>
          </a:prstGeom>
        </p:spPr>
      </p:pic>
    </p:spTree>
    <p:extLst>
      <p:ext uri="{BB962C8B-B14F-4D97-AF65-F5344CB8AC3E}">
        <p14:creationId xmlns:p14="http://schemas.microsoft.com/office/powerpoint/2010/main" val="41974343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Epidemiology</a:t>
            </a:r>
            <a:br>
              <a:rPr lang="en-US" dirty="0"/>
            </a:br>
            <a:endParaRPr lang="ar-IQ" dirty="0"/>
          </a:p>
        </p:txBody>
      </p:sp>
      <p:sp>
        <p:nvSpPr>
          <p:cNvPr id="3" name="Content Placeholder 2"/>
          <p:cNvSpPr>
            <a:spLocks noGrp="1"/>
          </p:cNvSpPr>
          <p:nvPr>
            <p:ph idx="1"/>
          </p:nvPr>
        </p:nvSpPr>
        <p:spPr/>
        <p:txBody>
          <a:bodyPr/>
          <a:lstStyle/>
          <a:p>
            <a:pPr marL="0" indent="0" algn="l">
              <a:buNone/>
            </a:pPr>
            <a:r>
              <a:rPr lang="en-US" dirty="0" smtClean="0">
                <a:solidFill>
                  <a:schemeClr val="bg2">
                    <a:lumMod val="50000"/>
                  </a:schemeClr>
                </a:solidFill>
                <a:latin typeface="Times New Roman" pitchFamily="18" charset="0"/>
                <a:cs typeface="Times New Roman" pitchFamily="18" charset="0"/>
              </a:rPr>
              <a:t>The prevalence is estimated to be one in every 8,500 </a:t>
            </a:r>
            <a:r>
              <a:rPr lang="en-US" dirty="0">
                <a:solidFill>
                  <a:schemeClr val="bg2">
                    <a:lumMod val="50000"/>
                  </a:schemeClr>
                </a:solidFill>
                <a:latin typeface="Times New Roman" pitchFamily="18" charset="0"/>
                <a:cs typeface="Times New Roman" pitchFamily="18" charset="0"/>
              </a:rPr>
              <a:t>live births. It is equally common in males and females. Nearly half of the patients have an underlying syndrome diagnosis. Developmental delays are more prevalent in these </a:t>
            </a:r>
            <a:r>
              <a:rPr lang="en-US" dirty="0" err="1">
                <a:solidFill>
                  <a:schemeClr val="bg2">
                    <a:lumMod val="50000"/>
                  </a:schemeClr>
                </a:solidFill>
                <a:latin typeface="Times New Roman" pitchFamily="18" charset="0"/>
                <a:cs typeface="Times New Roman" pitchFamily="18" charset="0"/>
              </a:rPr>
              <a:t>syndromic</a:t>
            </a:r>
            <a:r>
              <a:rPr lang="en-US" dirty="0">
                <a:solidFill>
                  <a:schemeClr val="bg2">
                    <a:lumMod val="50000"/>
                  </a:schemeClr>
                </a:solidFill>
                <a:latin typeface="Times New Roman" pitchFamily="18" charset="0"/>
                <a:cs typeface="Times New Roman" pitchFamily="18" charset="0"/>
              </a:rPr>
              <a:t> patients.</a:t>
            </a:r>
            <a:endParaRPr lang="ar-IQ" dirty="0">
              <a:solidFill>
                <a:schemeClr val="bg2">
                  <a:lumMod val="50000"/>
                </a:schemeClr>
              </a:solidFill>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79" y="3717032"/>
            <a:ext cx="6408713" cy="3377732"/>
          </a:xfrm>
          <a:prstGeom prst="rect">
            <a:avLst/>
          </a:prstGeom>
        </p:spPr>
      </p:pic>
    </p:spTree>
    <p:extLst>
      <p:ext uri="{BB962C8B-B14F-4D97-AF65-F5344CB8AC3E}">
        <p14:creationId xmlns:p14="http://schemas.microsoft.com/office/powerpoint/2010/main" val="18543644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239000" cy="626328"/>
          </a:xfrm>
        </p:spPr>
        <p:txBody>
          <a:bodyPr/>
          <a:lstStyle/>
          <a:p>
            <a:pPr algn="ctr"/>
            <a:r>
              <a:rPr lang="en-US" dirty="0"/>
              <a:t>PATHOGENESIS</a:t>
            </a:r>
            <a:endParaRPr lang="ar-IQ" dirty="0"/>
          </a:p>
        </p:txBody>
      </p:sp>
      <p:sp>
        <p:nvSpPr>
          <p:cNvPr id="3" name="Content Placeholder 2"/>
          <p:cNvSpPr>
            <a:spLocks noGrp="1"/>
          </p:cNvSpPr>
          <p:nvPr>
            <p:ph idx="1"/>
          </p:nvPr>
        </p:nvSpPr>
        <p:spPr>
          <a:xfrm>
            <a:off x="12879" y="1034592"/>
            <a:ext cx="8159521" cy="4846320"/>
          </a:xfrm>
        </p:spPr>
        <p:txBody>
          <a:bodyPr>
            <a:noAutofit/>
          </a:bodyPr>
          <a:lstStyle/>
          <a:p>
            <a:pPr marL="0" indent="0" algn="l">
              <a:buNone/>
            </a:pPr>
            <a:r>
              <a:rPr lang="en-US" sz="2000" b="1" dirty="0" smtClean="0">
                <a:solidFill>
                  <a:schemeClr val="bg2">
                    <a:lumMod val="50000"/>
                  </a:schemeClr>
                </a:solidFill>
                <a:latin typeface="Times New Roman" panose="02020603050405020304" pitchFamily="18" charset="0"/>
                <a:cs typeface="Times New Roman" pitchFamily="18" charset="0"/>
              </a:rPr>
              <a:t>The </a:t>
            </a:r>
            <a:r>
              <a:rPr lang="en-US" sz="2000" b="1" dirty="0">
                <a:solidFill>
                  <a:schemeClr val="bg2">
                    <a:lumMod val="50000"/>
                  </a:schemeClr>
                </a:solidFill>
                <a:latin typeface="Times New Roman" pitchFamily="18" charset="0"/>
                <a:cs typeface="Times New Roman" pitchFamily="18" charset="0"/>
              </a:rPr>
              <a:t>Mechanical </a:t>
            </a:r>
            <a:r>
              <a:rPr lang="en-US" sz="2000" b="1" dirty="0" smtClean="0">
                <a:solidFill>
                  <a:schemeClr val="bg2">
                    <a:lumMod val="50000"/>
                  </a:schemeClr>
                </a:solidFill>
                <a:latin typeface="Times New Roman" pitchFamily="18" charset="0"/>
                <a:cs typeface="Times New Roman" pitchFamily="18" charset="0"/>
              </a:rPr>
              <a:t>Theory</a:t>
            </a:r>
          </a:p>
          <a:p>
            <a:pPr marL="0" indent="0" algn="l">
              <a:buNone/>
            </a:pPr>
            <a:r>
              <a:rPr lang="en-US" sz="2000" dirty="0">
                <a:solidFill>
                  <a:schemeClr val="bg2">
                    <a:lumMod val="50000"/>
                  </a:schemeClr>
                </a:solidFill>
                <a:latin typeface="Times New Roman" pitchFamily="18" charset="0"/>
                <a:cs typeface="Times New Roman" pitchFamily="18" charset="0"/>
              </a:rPr>
              <a:t>The most accepted: The initial event, mandibular hypoplasia, occurs between the 7th and 11th week of gestation.</a:t>
            </a:r>
          </a:p>
          <a:p>
            <a:pPr marL="0" indent="0" algn="l">
              <a:buNone/>
            </a:pPr>
            <a:r>
              <a:rPr lang="en-US" sz="2000" dirty="0" smtClean="0">
                <a:solidFill>
                  <a:schemeClr val="bg2">
                    <a:lumMod val="50000"/>
                  </a:schemeClr>
                </a:solidFill>
                <a:latin typeface="Times New Roman" pitchFamily="18" charset="0"/>
                <a:cs typeface="Times New Roman" pitchFamily="18" charset="0"/>
              </a:rPr>
              <a:t>This </a:t>
            </a:r>
            <a:r>
              <a:rPr lang="en-US" sz="2000" dirty="0">
                <a:solidFill>
                  <a:schemeClr val="bg2">
                    <a:lumMod val="50000"/>
                  </a:schemeClr>
                </a:solidFill>
                <a:latin typeface="Times New Roman" pitchFamily="18" charset="0"/>
                <a:cs typeface="Times New Roman" pitchFamily="18" charset="0"/>
              </a:rPr>
              <a:t>keeps the tongue high in the oral cavity, causing a cleft in the palate by preventing the closure of the palatal shelves</a:t>
            </a:r>
          </a:p>
          <a:p>
            <a:pPr marL="0" indent="0" algn="l">
              <a:buNone/>
            </a:pPr>
            <a:r>
              <a:rPr lang="en-US" sz="2000" b="1" dirty="0">
                <a:solidFill>
                  <a:schemeClr val="bg2">
                    <a:lumMod val="50000"/>
                  </a:schemeClr>
                </a:solidFill>
                <a:latin typeface="Times New Roman" pitchFamily="18" charset="0"/>
                <a:cs typeface="Times New Roman" pitchFamily="18" charset="0"/>
              </a:rPr>
              <a:t>The neurological maturation theory </a:t>
            </a:r>
            <a:endParaRPr lang="en-US" sz="2000" b="1" dirty="0" smtClean="0">
              <a:solidFill>
                <a:schemeClr val="bg2">
                  <a:lumMod val="50000"/>
                </a:schemeClr>
              </a:solidFill>
              <a:latin typeface="Times New Roman" pitchFamily="18" charset="0"/>
              <a:cs typeface="Times New Roman" pitchFamily="18" charset="0"/>
            </a:endParaRPr>
          </a:p>
          <a:p>
            <a:pPr marL="0" indent="0" algn="l">
              <a:buNone/>
            </a:pPr>
            <a:r>
              <a:rPr lang="en-US" sz="2000" dirty="0" smtClean="0">
                <a:solidFill>
                  <a:schemeClr val="bg2">
                    <a:lumMod val="50000"/>
                  </a:schemeClr>
                </a:solidFill>
                <a:latin typeface="Times New Roman" pitchFamily="18" charset="0"/>
                <a:cs typeface="Times New Roman" pitchFamily="18" charset="0"/>
              </a:rPr>
              <a:t>is </a:t>
            </a:r>
            <a:r>
              <a:rPr lang="en-US" sz="2000" dirty="0">
                <a:solidFill>
                  <a:schemeClr val="bg2">
                    <a:lumMod val="50000"/>
                  </a:schemeClr>
                </a:solidFill>
                <a:latin typeface="Times New Roman" pitchFamily="18" charset="0"/>
                <a:cs typeface="Times New Roman" pitchFamily="18" charset="0"/>
              </a:rPr>
              <a:t>suggested by electromyography of the tongue musculature, pharyngeal pillars and palate. The inability of the developing fetus to engage in mandibular exercise prevents the tongue from descending. The spontaneous correction with age supports this theory </a:t>
            </a:r>
          </a:p>
          <a:p>
            <a:pPr marL="0" indent="0" algn="l">
              <a:buNone/>
            </a:pPr>
            <a:r>
              <a:rPr lang="en-US" sz="2000" b="1" dirty="0">
                <a:solidFill>
                  <a:schemeClr val="bg2">
                    <a:lumMod val="50000"/>
                  </a:schemeClr>
                </a:solidFill>
                <a:latin typeface="Times New Roman" pitchFamily="18" charset="0"/>
                <a:cs typeface="Times New Roman" pitchFamily="18" charset="0"/>
              </a:rPr>
              <a:t>Mandible Compression Theory</a:t>
            </a:r>
          </a:p>
          <a:p>
            <a:pPr marL="0" indent="0" algn="l">
              <a:buNone/>
            </a:pPr>
            <a:r>
              <a:rPr lang="en-US" sz="1800" dirty="0">
                <a:solidFill>
                  <a:schemeClr val="bg2">
                    <a:lumMod val="50000"/>
                  </a:schemeClr>
                </a:solidFill>
                <a:latin typeface="Times New Roman" pitchFamily="18" charset="0"/>
                <a:cs typeface="Times New Roman" pitchFamily="18" charset="0"/>
              </a:rPr>
              <a:t>This theory proposes that external forces cause the fetal head to become flexed, compressing the mandible against the chest, rendering it unable to grow appropriately. This may be caused by </a:t>
            </a:r>
            <a:r>
              <a:rPr lang="en-US" sz="1800" dirty="0" err="1">
                <a:solidFill>
                  <a:schemeClr val="bg2">
                    <a:lumMod val="50000"/>
                  </a:schemeClr>
                </a:solidFill>
                <a:latin typeface="Times New Roman" pitchFamily="18" charset="0"/>
                <a:cs typeface="Times New Roman" pitchFamily="18" charset="0"/>
              </a:rPr>
              <a:t>multifetal</a:t>
            </a:r>
            <a:r>
              <a:rPr lang="en-US" sz="1800" dirty="0">
                <a:solidFill>
                  <a:schemeClr val="bg2">
                    <a:lumMod val="50000"/>
                  </a:schemeClr>
                </a:solidFill>
                <a:latin typeface="Times New Roman" pitchFamily="18" charset="0"/>
                <a:cs typeface="Times New Roman" pitchFamily="18" charset="0"/>
              </a:rPr>
              <a:t> gestation, uterine anomalies. The tongue continues to grow normally and is ultimately displaced backward, causing potential obstruction of the upper airway. The tip of the tongue may also impede the fusion of the </a:t>
            </a:r>
            <a:r>
              <a:rPr lang="en-US" sz="2000" dirty="0">
                <a:solidFill>
                  <a:schemeClr val="bg2">
                    <a:lumMod val="50000"/>
                  </a:schemeClr>
                </a:solidFill>
                <a:latin typeface="Times New Roman" pitchFamily="18" charset="0"/>
                <a:cs typeface="Times New Roman" pitchFamily="18" charset="0"/>
              </a:rPr>
              <a:t>palatal shelves, leading to cleft palate.</a:t>
            </a:r>
            <a:endParaRPr lang="ar-IQ" sz="2000" dirty="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0914672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DIAGNOSIS</a:t>
            </a:r>
            <a:endParaRPr lang="ar-IQ" dirty="0"/>
          </a:p>
        </p:txBody>
      </p:sp>
      <p:sp>
        <p:nvSpPr>
          <p:cNvPr id="3" name="Content Placeholder 2"/>
          <p:cNvSpPr>
            <a:spLocks noGrp="1"/>
          </p:cNvSpPr>
          <p:nvPr>
            <p:ph idx="1"/>
          </p:nvPr>
        </p:nvSpPr>
        <p:spPr/>
        <p:txBody>
          <a:bodyPr/>
          <a:lstStyle/>
          <a:p>
            <a:pPr marL="0" indent="0" algn="l">
              <a:buNone/>
            </a:pPr>
            <a:r>
              <a:rPr lang="en-US" dirty="0">
                <a:solidFill>
                  <a:schemeClr val="bg2">
                    <a:lumMod val="50000"/>
                  </a:schemeClr>
                </a:solidFill>
                <a:latin typeface="Times New Roman" pitchFamily="18" charset="0"/>
                <a:cs typeface="Times New Roman" pitchFamily="18" charset="0"/>
              </a:rPr>
              <a:t>Prenatal ultrasonography can be used in the </a:t>
            </a:r>
            <a:r>
              <a:rPr lang="en-US" dirty="0" smtClean="0">
                <a:solidFill>
                  <a:schemeClr val="bg2">
                    <a:lumMod val="50000"/>
                  </a:schemeClr>
                </a:solidFill>
                <a:latin typeface="Times New Roman" pitchFamily="18" charset="0"/>
                <a:cs typeface="Times New Roman" pitchFamily="18" charset="0"/>
              </a:rPr>
              <a:t>early identification of this </a:t>
            </a:r>
            <a:r>
              <a:rPr lang="en-US" dirty="0" err="1" smtClean="0">
                <a:solidFill>
                  <a:schemeClr val="bg2">
                    <a:lumMod val="50000"/>
                  </a:schemeClr>
                </a:solidFill>
                <a:latin typeface="Times New Roman" pitchFamily="18" charset="0"/>
                <a:cs typeface="Times New Roman" pitchFamily="18" charset="0"/>
              </a:rPr>
              <a:t>sequence.The</a:t>
            </a:r>
            <a:r>
              <a:rPr lang="en-US" dirty="0" smtClean="0">
                <a:solidFill>
                  <a:schemeClr val="bg2">
                    <a:lumMod val="50000"/>
                  </a:schemeClr>
                </a:solidFill>
                <a:latin typeface="Times New Roman" pitchFamily="18" charset="0"/>
                <a:cs typeface="Times New Roman" pitchFamily="18" charset="0"/>
              </a:rPr>
              <a:t> main </a:t>
            </a:r>
            <a:r>
              <a:rPr lang="en-US" dirty="0" err="1" smtClean="0">
                <a:solidFill>
                  <a:schemeClr val="bg2">
                    <a:lumMod val="50000"/>
                  </a:schemeClr>
                </a:solidFill>
                <a:latin typeface="Times New Roman" pitchFamily="18" charset="0"/>
                <a:cs typeface="Times New Roman" pitchFamily="18" charset="0"/>
              </a:rPr>
              <a:t>sonographic</a:t>
            </a:r>
            <a:r>
              <a:rPr lang="en-US" dirty="0" smtClean="0">
                <a:solidFill>
                  <a:schemeClr val="bg2">
                    <a:lumMod val="50000"/>
                  </a:schemeClr>
                </a:solidFill>
                <a:latin typeface="Times New Roman" pitchFamily="18" charset="0"/>
                <a:cs typeface="Times New Roman" pitchFamily="18" charset="0"/>
              </a:rPr>
              <a:t> </a:t>
            </a:r>
            <a:r>
              <a:rPr lang="en-US" dirty="0">
                <a:solidFill>
                  <a:schemeClr val="bg2">
                    <a:lumMod val="50000"/>
                  </a:schemeClr>
                </a:solidFill>
                <a:latin typeface="Times New Roman" pitchFamily="18" charset="0"/>
                <a:cs typeface="Times New Roman" pitchFamily="18" charset="0"/>
              </a:rPr>
              <a:t>findings are </a:t>
            </a:r>
            <a:r>
              <a:rPr lang="en-US" dirty="0" err="1">
                <a:solidFill>
                  <a:schemeClr val="bg2">
                    <a:lumMod val="50000"/>
                  </a:schemeClr>
                </a:solidFill>
                <a:latin typeface="Times New Roman" pitchFamily="18" charset="0"/>
                <a:cs typeface="Times New Roman" pitchFamily="18" charset="0"/>
              </a:rPr>
              <a:t>micrognathia</a:t>
            </a:r>
            <a:r>
              <a:rPr lang="en-US" dirty="0">
                <a:solidFill>
                  <a:schemeClr val="bg2">
                    <a:lumMod val="50000"/>
                  </a:schemeClr>
                </a:solidFill>
                <a:latin typeface="Times New Roman" pitchFamily="18" charset="0"/>
                <a:cs typeface="Times New Roman" pitchFamily="18" charset="0"/>
              </a:rPr>
              <a:t>, </a:t>
            </a:r>
            <a:r>
              <a:rPr lang="en-US" dirty="0" err="1">
                <a:solidFill>
                  <a:schemeClr val="bg2">
                    <a:lumMod val="50000"/>
                  </a:schemeClr>
                </a:solidFill>
                <a:latin typeface="Times New Roman" pitchFamily="18" charset="0"/>
                <a:cs typeface="Times New Roman" pitchFamily="18" charset="0"/>
              </a:rPr>
              <a:t>polyhydramnios</a:t>
            </a:r>
            <a:endParaRPr lang="en-US" dirty="0">
              <a:solidFill>
                <a:schemeClr val="bg2">
                  <a:lumMod val="50000"/>
                </a:schemeClr>
              </a:solidFill>
              <a:latin typeface="Times New Roman" pitchFamily="18" charset="0"/>
              <a:cs typeface="Times New Roman" pitchFamily="18" charset="0"/>
            </a:endParaRPr>
          </a:p>
          <a:p>
            <a:pPr marL="0" indent="0" algn="l">
              <a:buNone/>
            </a:pPr>
            <a:r>
              <a:rPr lang="en-US" dirty="0">
                <a:solidFill>
                  <a:schemeClr val="bg2">
                    <a:lumMod val="50000"/>
                  </a:schemeClr>
                </a:solidFill>
                <a:latin typeface="Times New Roman" pitchFamily="18" charset="0"/>
                <a:cs typeface="Times New Roman" pitchFamily="18" charset="0"/>
              </a:rPr>
              <a:t>and cleft palate. In cases of </a:t>
            </a:r>
            <a:r>
              <a:rPr lang="en-US" dirty="0" err="1">
                <a:solidFill>
                  <a:schemeClr val="bg2">
                    <a:lumMod val="50000"/>
                  </a:schemeClr>
                </a:solidFill>
                <a:latin typeface="Times New Roman" pitchFamily="18" charset="0"/>
                <a:cs typeface="Times New Roman" pitchFamily="18" charset="0"/>
              </a:rPr>
              <a:t>polyhydramnios</a:t>
            </a:r>
            <a:r>
              <a:rPr lang="en-US" dirty="0">
                <a:solidFill>
                  <a:schemeClr val="bg2">
                    <a:lumMod val="50000"/>
                  </a:schemeClr>
                </a:solidFill>
                <a:latin typeface="Times New Roman" pitchFamily="18" charset="0"/>
                <a:cs typeface="Times New Roman" pitchFamily="18" charset="0"/>
              </a:rPr>
              <a:t>, it is recommended to further examine the facial profile and palate. Cardiac evaluation and karyotyping are also suggested. Prenatal </a:t>
            </a:r>
            <a:r>
              <a:rPr lang="en-US" dirty="0" err="1">
                <a:solidFill>
                  <a:schemeClr val="bg2">
                    <a:lumMod val="50000"/>
                  </a:schemeClr>
                </a:solidFill>
                <a:latin typeface="Times New Roman" pitchFamily="18" charset="0"/>
                <a:cs typeface="Times New Roman" pitchFamily="18" charset="0"/>
              </a:rPr>
              <a:t>telomeric</a:t>
            </a:r>
            <a:r>
              <a:rPr lang="en-US" dirty="0">
                <a:solidFill>
                  <a:schemeClr val="bg2">
                    <a:lumMod val="50000"/>
                  </a:schemeClr>
                </a:solidFill>
                <a:latin typeface="Times New Roman" pitchFamily="18" charset="0"/>
                <a:cs typeface="Times New Roman" pitchFamily="18" charset="0"/>
              </a:rPr>
              <a:t> screening is another test that is recommended</a:t>
            </a:r>
            <a:endParaRPr lang="ar-IQ" dirty="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2493569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620688"/>
            <a:ext cx="2857500" cy="38100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7944" y="908720"/>
            <a:ext cx="3743325" cy="218864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0" y="3429000"/>
            <a:ext cx="2571750" cy="2834804"/>
          </a:xfrm>
          <a:prstGeom prst="rect">
            <a:avLst/>
          </a:prstGeom>
        </p:spPr>
      </p:pic>
    </p:spTree>
    <p:extLst>
      <p:ext uri="{BB962C8B-B14F-4D97-AF65-F5344CB8AC3E}">
        <p14:creationId xmlns:p14="http://schemas.microsoft.com/office/powerpoint/2010/main" val="14524612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rPr>
              <a:t>DIAGNOSIS</a:t>
            </a:r>
            <a:endParaRPr lang="ar-IQ" dirty="0"/>
          </a:p>
        </p:txBody>
      </p:sp>
      <p:sp>
        <p:nvSpPr>
          <p:cNvPr id="3" name="Content Placeholder 2"/>
          <p:cNvSpPr>
            <a:spLocks noGrp="1"/>
          </p:cNvSpPr>
          <p:nvPr>
            <p:ph idx="1"/>
          </p:nvPr>
        </p:nvSpPr>
        <p:spPr/>
        <p:txBody>
          <a:bodyPr/>
          <a:lstStyle/>
          <a:p>
            <a:pPr marL="0" indent="0" algn="l">
              <a:buNone/>
            </a:pPr>
            <a:r>
              <a:rPr lang="en-US" dirty="0">
                <a:solidFill>
                  <a:schemeClr val="bg2">
                    <a:lumMod val="50000"/>
                  </a:schemeClr>
                </a:solidFill>
              </a:rPr>
              <a:t>Shortly after birth </a:t>
            </a:r>
            <a:r>
              <a:rPr lang="en-US" dirty="0" err="1" smtClean="0">
                <a:solidFill>
                  <a:schemeClr val="bg2">
                    <a:lumMod val="50000"/>
                  </a:schemeClr>
                </a:solidFill>
              </a:rPr>
              <a:t>clinicaly</a:t>
            </a:r>
            <a:r>
              <a:rPr lang="en-US" dirty="0" smtClean="0">
                <a:solidFill>
                  <a:schemeClr val="bg2">
                    <a:lumMod val="50000"/>
                  </a:schemeClr>
                </a:solidFill>
              </a:rPr>
              <a:t> </a:t>
            </a:r>
            <a:r>
              <a:rPr lang="en-US" dirty="0">
                <a:solidFill>
                  <a:schemeClr val="bg2">
                    <a:lumMod val="50000"/>
                  </a:schemeClr>
                </a:solidFill>
              </a:rPr>
              <a:t>due </a:t>
            </a:r>
            <a:r>
              <a:rPr lang="en-US" dirty="0" smtClean="0">
                <a:solidFill>
                  <a:schemeClr val="bg2">
                    <a:lumMod val="50000"/>
                  </a:schemeClr>
                </a:solidFill>
              </a:rPr>
              <a:t>to Small </a:t>
            </a:r>
            <a:r>
              <a:rPr lang="en-US" dirty="0">
                <a:solidFill>
                  <a:schemeClr val="bg2">
                    <a:lumMod val="50000"/>
                  </a:schemeClr>
                </a:solidFill>
              </a:rPr>
              <a:t>lower jaw (</a:t>
            </a:r>
            <a:r>
              <a:rPr lang="en-US" dirty="0" err="1">
                <a:solidFill>
                  <a:schemeClr val="bg2">
                    <a:lumMod val="50000"/>
                  </a:schemeClr>
                </a:solidFill>
              </a:rPr>
              <a:t>micrognathia</a:t>
            </a:r>
            <a:r>
              <a:rPr lang="en-US" dirty="0">
                <a:solidFill>
                  <a:schemeClr val="bg2">
                    <a:lumMod val="50000"/>
                  </a:schemeClr>
                </a:solidFill>
              </a:rPr>
              <a:t>) A tongue which tends to ball up at the back of the mouth and fall back towards the throat (</a:t>
            </a:r>
            <a:r>
              <a:rPr lang="en-US" dirty="0" err="1">
                <a:solidFill>
                  <a:schemeClr val="bg2">
                    <a:lumMod val="50000"/>
                  </a:schemeClr>
                </a:solidFill>
              </a:rPr>
              <a:t>glossoptosis</a:t>
            </a:r>
            <a:r>
              <a:rPr lang="en-US" dirty="0">
                <a:solidFill>
                  <a:schemeClr val="bg2">
                    <a:lumMod val="50000"/>
                  </a:schemeClr>
                </a:solidFill>
              </a:rPr>
              <a:t>)  Horseshoe-shaped cleft palate Breathing difficulties Feeding difficulties </a:t>
            </a:r>
            <a:endParaRPr lang="ar-IQ" dirty="0">
              <a:solidFill>
                <a:schemeClr val="bg2">
                  <a:lumMod val="50000"/>
                </a:schemeClr>
              </a:solidFill>
            </a:endParaRPr>
          </a:p>
        </p:txBody>
      </p:sp>
    </p:spTree>
    <p:extLst>
      <p:ext uri="{BB962C8B-B14F-4D97-AF65-F5344CB8AC3E}">
        <p14:creationId xmlns:p14="http://schemas.microsoft.com/office/powerpoint/2010/main" val="34893832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68760"/>
            <a:ext cx="3313922" cy="3364037"/>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7904" y="1351879"/>
            <a:ext cx="4134765" cy="3229249"/>
          </a:xfrm>
          <a:prstGeom prst="rect">
            <a:avLst/>
          </a:prstGeom>
        </p:spPr>
      </p:pic>
    </p:spTree>
    <p:extLst>
      <p:ext uri="{BB962C8B-B14F-4D97-AF65-F5344CB8AC3E}">
        <p14:creationId xmlns:p14="http://schemas.microsoft.com/office/powerpoint/2010/main" val="40361121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DIFFERNITIAL DIAGNOSIS</a:t>
            </a:r>
            <a:endParaRPr lang="ar-IQ" dirty="0"/>
          </a:p>
        </p:txBody>
      </p:sp>
      <p:sp>
        <p:nvSpPr>
          <p:cNvPr id="3" name="Content Placeholder 2"/>
          <p:cNvSpPr>
            <a:spLocks noGrp="1"/>
          </p:cNvSpPr>
          <p:nvPr>
            <p:ph idx="1"/>
          </p:nvPr>
        </p:nvSpPr>
        <p:spPr/>
        <p:txBody>
          <a:bodyPr/>
          <a:lstStyle/>
          <a:p>
            <a:pPr marL="0" indent="0" algn="l">
              <a:buNone/>
            </a:pPr>
            <a:r>
              <a:rPr lang="en-US" dirty="0" smtClean="0">
                <a:solidFill>
                  <a:schemeClr val="bg2">
                    <a:lumMod val="50000"/>
                  </a:schemeClr>
                </a:solidFill>
              </a:rPr>
              <a:t>1-CHARGE </a:t>
            </a:r>
            <a:r>
              <a:rPr lang="en-US" dirty="0">
                <a:solidFill>
                  <a:schemeClr val="bg2">
                    <a:lumMod val="50000"/>
                  </a:schemeClr>
                </a:solidFill>
              </a:rPr>
              <a:t>Syndrome </a:t>
            </a:r>
            <a:endParaRPr lang="en-US" dirty="0" smtClean="0">
              <a:solidFill>
                <a:schemeClr val="bg2">
                  <a:lumMod val="50000"/>
                </a:schemeClr>
              </a:solidFill>
            </a:endParaRPr>
          </a:p>
          <a:p>
            <a:pPr marL="0" indent="0" algn="l">
              <a:buNone/>
            </a:pPr>
            <a:r>
              <a:rPr lang="en-US" dirty="0">
                <a:solidFill>
                  <a:schemeClr val="bg2">
                    <a:lumMod val="50000"/>
                  </a:schemeClr>
                </a:solidFill>
              </a:rPr>
              <a:t>2</a:t>
            </a:r>
            <a:r>
              <a:rPr lang="en-US" dirty="0" smtClean="0">
                <a:solidFill>
                  <a:schemeClr val="bg2">
                    <a:lumMod val="50000"/>
                  </a:schemeClr>
                </a:solidFill>
              </a:rPr>
              <a:t>-DiGeorge Syndrome (DGS) </a:t>
            </a:r>
          </a:p>
          <a:p>
            <a:pPr marL="0" indent="0" algn="l">
              <a:buNone/>
            </a:pPr>
            <a:r>
              <a:rPr lang="en-US" dirty="0">
                <a:solidFill>
                  <a:schemeClr val="bg2">
                    <a:lumMod val="50000"/>
                  </a:schemeClr>
                </a:solidFill>
              </a:rPr>
              <a:t>3</a:t>
            </a:r>
            <a:r>
              <a:rPr lang="en-US" dirty="0" smtClean="0">
                <a:solidFill>
                  <a:schemeClr val="bg2">
                    <a:lumMod val="50000"/>
                  </a:schemeClr>
                </a:solidFill>
              </a:rPr>
              <a:t>-Mandibulofacial </a:t>
            </a:r>
            <a:r>
              <a:rPr lang="en-US" dirty="0" err="1">
                <a:solidFill>
                  <a:schemeClr val="bg2">
                    <a:lumMod val="50000"/>
                  </a:schemeClr>
                </a:solidFill>
              </a:rPr>
              <a:t>Dysostosis</a:t>
            </a:r>
            <a:r>
              <a:rPr lang="en-US" dirty="0">
                <a:solidFill>
                  <a:schemeClr val="bg2">
                    <a:lumMod val="50000"/>
                  </a:schemeClr>
                </a:solidFill>
              </a:rPr>
              <a:t> ( </a:t>
            </a:r>
            <a:r>
              <a:rPr lang="en-US" dirty="0" err="1">
                <a:solidFill>
                  <a:schemeClr val="bg2">
                    <a:lumMod val="50000"/>
                  </a:schemeClr>
                </a:solidFill>
              </a:rPr>
              <a:t>Treacher</a:t>
            </a:r>
            <a:r>
              <a:rPr lang="en-US" dirty="0">
                <a:solidFill>
                  <a:schemeClr val="bg2">
                    <a:lumMod val="50000"/>
                  </a:schemeClr>
                </a:solidFill>
              </a:rPr>
              <a:t> Collins Syndrome)</a:t>
            </a:r>
          </a:p>
          <a:p>
            <a:pPr marL="0" indent="0">
              <a:buNone/>
            </a:pPr>
            <a:endParaRPr lang="ar-IQ" dirty="0">
              <a:solidFill>
                <a:schemeClr val="bg2">
                  <a:lumMod val="50000"/>
                </a:schemeClr>
              </a:solidFill>
            </a:endParaRPr>
          </a:p>
        </p:txBody>
      </p:sp>
    </p:spTree>
    <p:extLst>
      <p:ext uri="{BB962C8B-B14F-4D97-AF65-F5344CB8AC3E}">
        <p14:creationId xmlns:p14="http://schemas.microsoft.com/office/powerpoint/2010/main" val="39282575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12776"/>
            <a:ext cx="7239000" cy="854968"/>
          </a:xfrm>
        </p:spPr>
        <p:txBody>
          <a:bodyPr>
            <a:normAutofit fontScale="90000"/>
          </a:bodyPr>
          <a:lstStyle/>
          <a:p>
            <a:pPr algn="ctr"/>
            <a:r>
              <a:rPr lang="en-US" sz="2200" b="0" cap="none" dirty="0" smtClean="0">
                <a:solidFill>
                  <a:schemeClr val="bg2">
                    <a:lumMod val="50000"/>
                  </a:schemeClr>
                </a:solidFill>
                <a:latin typeface="Times New Roman" pitchFamily="18" charset="0"/>
                <a:cs typeface="Times New Roman" pitchFamily="18" charset="0"/>
              </a:rPr>
              <a:t> </a:t>
            </a:r>
            <a:br>
              <a:rPr lang="en-US" sz="2200" b="0" cap="none" dirty="0" smtClean="0">
                <a:solidFill>
                  <a:schemeClr val="bg2">
                    <a:lumMod val="50000"/>
                  </a:schemeClr>
                </a:solidFill>
                <a:latin typeface="Times New Roman" pitchFamily="18" charset="0"/>
                <a:cs typeface="Times New Roman" pitchFamily="18" charset="0"/>
              </a:rPr>
            </a:br>
            <a:r>
              <a:rPr lang="en-US" sz="2200" b="0" cap="none" dirty="0">
                <a:solidFill>
                  <a:schemeClr val="bg2">
                    <a:lumMod val="50000"/>
                  </a:schemeClr>
                </a:solidFill>
                <a:latin typeface="Times New Roman" pitchFamily="18" charset="0"/>
                <a:cs typeface="Times New Roman" pitchFamily="18" charset="0"/>
              </a:rPr>
              <a:t/>
            </a:r>
            <a:br>
              <a:rPr lang="en-US" sz="2200" b="0" cap="none" dirty="0">
                <a:solidFill>
                  <a:schemeClr val="bg2">
                    <a:lumMod val="50000"/>
                  </a:schemeClr>
                </a:solidFill>
                <a:latin typeface="Times New Roman" pitchFamily="18" charset="0"/>
                <a:cs typeface="Times New Roman" pitchFamily="18" charset="0"/>
              </a:rPr>
            </a:br>
            <a:r>
              <a:rPr lang="en-US" sz="2200" b="0" cap="none" dirty="0" smtClean="0">
                <a:solidFill>
                  <a:schemeClr val="bg2">
                    <a:lumMod val="50000"/>
                  </a:schemeClr>
                </a:solidFill>
                <a:latin typeface="Times New Roman" pitchFamily="18" charset="0"/>
                <a:cs typeface="Times New Roman" pitchFamily="18" charset="0"/>
              </a:rPr>
              <a:t/>
            </a:r>
            <a:br>
              <a:rPr lang="en-US" sz="2200" b="0" cap="none" dirty="0" smtClean="0">
                <a:solidFill>
                  <a:schemeClr val="bg2">
                    <a:lumMod val="50000"/>
                  </a:schemeClr>
                </a:solidFill>
                <a:latin typeface="Times New Roman" pitchFamily="18" charset="0"/>
                <a:cs typeface="Times New Roman" pitchFamily="18" charset="0"/>
              </a:rPr>
            </a:br>
            <a:r>
              <a:rPr lang="en-US" sz="2200" b="0" cap="none" dirty="0">
                <a:solidFill>
                  <a:schemeClr val="bg2">
                    <a:lumMod val="50000"/>
                  </a:schemeClr>
                </a:solidFill>
                <a:latin typeface="Times New Roman" pitchFamily="18" charset="0"/>
                <a:cs typeface="Times New Roman" pitchFamily="18" charset="0"/>
              </a:rPr>
              <a:t/>
            </a:r>
            <a:br>
              <a:rPr lang="en-US" sz="2200" b="0" cap="none" dirty="0">
                <a:solidFill>
                  <a:schemeClr val="bg2">
                    <a:lumMod val="50000"/>
                  </a:schemeClr>
                </a:solidFill>
                <a:latin typeface="Times New Roman" pitchFamily="18" charset="0"/>
                <a:cs typeface="Times New Roman" pitchFamily="18" charset="0"/>
              </a:rPr>
            </a:br>
            <a:r>
              <a:rPr lang="en-US" sz="4000" b="0" cap="none" dirty="0" smtClean="0">
                <a:solidFill>
                  <a:srgbClr val="FFC000"/>
                </a:solidFill>
                <a:latin typeface="Times New Roman" pitchFamily="18" charset="0"/>
                <a:cs typeface="Times New Roman" pitchFamily="18" charset="0"/>
              </a:rPr>
              <a:t>Charge </a:t>
            </a:r>
            <a:r>
              <a:rPr lang="en-US" sz="4000" b="0" cap="none" dirty="0">
                <a:solidFill>
                  <a:srgbClr val="FFC000"/>
                </a:solidFill>
                <a:latin typeface="Times New Roman" pitchFamily="18" charset="0"/>
                <a:cs typeface="Times New Roman" pitchFamily="18" charset="0"/>
              </a:rPr>
              <a:t>syndrome</a:t>
            </a:r>
            <a:r>
              <a:rPr lang="en-US" sz="2200" b="0" cap="none" dirty="0" smtClean="0">
                <a:solidFill>
                  <a:srgbClr val="FFC000"/>
                </a:solidFill>
                <a:latin typeface="Times New Roman" pitchFamily="18" charset="0"/>
                <a:cs typeface="Times New Roman" pitchFamily="18" charset="0"/>
              </a:rPr>
              <a:t/>
            </a:r>
            <a:br>
              <a:rPr lang="en-US" sz="2200" b="0" cap="none" dirty="0" smtClean="0">
                <a:solidFill>
                  <a:srgbClr val="FFC000"/>
                </a:solidFill>
                <a:latin typeface="Times New Roman" pitchFamily="18" charset="0"/>
                <a:cs typeface="Times New Roman" pitchFamily="18" charset="0"/>
              </a:rPr>
            </a:br>
            <a:r>
              <a:rPr lang="en-US" sz="2200" b="0" cap="none" dirty="0" smtClean="0">
                <a:ln>
                  <a:noFill/>
                </a:ln>
                <a:solidFill>
                  <a:schemeClr val="tx2">
                    <a:lumMod val="75000"/>
                  </a:schemeClr>
                </a:solidFill>
                <a:latin typeface="Times New Roman" pitchFamily="18" charset="0"/>
                <a:cs typeface="Times New Roman" pitchFamily="18" charset="0"/>
              </a:rPr>
              <a:t>is a disorder that affects many areas of the body. charge is an abbreviation for several of the features common in the disorder: </a:t>
            </a:r>
            <a:r>
              <a:rPr lang="en-US" sz="2200" b="0" cap="none" dirty="0" err="1" smtClean="0">
                <a:ln>
                  <a:noFill/>
                </a:ln>
                <a:solidFill>
                  <a:schemeClr val="tx2">
                    <a:lumMod val="75000"/>
                  </a:schemeClr>
                </a:solidFill>
                <a:latin typeface="Times New Roman" pitchFamily="18" charset="0"/>
                <a:cs typeface="Times New Roman" pitchFamily="18" charset="0"/>
              </a:rPr>
              <a:t>coloboma</a:t>
            </a:r>
            <a:r>
              <a:rPr lang="en-US" sz="2200" b="0" cap="none" dirty="0" smtClean="0">
                <a:ln>
                  <a:noFill/>
                </a:ln>
                <a:solidFill>
                  <a:schemeClr val="tx2">
                    <a:lumMod val="75000"/>
                  </a:schemeClr>
                </a:solidFill>
                <a:latin typeface="Times New Roman" pitchFamily="18" charset="0"/>
                <a:cs typeface="Times New Roman" pitchFamily="18" charset="0"/>
              </a:rPr>
              <a:t>, heart defects, atresia </a:t>
            </a:r>
            <a:r>
              <a:rPr lang="en-US" sz="2200" b="0" cap="none" dirty="0" err="1" smtClean="0">
                <a:ln>
                  <a:noFill/>
                </a:ln>
                <a:solidFill>
                  <a:schemeClr val="tx2">
                    <a:lumMod val="75000"/>
                  </a:schemeClr>
                </a:solidFill>
                <a:latin typeface="Times New Roman" pitchFamily="18" charset="0"/>
                <a:cs typeface="Times New Roman" pitchFamily="18" charset="0"/>
              </a:rPr>
              <a:t>choanae</a:t>
            </a:r>
            <a:r>
              <a:rPr lang="en-US" sz="2200" b="0" cap="none" dirty="0" smtClean="0">
                <a:ln>
                  <a:noFill/>
                </a:ln>
                <a:solidFill>
                  <a:schemeClr val="tx2">
                    <a:lumMod val="75000"/>
                  </a:schemeClr>
                </a:solidFill>
                <a:latin typeface="Times New Roman" pitchFamily="18" charset="0"/>
                <a:cs typeface="Times New Roman" pitchFamily="18" charset="0"/>
              </a:rPr>
              <a:t> (also known as </a:t>
            </a:r>
            <a:r>
              <a:rPr lang="en-US" sz="2200" b="0" cap="none" dirty="0" err="1" smtClean="0">
                <a:ln>
                  <a:noFill/>
                </a:ln>
                <a:solidFill>
                  <a:schemeClr val="tx2">
                    <a:lumMod val="75000"/>
                  </a:schemeClr>
                </a:solidFill>
                <a:latin typeface="Times New Roman" pitchFamily="18" charset="0"/>
                <a:cs typeface="Times New Roman" pitchFamily="18" charset="0"/>
              </a:rPr>
              <a:t>choanal</a:t>
            </a:r>
            <a:r>
              <a:rPr lang="en-US" sz="2200" b="0" cap="none" dirty="0" smtClean="0">
                <a:ln>
                  <a:noFill/>
                </a:ln>
                <a:solidFill>
                  <a:schemeClr val="tx2">
                    <a:lumMod val="75000"/>
                  </a:schemeClr>
                </a:solidFill>
                <a:latin typeface="Times New Roman" pitchFamily="18" charset="0"/>
                <a:cs typeface="Times New Roman" pitchFamily="18" charset="0"/>
              </a:rPr>
              <a:t> atresia), growth </a:t>
            </a:r>
            <a:r>
              <a:rPr lang="en-US" sz="2200" b="0" cap="none" dirty="0" err="1" smtClean="0">
                <a:ln>
                  <a:noFill/>
                </a:ln>
                <a:solidFill>
                  <a:schemeClr val="tx2">
                    <a:lumMod val="75000"/>
                  </a:schemeClr>
                </a:solidFill>
                <a:latin typeface="Times New Roman" pitchFamily="18" charset="0"/>
                <a:cs typeface="Times New Roman" pitchFamily="18" charset="0"/>
              </a:rPr>
              <a:t>retardation,genital</a:t>
            </a:r>
            <a:r>
              <a:rPr lang="en-US" sz="2200" b="0" cap="none" dirty="0" smtClean="0">
                <a:ln>
                  <a:noFill/>
                </a:ln>
                <a:solidFill>
                  <a:schemeClr val="tx2">
                    <a:lumMod val="75000"/>
                  </a:schemeClr>
                </a:solidFill>
                <a:latin typeface="Times New Roman" pitchFamily="18" charset="0"/>
                <a:cs typeface="Times New Roman" pitchFamily="18" charset="0"/>
              </a:rPr>
              <a:t> abnormalities, and ear abnormalities</a:t>
            </a:r>
            <a:endParaRPr lang="ar-IQ" b="0" cap="none" dirty="0">
              <a:ln>
                <a:noFill/>
              </a:ln>
              <a:solidFill>
                <a:schemeClr val="tx2">
                  <a:lumMod val="75000"/>
                </a:schemeClr>
              </a:solidFill>
              <a:latin typeface="Times New Roman"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9672" y="2871564"/>
            <a:ext cx="4536504" cy="3365748"/>
          </a:xfrm>
        </p:spPr>
      </p:pic>
    </p:spTree>
    <p:extLst>
      <p:ext uri="{BB962C8B-B14F-4D97-AF65-F5344CB8AC3E}">
        <p14:creationId xmlns:p14="http://schemas.microsoft.com/office/powerpoint/2010/main" val="30281751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DiGeorge</a:t>
            </a:r>
            <a:r>
              <a:rPr lang="en-US" dirty="0"/>
              <a:t> syndrome</a:t>
            </a:r>
            <a:endParaRPr lang="ar-IQ" dirty="0"/>
          </a:p>
        </p:txBody>
      </p:sp>
      <p:sp>
        <p:nvSpPr>
          <p:cNvPr id="3" name="Content Placeholder 2"/>
          <p:cNvSpPr>
            <a:spLocks noGrp="1"/>
          </p:cNvSpPr>
          <p:nvPr>
            <p:ph idx="1"/>
          </p:nvPr>
        </p:nvSpPr>
        <p:spPr/>
        <p:txBody>
          <a:bodyPr>
            <a:normAutofit/>
          </a:bodyPr>
          <a:lstStyle/>
          <a:p>
            <a:pPr marL="0" indent="0" algn="l">
              <a:buNone/>
            </a:pPr>
            <a:r>
              <a:rPr lang="en-US" sz="2000" dirty="0" smtClean="0">
                <a:solidFill>
                  <a:schemeClr val="bg2">
                    <a:lumMod val="50000"/>
                  </a:schemeClr>
                </a:solidFill>
              </a:rPr>
              <a:t>also </a:t>
            </a:r>
            <a:r>
              <a:rPr lang="en-US" sz="2000" dirty="0">
                <a:solidFill>
                  <a:schemeClr val="bg2">
                    <a:lumMod val="50000"/>
                  </a:schemeClr>
                </a:solidFill>
              </a:rPr>
              <a:t>known as 22q11.2 deletion syndrome, is a syndrome caused by the deletion of a small segment of chromosome </a:t>
            </a:r>
            <a:r>
              <a:rPr lang="en-US" sz="2000" dirty="0" smtClean="0">
                <a:solidFill>
                  <a:schemeClr val="bg2">
                    <a:lumMod val="50000"/>
                  </a:schemeClr>
                </a:solidFill>
              </a:rPr>
              <a:t>22 </a:t>
            </a:r>
            <a:r>
              <a:rPr lang="en-US" sz="2000" dirty="0">
                <a:solidFill>
                  <a:schemeClr val="bg2">
                    <a:lumMod val="50000"/>
                  </a:schemeClr>
                </a:solidFill>
              </a:rPr>
              <a:t>While the symptoms can vary, they often include congenital heart problems, specific facial features, frequent infections, developmental delay, learning problems and cleft </a:t>
            </a:r>
            <a:r>
              <a:rPr lang="en-US" sz="2000" dirty="0" smtClean="0">
                <a:solidFill>
                  <a:schemeClr val="bg2">
                    <a:lumMod val="50000"/>
                  </a:schemeClr>
                </a:solidFill>
              </a:rPr>
              <a:t>palate </a:t>
            </a:r>
            <a:r>
              <a:rPr lang="en-US" sz="2000" dirty="0">
                <a:solidFill>
                  <a:schemeClr val="bg2">
                    <a:lumMod val="50000"/>
                  </a:schemeClr>
                </a:solidFill>
              </a:rPr>
              <a:t>Associated conditions include kidney problems, hearing loss and autoimmune disorders such as rheumatoid arthritis or Graves </a:t>
            </a:r>
            <a:r>
              <a:rPr lang="en-US" sz="2000" dirty="0" smtClean="0">
                <a:solidFill>
                  <a:schemeClr val="bg2">
                    <a:lumMod val="50000"/>
                  </a:schemeClr>
                </a:solidFill>
              </a:rPr>
              <a:t>disease</a:t>
            </a:r>
            <a:endParaRPr lang="ar-IQ" sz="2000" dirty="0">
              <a:solidFill>
                <a:schemeClr val="bg2">
                  <a:lumMod val="50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149080"/>
            <a:ext cx="9143999" cy="2708920"/>
          </a:xfrm>
          <a:prstGeom prst="rect">
            <a:avLst/>
          </a:prstGeom>
        </p:spPr>
      </p:pic>
    </p:spTree>
    <p:extLst>
      <p:ext uri="{BB962C8B-B14F-4D97-AF65-F5344CB8AC3E}">
        <p14:creationId xmlns:p14="http://schemas.microsoft.com/office/powerpoint/2010/main" val="28169015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Treacher</a:t>
            </a:r>
            <a:r>
              <a:rPr lang="en-US" dirty="0"/>
              <a:t> Collins Syndrome</a:t>
            </a:r>
            <a:endParaRPr lang="ar-IQ" dirty="0"/>
          </a:p>
        </p:txBody>
      </p:sp>
      <p:sp>
        <p:nvSpPr>
          <p:cNvPr id="3" name="Content Placeholder 2"/>
          <p:cNvSpPr>
            <a:spLocks noGrp="1"/>
          </p:cNvSpPr>
          <p:nvPr>
            <p:ph idx="1"/>
          </p:nvPr>
        </p:nvSpPr>
        <p:spPr/>
        <p:txBody>
          <a:bodyPr/>
          <a:lstStyle/>
          <a:p>
            <a:pPr marL="0" indent="0" algn="l">
              <a:buNone/>
            </a:pPr>
            <a:r>
              <a:rPr lang="en-US" dirty="0">
                <a:solidFill>
                  <a:schemeClr val="bg2">
                    <a:lumMod val="50000"/>
                  </a:schemeClr>
                </a:solidFill>
                <a:latin typeface="Times New Roman" pitchFamily="18" charset="0"/>
                <a:cs typeface="Times New Roman" pitchFamily="18" charset="0"/>
              </a:rPr>
              <a:t>is a genetic disorder characterized by deformities of the ears, eyes, cheekbones, and </a:t>
            </a:r>
            <a:r>
              <a:rPr lang="en-US" dirty="0" err="1" smtClean="0">
                <a:solidFill>
                  <a:schemeClr val="bg2">
                    <a:lumMod val="50000"/>
                  </a:schemeClr>
                </a:solidFill>
                <a:latin typeface="Times New Roman" pitchFamily="18" charset="0"/>
                <a:cs typeface="Times New Roman" pitchFamily="18" charset="0"/>
              </a:rPr>
              <a:t>chin.The</a:t>
            </a:r>
            <a:r>
              <a:rPr lang="en-US" dirty="0" smtClean="0">
                <a:solidFill>
                  <a:schemeClr val="bg2">
                    <a:lumMod val="50000"/>
                  </a:schemeClr>
                </a:solidFill>
                <a:latin typeface="Times New Roman" pitchFamily="18" charset="0"/>
                <a:cs typeface="Times New Roman" pitchFamily="18" charset="0"/>
              </a:rPr>
              <a:t> </a:t>
            </a:r>
            <a:r>
              <a:rPr lang="en-US" dirty="0">
                <a:solidFill>
                  <a:schemeClr val="bg2">
                    <a:lumMod val="50000"/>
                  </a:schemeClr>
                </a:solidFill>
                <a:latin typeface="Times New Roman" pitchFamily="18" charset="0"/>
                <a:cs typeface="Times New Roman" pitchFamily="18" charset="0"/>
              </a:rPr>
              <a:t>degree to which a person is affected, however, may vary from mild to </a:t>
            </a:r>
            <a:r>
              <a:rPr lang="en-US" dirty="0" err="1" smtClean="0">
                <a:solidFill>
                  <a:schemeClr val="bg2">
                    <a:lumMod val="50000"/>
                  </a:schemeClr>
                </a:solidFill>
                <a:latin typeface="Times New Roman" pitchFamily="18" charset="0"/>
                <a:cs typeface="Times New Roman" pitchFamily="18" charset="0"/>
              </a:rPr>
              <a:t>severe.Complications</a:t>
            </a:r>
            <a:r>
              <a:rPr lang="en-US" dirty="0" smtClean="0">
                <a:solidFill>
                  <a:schemeClr val="bg2">
                    <a:lumMod val="50000"/>
                  </a:schemeClr>
                </a:solidFill>
                <a:latin typeface="Times New Roman" pitchFamily="18" charset="0"/>
                <a:cs typeface="Times New Roman" pitchFamily="18" charset="0"/>
              </a:rPr>
              <a:t> </a:t>
            </a:r>
            <a:r>
              <a:rPr lang="en-US" dirty="0">
                <a:solidFill>
                  <a:schemeClr val="bg2">
                    <a:lumMod val="50000"/>
                  </a:schemeClr>
                </a:solidFill>
                <a:latin typeface="Times New Roman" pitchFamily="18" charset="0"/>
                <a:cs typeface="Times New Roman" pitchFamily="18" charset="0"/>
              </a:rPr>
              <a:t>may include breathing problems, problems seeing, cleft palate, and hearing </a:t>
            </a:r>
            <a:r>
              <a:rPr lang="en-US" dirty="0" err="1" smtClean="0">
                <a:solidFill>
                  <a:schemeClr val="bg2">
                    <a:lumMod val="50000"/>
                  </a:schemeClr>
                </a:solidFill>
                <a:latin typeface="Times New Roman" pitchFamily="18" charset="0"/>
                <a:cs typeface="Times New Roman" pitchFamily="18" charset="0"/>
              </a:rPr>
              <a:t>loss.Those</a:t>
            </a:r>
            <a:r>
              <a:rPr lang="en-US" dirty="0" smtClean="0">
                <a:solidFill>
                  <a:schemeClr val="bg2">
                    <a:lumMod val="50000"/>
                  </a:schemeClr>
                </a:solidFill>
                <a:latin typeface="Times New Roman" pitchFamily="18" charset="0"/>
                <a:cs typeface="Times New Roman" pitchFamily="18" charset="0"/>
              </a:rPr>
              <a:t> </a:t>
            </a:r>
            <a:r>
              <a:rPr lang="en-US" dirty="0">
                <a:solidFill>
                  <a:schemeClr val="bg2">
                    <a:lumMod val="50000"/>
                  </a:schemeClr>
                </a:solidFill>
                <a:latin typeface="Times New Roman" pitchFamily="18" charset="0"/>
                <a:cs typeface="Times New Roman" pitchFamily="18" charset="0"/>
              </a:rPr>
              <a:t>affected generally have an </a:t>
            </a:r>
            <a:r>
              <a:rPr lang="en-US" dirty="0" smtClean="0">
                <a:solidFill>
                  <a:schemeClr val="bg2">
                    <a:lumMod val="50000"/>
                  </a:schemeClr>
                </a:solidFill>
                <a:latin typeface="Times New Roman" pitchFamily="18" charset="0"/>
                <a:cs typeface="Times New Roman" pitchFamily="18" charset="0"/>
              </a:rPr>
              <a:t>average intelligence.</a:t>
            </a:r>
            <a:endParaRPr lang="ar-IQ" dirty="0">
              <a:solidFill>
                <a:schemeClr val="bg2">
                  <a:lumMod val="50000"/>
                </a:schemeClr>
              </a:solidFill>
              <a:latin typeface="Times New Roman" pitchFamily="18" charset="0"/>
              <a:cs typeface="Times New Roman"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9752" y="4237830"/>
            <a:ext cx="4896544" cy="2376264"/>
          </a:xfrm>
          <a:prstGeom prst="rect">
            <a:avLst/>
          </a:prstGeom>
        </p:spPr>
      </p:pic>
    </p:spTree>
    <p:extLst>
      <p:ext uri="{BB962C8B-B14F-4D97-AF65-F5344CB8AC3E}">
        <p14:creationId xmlns:p14="http://schemas.microsoft.com/office/powerpoint/2010/main" val="1747366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Pierre Robin </a:t>
            </a:r>
            <a:r>
              <a:rPr lang="en-US" dirty="0" err="1" smtClean="0"/>
              <a:t>Sequance</a:t>
            </a:r>
            <a:r>
              <a:rPr lang="en-US" dirty="0" smtClean="0"/>
              <a:t> </a:t>
            </a:r>
            <a:r>
              <a:rPr lang="en-US" dirty="0"/>
              <a:t>(PRS)</a:t>
            </a:r>
            <a:endParaRPr lang="ar-IQ" dirty="0"/>
          </a:p>
        </p:txBody>
      </p:sp>
      <p:sp>
        <p:nvSpPr>
          <p:cNvPr id="3" name="Content Placeholder 2"/>
          <p:cNvSpPr>
            <a:spLocks noGrp="1"/>
          </p:cNvSpPr>
          <p:nvPr>
            <p:ph idx="1"/>
          </p:nvPr>
        </p:nvSpPr>
        <p:spPr/>
        <p:txBody>
          <a:bodyPr>
            <a:normAutofit/>
          </a:bodyPr>
          <a:lstStyle/>
          <a:p>
            <a:pPr marL="0" indent="0" algn="l">
              <a:buNone/>
            </a:pPr>
            <a:r>
              <a:rPr lang="en-US" dirty="0">
                <a:latin typeface="Times New Roman" pitchFamily="18" charset="0"/>
                <a:cs typeface="Times New Roman" pitchFamily="18" charset="0"/>
              </a:rPr>
              <a:t> </a:t>
            </a:r>
            <a:r>
              <a:rPr lang="en-US" dirty="0">
                <a:solidFill>
                  <a:schemeClr val="bg2">
                    <a:lumMod val="50000"/>
                  </a:schemeClr>
                </a:solidFill>
                <a:latin typeface="Times New Roman" pitchFamily="18" charset="0"/>
                <a:cs typeface="Times New Roman" pitchFamily="18" charset="0"/>
              </a:rPr>
              <a:t>known as Pierre Robin malformation -Pierre Robin anomaly or Pierre Robin </a:t>
            </a:r>
            <a:r>
              <a:rPr lang="en-US" dirty="0" err="1">
                <a:solidFill>
                  <a:schemeClr val="bg2">
                    <a:lumMod val="50000"/>
                  </a:schemeClr>
                </a:solidFill>
                <a:latin typeface="Times New Roman" pitchFamily="18" charset="0"/>
                <a:cs typeface="Times New Roman" pitchFamily="18" charset="0"/>
              </a:rPr>
              <a:t>anomalad</a:t>
            </a:r>
            <a:endParaRPr lang="en-US" dirty="0">
              <a:solidFill>
                <a:schemeClr val="bg2">
                  <a:lumMod val="50000"/>
                </a:schemeClr>
              </a:solidFill>
              <a:latin typeface="Times New Roman" pitchFamily="18" charset="0"/>
              <a:cs typeface="Times New Roman" pitchFamily="18" charset="0"/>
            </a:endParaRPr>
          </a:p>
          <a:p>
            <a:pPr marL="0" indent="0" algn="l">
              <a:buNone/>
            </a:pPr>
            <a:r>
              <a:rPr lang="en-US" dirty="0" smtClean="0">
                <a:solidFill>
                  <a:schemeClr val="bg2">
                    <a:lumMod val="50000"/>
                  </a:schemeClr>
                </a:solidFill>
                <a:latin typeface="Times New Roman" pitchFamily="18" charset="0"/>
                <a:cs typeface="Times New Roman" pitchFamily="18" charset="0"/>
              </a:rPr>
              <a:t>A </a:t>
            </a:r>
            <a:r>
              <a:rPr lang="en-US" dirty="0">
                <a:solidFill>
                  <a:schemeClr val="bg2">
                    <a:lumMod val="50000"/>
                  </a:schemeClr>
                </a:solidFill>
                <a:latin typeface="Times New Roman" pitchFamily="18" charset="0"/>
                <a:cs typeface="Times New Roman" pitchFamily="18" charset="0"/>
              </a:rPr>
              <a:t>congenital condition of facial abnormalities in humans.</a:t>
            </a:r>
          </a:p>
          <a:p>
            <a:pPr marL="0" indent="0" algn="l">
              <a:buNone/>
            </a:pPr>
            <a:r>
              <a:rPr lang="en-US" dirty="0" smtClean="0">
                <a:solidFill>
                  <a:schemeClr val="bg2">
                    <a:lumMod val="50000"/>
                  </a:schemeClr>
                </a:solidFill>
                <a:latin typeface="Times New Roman" pitchFamily="18" charset="0"/>
                <a:cs typeface="Times New Roman" pitchFamily="18" charset="0"/>
              </a:rPr>
              <a:t>Pierre </a:t>
            </a:r>
            <a:r>
              <a:rPr lang="en-US" dirty="0">
                <a:solidFill>
                  <a:schemeClr val="bg2">
                    <a:lumMod val="50000"/>
                  </a:schemeClr>
                </a:solidFill>
                <a:latin typeface="Times New Roman" pitchFamily="18" charset="0"/>
                <a:cs typeface="Times New Roman" pitchFamily="18" charset="0"/>
              </a:rPr>
              <a:t>Robin Sequence (PRS) is a condition of facial difference characterized by severe underdevelopment of the lower jaw </a:t>
            </a:r>
            <a:r>
              <a:rPr lang="en-US" dirty="0" smtClean="0">
                <a:solidFill>
                  <a:schemeClr val="bg2">
                    <a:lumMod val="50000"/>
                  </a:schemeClr>
                </a:solidFill>
                <a:latin typeface="Times New Roman" pitchFamily="18" charset="0"/>
                <a:cs typeface="Times New Roman" pitchFamily="18" charset="0"/>
              </a:rPr>
              <a:t>(</a:t>
            </a:r>
            <a:r>
              <a:rPr lang="en-US" dirty="0" err="1" smtClean="0">
                <a:solidFill>
                  <a:schemeClr val="bg2">
                    <a:lumMod val="50000"/>
                  </a:schemeClr>
                </a:solidFill>
                <a:latin typeface="Times New Roman" pitchFamily="18" charset="0"/>
                <a:cs typeface="Times New Roman" pitchFamily="18" charset="0"/>
              </a:rPr>
              <a:t>micrognathia</a:t>
            </a:r>
            <a:r>
              <a:rPr lang="en-US" dirty="0" smtClean="0">
                <a:solidFill>
                  <a:schemeClr val="bg2">
                    <a:lumMod val="50000"/>
                  </a:schemeClr>
                </a:solidFill>
                <a:latin typeface="Times New Roman" pitchFamily="18" charset="0"/>
                <a:cs typeface="Times New Roman" pitchFamily="18" charset="0"/>
              </a:rPr>
              <a:t>) (</a:t>
            </a:r>
            <a:r>
              <a:rPr lang="en-US" dirty="0" err="1" smtClean="0">
                <a:solidFill>
                  <a:schemeClr val="bg2">
                    <a:lumMod val="50000"/>
                  </a:schemeClr>
                </a:solidFill>
                <a:latin typeface="Times New Roman" pitchFamily="18" charset="0"/>
                <a:cs typeface="Times New Roman" pitchFamily="18" charset="0"/>
              </a:rPr>
              <a:t>retognathia</a:t>
            </a:r>
            <a:r>
              <a:rPr lang="en-US" dirty="0">
                <a:solidFill>
                  <a:schemeClr val="bg2">
                    <a:lumMod val="50000"/>
                  </a:schemeClr>
                </a:solidFill>
                <a:latin typeface="Times New Roman" pitchFamily="18" charset="0"/>
                <a:cs typeface="Times New Roman" pitchFamily="18" charset="0"/>
              </a:rPr>
              <a:t>)</a:t>
            </a:r>
            <a:r>
              <a:rPr lang="en-US" dirty="0" smtClean="0">
                <a:solidFill>
                  <a:schemeClr val="bg2">
                    <a:lumMod val="50000"/>
                  </a:schemeClr>
                </a:solidFill>
                <a:latin typeface="Times New Roman" pitchFamily="18" charset="0"/>
                <a:cs typeface="Times New Roman" pitchFamily="18" charset="0"/>
              </a:rPr>
              <a:t>, </a:t>
            </a:r>
            <a:r>
              <a:rPr lang="en-US" dirty="0">
                <a:solidFill>
                  <a:schemeClr val="bg2">
                    <a:lumMod val="50000"/>
                  </a:schemeClr>
                </a:solidFill>
                <a:latin typeface="Times New Roman" pitchFamily="18" charset="0"/>
                <a:cs typeface="Times New Roman" pitchFamily="18" charset="0"/>
              </a:rPr>
              <a:t>a downward or backward-positioned tongue (</a:t>
            </a:r>
            <a:r>
              <a:rPr lang="en-US" dirty="0" err="1">
                <a:solidFill>
                  <a:schemeClr val="bg2">
                    <a:lumMod val="50000"/>
                  </a:schemeClr>
                </a:solidFill>
                <a:latin typeface="Times New Roman" pitchFamily="18" charset="0"/>
                <a:cs typeface="Times New Roman" pitchFamily="18" charset="0"/>
              </a:rPr>
              <a:t>glossoptosis</a:t>
            </a:r>
            <a:r>
              <a:rPr lang="en-US" dirty="0">
                <a:solidFill>
                  <a:schemeClr val="bg2">
                    <a:lumMod val="50000"/>
                  </a:schemeClr>
                </a:solidFill>
                <a:latin typeface="Times New Roman" pitchFamily="18" charset="0"/>
                <a:cs typeface="Times New Roman" pitchFamily="18" charset="0"/>
              </a:rPr>
              <a:t>), respiratory obstruction, and usually a cleft palate (opening in the roof of the mouth)</a:t>
            </a:r>
            <a:r>
              <a:rPr lang="en-US" dirty="0">
                <a:solidFill>
                  <a:schemeClr val="bg2">
                    <a:lumMod val="25000"/>
                  </a:schemeClr>
                </a:solidFill>
                <a:latin typeface="Times New Roman" pitchFamily="18" charset="0"/>
                <a:cs typeface="Times New Roman" pitchFamily="18" charset="0"/>
              </a:rPr>
              <a:t>.</a:t>
            </a:r>
            <a:endParaRPr lang="ar-IQ" dirty="0">
              <a:solidFill>
                <a:schemeClr val="bg2">
                  <a:lumMod val="2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5854644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MANAGEMENT</a:t>
            </a:r>
            <a:endParaRPr lang="ar-IQ" dirty="0"/>
          </a:p>
        </p:txBody>
      </p:sp>
      <p:sp>
        <p:nvSpPr>
          <p:cNvPr id="3" name="Content Placeholder 2"/>
          <p:cNvSpPr>
            <a:spLocks noGrp="1"/>
          </p:cNvSpPr>
          <p:nvPr>
            <p:ph idx="1"/>
          </p:nvPr>
        </p:nvSpPr>
        <p:spPr/>
        <p:txBody>
          <a:bodyPr/>
          <a:lstStyle/>
          <a:p>
            <a:pPr marL="0" indent="0" algn="l">
              <a:buNone/>
            </a:pPr>
            <a:r>
              <a:rPr lang="en-US" dirty="0">
                <a:solidFill>
                  <a:schemeClr val="bg2">
                    <a:lumMod val="50000"/>
                  </a:schemeClr>
                </a:solidFill>
                <a:latin typeface="Times New Roman" pitchFamily="18" charset="0"/>
                <a:cs typeface="Times New Roman" pitchFamily="18" charset="0"/>
              </a:rPr>
              <a:t>The goals of treatment in infants with Robin sequence: focus upon breathing and feeding, and optimizing growth and nutrition despite the predisposition for breathing difficulties.</a:t>
            </a:r>
            <a:endParaRPr lang="ar-IQ" dirty="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6835027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Conservative Management</a:t>
            </a:r>
            <a:endParaRPr lang="ar-IQ" dirty="0"/>
          </a:p>
        </p:txBody>
      </p:sp>
      <p:sp>
        <p:nvSpPr>
          <p:cNvPr id="3" name="Content Placeholder 2"/>
          <p:cNvSpPr>
            <a:spLocks noGrp="1"/>
          </p:cNvSpPr>
          <p:nvPr>
            <p:ph idx="1"/>
          </p:nvPr>
        </p:nvSpPr>
        <p:spPr/>
        <p:txBody>
          <a:bodyPr/>
          <a:lstStyle/>
          <a:p>
            <a:pPr marL="0" indent="0" algn="l">
              <a:buNone/>
            </a:pPr>
            <a:r>
              <a:rPr lang="en-US" dirty="0">
                <a:solidFill>
                  <a:schemeClr val="bg2">
                    <a:lumMod val="50000"/>
                  </a:schemeClr>
                </a:solidFill>
                <a:latin typeface="Times New Roman" pitchFamily="18" charset="0"/>
                <a:cs typeface="Times New Roman" pitchFamily="18" charset="0"/>
              </a:rPr>
              <a:t>for respiratory symptoms (noisy breathing, shortness of breath, apnea or desaturation: </a:t>
            </a:r>
            <a:r>
              <a:rPr lang="en-US" dirty="0" smtClean="0">
                <a:solidFill>
                  <a:schemeClr val="bg2">
                    <a:lumMod val="50000"/>
                  </a:schemeClr>
                </a:solidFill>
                <a:latin typeface="Times New Roman" pitchFamily="18" charset="0"/>
                <a:cs typeface="Times New Roman" pitchFamily="18" charset="0"/>
              </a:rPr>
              <a:t>Patient </a:t>
            </a:r>
            <a:r>
              <a:rPr lang="en-US" dirty="0">
                <a:solidFill>
                  <a:schemeClr val="bg2">
                    <a:lumMod val="50000"/>
                  </a:schemeClr>
                </a:solidFill>
                <a:latin typeface="Times New Roman" pitchFamily="18" charset="0"/>
                <a:cs typeface="Times New Roman" pitchFamily="18" charset="0"/>
              </a:rPr>
              <a:t>should be placed in side lying or prone position. </a:t>
            </a:r>
            <a:r>
              <a:rPr lang="en-US" dirty="0" smtClean="0">
                <a:solidFill>
                  <a:schemeClr val="bg2">
                    <a:lumMod val="50000"/>
                  </a:schemeClr>
                </a:solidFill>
                <a:latin typeface="Times New Roman" pitchFamily="18" charset="0"/>
                <a:cs typeface="Times New Roman" pitchFamily="18" charset="0"/>
              </a:rPr>
              <a:t>Oral </a:t>
            </a:r>
            <a:r>
              <a:rPr lang="en-US" dirty="0">
                <a:solidFill>
                  <a:schemeClr val="bg2">
                    <a:lumMod val="50000"/>
                  </a:schemeClr>
                </a:solidFill>
                <a:latin typeface="Times New Roman" pitchFamily="18" charset="0"/>
                <a:cs typeface="Times New Roman" pitchFamily="18" charset="0"/>
              </a:rPr>
              <a:t>airway placement, laryngeal mask or intubation in severe refractory cases. </a:t>
            </a:r>
            <a:r>
              <a:rPr lang="en-US" dirty="0" smtClean="0">
                <a:solidFill>
                  <a:schemeClr val="bg2">
                    <a:lumMod val="50000"/>
                  </a:schemeClr>
                </a:solidFill>
                <a:latin typeface="Times New Roman" pitchFamily="18" charset="0"/>
                <a:cs typeface="Times New Roman" pitchFamily="18" charset="0"/>
              </a:rPr>
              <a:t>Intubation </a:t>
            </a:r>
            <a:r>
              <a:rPr lang="en-US" dirty="0">
                <a:solidFill>
                  <a:schemeClr val="bg2">
                    <a:lumMod val="50000"/>
                  </a:schemeClr>
                </a:solidFill>
                <a:latin typeface="Times New Roman" pitchFamily="18" charset="0"/>
                <a:cs typeface="Times New Roman" pitchFamily="18" charset="0"/>
              </a:rPr>
              <a:t>is often difficult owing to the </a:t>
            </a:r>
            <a:r>
              <a:rPr lang="en-US" dirty="0" err="1">
                <a:solidFill>
                  <a:schemeClr val="bg2">
                    <a:lumMod val="50000"/>
                  </a:schemeClr>
                </a:solidFill>
                <a:latin typeface="Times New Roman" pitchFamily="18" charset="0"/>
                <a:cs typeface="Times New Roman" pitchFamily="18" charset="0"/>
              </a:rPr>
              <a:t>micrognathia</a:t>
            </a:r>
            <a:r>
              <a:rPr lang="en-US" dirty="0">
                <a:solidFill>
                  <a:schemeClr val="bg2">
                    <a:lumMod val="50000"/>
                  </a:schemeClr>
                </a:solidFill>
                <a:latin typeface="Times New Roman" pitchFamily="18" charset="0"/>
                <a:cs typeface="Times New Roman" pitchFamily="18" charset="0"/>
              </a:rPr>
              <a:t> and should be performed by highly specialized physician in problematic pediatric airway management</a:t>
            </a:r>
            <a:endParaRPr lang="ar-IQ" dirty="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0328914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7239000" cy="4846320"/>
          </a:xfrm>
        </p:spPr>
        <p:txBody>
          <a:bodyPr/>
          <a:lstStyle/>
          <a:p>
            <a:pPr marL="0" indent="0" algn="l">
              <a:buNone/>
            </a:pPr>
            <a:r>
              <a:rPr lang="en-US" dirty="0">
                <a:solidFill>
                  <a:schemeClr val="bg2">
                    <a:lumMod val="50000"/>
                  </a:schemeClr>
                </a:solidFill>
              </a:rPr>
              <a:t>The bilateral mandibular distraction will resize the jaw to the ideal and consequently pushing the tongue forward. It has provided definitive correction of both airway obstruction and </a:t>
            </a:r>
            <a:r>
              <a:rPr lang="en-US" dirty="0" err="1">
                <a:solidFill>
                  <a:schemeClr val="bg2">
                    <a:lumMod val="50000"/>
                  </a:schemeClr>
                </a:solidFill>
              </a:rPr>
              <a:t>micrognathia</a:t>
            </a:r>
            <a:endParaRPr lang="ar-IQ" dirty="0">
              <a:solidFill>
                <a:schemeClr val="bg2">
                  <a:lumMod val="50000"/>
                </a:schemeClr>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3284984"/>
            <a:ext cx="5544616" cy="3024336"/>
          </a:xfrm>
          <a:prstGeom prst="rect">
            <a:avLst/>
          </a:prstGeom>
        </p:spPr>
      </p:pic>
    </p:spTree>
    <p:extLst>
      <p:ext uri="{BB962C8B-B14F-4D97-AF65-F5344CB8AC3E}">
        <p14:creationId xmlns:p14="http://schemas.microsoft.com/office/powerpoint/2010/main" val="19070726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endParaRPr lang="ar-IQ" dirty="0"/>
          </a:p>
        </p:txBody>
      </p:sp>
      <p:sp>
        <p:nvSpPr>
          <p:cNvPr id="3" name="Content Placeholder 2"/>
          <p:cNvSpPr>
            <a:spLocks noGrp="1"/>
          </p:cNvSpPr>
          <p:nvPr>
            <p:ph idx="1"/>
          </p:nvPr>
        </p:nvSpPr>
        <p:spPr/>
        <p:txBody>
          <a:bodyPr/>
          <a:lstStyle/>
          <a:p>
            <a:pPr marL="0" indent="0" algn="l">
              <a:buNone/>
            </a:pPr>
            <a:r>
              <a:rPr lang="en-US" dirty="0"/>
              <a:t> </a:t>
            </a:r>
            <a:r>
              <a:rPr lang="en-US" dirty="0">
                <a:solidFill>
                  <a:schemeClr val="bg2">
                    <a:lumMod val="50000"/>
                  </a:schemeClr>
                </a:solidFill>
                <a:latin typeface="Times New Roman" pitchFamily="18" charset="0"/>
                <a:cs typeface="Times New Roman" pitchFamily="18" charset="0"/>
              </a:rPr>
              <a:t>Feeding difficulties: </a:t>
            </a:r>
            <a:r>
              <a:rPr lang="en-US" dirty="0" smtClean="0">
                <a:solidFill>
                  <a:schemeClr val="bg2">
                    <a:lumMod val="50000"/>
                  </a:schemeClr>
                </a:solidFill>
                <a:latin typeface="Times New Roman" pitchFamily="18" charset="0"/>
                <a:cs typeface="Times New Roman" pitchFamily="18" charset="0"/>
              </a:rPr>
              <a:t>Upright </a:t>
            </a:r>
            <a:r>
              <a:rPr lang="en-US" dirty="0">
                <a:solidFill>
                  <a:schemeClr val="bg2">
                    <a:lumMod val="50000"/>
                  </a:schemeClr>
                </a:solidFill>
                <a:latin typeface="Times New Roman" pitchFamily="18" charset="0"/>
                <a:cs typeface="Times New Roman" pitchFamily="18" charset="0"/>
              </a:rPr>
              <a:t>feeding techniques, modification of the nipple for bottle feeding, temporary use of nasogastric or </a:t>
            </a:r>
            <a:r>
              <a:rPr lang="en-US" dirty="0" err="1">
                <a:solidFill>
                  <a:schemeClr val="bg2">
                    <a:lumMod val="50000"/>
                  </a:schemeClr>
                </a:solidFill>
                <a:latin typeface="Times New Roman" pitchFamily="18" charset="0"/>
                <a:cs typeface="Times New Roman" pitchFamily="18" charset="0"/>
              </a:rPr>
              <a:t>orogastric</a:t>
            </a:r>
            <a:r>
              <a:rPr lang="en-US" dirty="0">
                <a:solidFill>
                  <a:schemeClr val="bg2">
                    <a:lumMod val="50000"/>
                  </a:schemeClr>
                </a:solidFill>
                <a:latin typeface="Times New Roman" pitchFamily="18" charset="0"/>
                <a:cs typeface="Times New Roman" pitchFamily="18" charset="0"/>
              </a:rPr>
              <a:t> feeding tube, and the placement of a gastrostomy.</a:t>
            </a:r>
            <a:r>
              <a:rPr lang="en-US" dirty="0"/>
              <a:t> </a:t>
            </a:r>
            <a:endParaRPr lang="ar-IQ"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3896955"/>
            <a:ext cx="4248472" cy="2448272"/>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56" y="4077072"/>
            <a:ext cx="2486025" cy="2268155"/>
          </a:xfrm>
          <a:prstGeom prst="rect">
            <a:avLst/>
          </a:prstGeom>
        </p:spPr>
      </p:pic>
    </p:spTree>
    <p:extLst>
      <p:ext uri="{BB962C8B-B14F-4D97-AF65-F5344CB8AC3E}">
        <p14:creationId xmlns:p14="http://schemas.microsoft.com/office/powerpoint/2010/main" val="33756838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rPr>
              <a:t>MANAGEMENT</a:t>
            </a:r>
            <a:endParaRPr lang="ar-IQ" dirty="0"/>
          </a:p>
        </p:txBody>
      </p:sp>
      <p:sp>
        <p:nvSpPr>
          <p:cNvPr id="3" name="Content Placeholder 2"/>
          <p:cNvSpPr>
            <a:spLocks noGrp="1"/>
          </p:cNvSpPr>
          <p:nvPr>
            <p:ph idx="1"/>
          </p:nvPr>
        </p:nvSpPr>
        <p:spPr/>
        <p:txBody>
          <a:bodyPr/>
          <a:lstStyle/>
          <a:p>
            <a:pPr marL="0" indent="0" algn="l">
              <a:buNone/>
            </a:pPr>
            <a:r>
              <a:rPr lang="en-US" dirty="0"/>
              <a:t> </a:t>
            </a:r>
            <a:r>
              <a:rPr lang="en-US" dirty="0">
                <a:solidFill>
                  <a:schemeClr val="bg2">
                    <a:lumMod val="50000"/>
                  </a:schemeClr>
                </a:solidFill>
              </a:rPr>
              <a:t>Palatal plates such as the </a:t>
            </a:r>
            <a:r>
              <a:rPr lang="en-US" dirty="0" err="1">
                <a:solidFill>
                  <a:schemeClr val="bg2">
                    <a:lumMod val="50000"/>
                  </a:schemeClr>
                </a:solidFill>
              </a:rPr>
              <a:t>preepiglottic</a:t>
            </a:r>
            <a:r>
              <a:rPr lang="en-US" dirty="0">
                <a:solidFill>
                  <a:schemeClr val="bg2">
                    <a:lumMod val="50000"/>
                  </a:schemeClr>
                </a:solidFill>
              </a:rPr>
              <a:t> baton plate, which have a velar extension, pulls the base of the tongue forward. • This can be helpful in the relief of airway obstruction, and it also facilitates the swallowing mechanism during feeds</a:t>
            </a:r>
            <a:r>
              <a:rPr lang="en-US" dirty="0"/>
              <a:t>.</a:t>
            </a:r>
            <a:endParaRPr lang="ar-IQ"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7744" y="4538875"/>
            <a:ext cx="3324225" cy="2295525"/>
          </a:xfrm>
          <a:prstGeom prst="rect">
            <a:avLst/>
          </a:prstGeom>
        </p:spPr>
      </p:pic>
    </p:spTree>
    <p:extLst>
      <p:ext uri="{BB962C8B-B14F-4D97-AF65-F5344CB8AC3E}">
        <p14:creationId xmlns:p14="http://schemas.microsoft.com/office/powerpoint/2010/main" val="40553551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Surgical </a:t>
            </a:r>
            <a:r>
              <a:rPr lang="en-US" dirty="0" err="1"/>
              <a:t>Mangament</a:t>
            </a:r>
            <a:endParaRPr lang="ar-IQ" dirty="0"/>
          </a:p>
        </p:txBody>
      </p:sp>
      <p:sp>
        <p:nvSpPr>
          <p:cNvPr id="3" name="Content Placeholder 2"/>
          <p:cNvSpPr>
            <a:spLocks noGrp="1"/>
          </p:cNvSpPr>
          <p:nvPr>
            <p:ph idx="1"/>
          </p:nvPr>
        </p:nvSpPr>
        <p:spPr/>
        <p:txBody>
          <a:bodyPr/>
          <a:lstStyle/>
          <a:p>
            <a:pPr marL="0" indent="0" algn="l">
              <a:buNone/>
            </a:pPr>
            <a:r>
              <a:rPr lang="en-US" dirty="0"/>
              <a:t>• </a:t>
            </a:r>
            <a:r>
              <a:rPr lang="en-US" dirty="0">
                <a:solidFill>
                  <a:schemeClr val="bg2">
                    <a:lumMod val="50000"/>
                  </a:schemeClr>
                </a:solidFill>
                <a:latin typeface="Times New Roman" pitchFamily="18" charset="0"/>
                <a:cs typeface="Times New Roman" pitchFamily="18" charset="0"/>
              </a:rPr>
              <a:t>Tracheostomy : life saving in severe airway obstruction. • </a:t>
            </a:r>
            <a:r>
              <a:rPr lang="en-US" dirty="0" err="1">
                <a:solidFill>
                  <a:schemeClr val="bg2">
                    <a:lumMod val="50000"/>
                  </a:schemeClr>
                </a:solidFill>
                <a:latin typeface="Times New Roman" pitchFamily="18" charset="0"/>
                <a:cs typeface="Times New Roman" pitchFamily="18" charset="0"/>
              </a:rPr>
              <a:t>Glossopexy</a:t>
            </a:r>
            <a:r>
              <a:rPr lang="en-US" dirty="0">
                <a:solidFill>
                  <a:schemeClr val="bg2">
                    <a:lumMod val="50000"/>
                  </a:schemeClr>
                </a:solidFill>
                <a:latin typeface="Times New Roman" pitchFamily="18" charset="0"/>
                <a:cs typeface="Times New Roman" pitchFamily="18" charset="0"/>
              </a:rPr>
              <a:t>:(tongue-lip adhesion) is a procedure in which the tongue is anchored to the lower lip and mandible to relieve the upper airway obstruction mainly in infants with Pierre Robin sequence (</a:t>
            </a:r>
            <a:r>
              <a:rPr lang="en-US" dirty="0" err="1">
                <a:solidFill>
                  <a:schemeClr val="bg2">
                    <a:lumMod val="50000"/>
                  </a:schemeClr>
                </a:solidFill>
                <a:latin typeface="Times New Roman" pitchFamily="18" charset="0"/>
                <a:cs typeface="Times New Roman" pitchFamily="18" charset="0"/>
              </a:rPr>
              <a:t>Routledge</a:t>
            </a:r>
            <a:r>
              <a:rPr lang="en-US" dirty="0">
                <a:solidFill>
                  <a:schemeClr val="bg2">
                    <a:lumMod val="50000"/>
                  </a:schemeClr>
                </a:solidFill>
                <a:latin typeface="Times New Roman" pitchFamily="18" charset="0"/>
                <a:cs typeface="Times New Roman" pitchFamily="18" charset="0"/>
              </a:rPr>
              <a:t> Procedure)  but should be released before start of </a:t>
            </a:r>
            <a:r>
              <a:rPr lang="en-US" dirty="0" err="1">
                <a:solidFill>
                  <a:schemeClr val="bg2">
                    <a:lumMod val="50000"/>
                  </a:schemeClr>
                </a:solidFill>
                <a:latin typeface="Times New Roman" pitchFamily="18" charset="0"/>
                <a:cs typeface="Times New Roman" pitchFamily="18" charset="0"/>
              </a:rPr>
              <a:t>denitation</a:t>
            </a:r>
            <a:r>
              <a:rPr lang="en-US" dirty="0">
                <a:solidFill>
                  <a:schemeClr val="bg2">
                    <a:lumMod val="50000"/>
                  </a:schemeClr>
                </a:solidFill>
                <a:latin typeface="Times New Roman" pitchFamily="18" charset="0"/>
                <a:cs typeface="Times New Roman" pitchFamily="18" charset="0"/>
              </a:rPr>
              <a:t> and speech development • Mandibular lengthening </a:t>
            </a:r>
            <a:r>
              <a:rPr lang="en-US" dirty="0" err="1">
                <a:solidFill>
                  <a:schemeClr val="bg2">
                    <a:lumMod val="50000"/>
                  </a:schemeClr>
                </a:solidFill>
                <a:latin typeface="Times New Roman" pitchFamily="18" charset="0"/>
                <a:cs typeface="Times New Roman" pitchFamily="18" charset="0"/>
              </a:rPr>
              <a:t>i.e</a:t>
            </a:r>
            <a:r>
              <a:rPr lang="en-US" dirty="0">
                <a:solidFill>
                  <a:schemeClr val="bg2">
                    <a:lumMod val="50000"/>
                  </a:schemeClr>
                </a:solidFill>
                <a:latin typeface="Times New Roman" pitchFamily="18" charset="0"/>
                <a:cs typeface="Times New Roman" pitchFamily="18" charset="0"/>
              </a:rPr>
              <a:t> Distraction Surgery: gradual distraction may be used for severe mandibular hypoplasia that causes obstructive apnea</a:t>
            </a:r>
            <a:endParaRPr lang="ar-IQ" dirty="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1206581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PROGNOSIS</a:t>
            </a:r>
            <a:endParaRPr lang="ar-IQ" dirty="0"/>
          </a:p>
        </p:txBody>
      </p:sp>
      <p:sp>
        <p:nvSpPr>
          <p:cNvPr id="3" name="Content Placeholder 2"/>
          <p:cNvSpPr>
            <a:spLocks noGrp="1"/>
          </p:cNvSpPr>
          <p:nvPr>
            <p:ph idx="1"/>
          </p:nvPr>
        </p:nvSpPr>
        <p:spPr/>
        <p:txBody>
          <a:bodyPr/>
          <a:lstStyle/>
          <a:p>
            <a:pPr marL="0" indent="0" algn="l">
              <a:buNone/>
            </a:pPr>
            <a:r>
              <a:rPr lang="en-US" dirty="0"/>
              <a:t> </a:t>
            </a:r>
            <a:r>
              <a:rPr lang="en-US" dirty="0">
                <a:solidFill>
                  <a:schemeClr val="bg2">
                    <a:lumMod val="50000"/>
                  </a:schemeClr>
                </a:solidFill>
                <a:latin typeface="Times New Roman" pitchFamily="18" charset="0"/>
                <a:cs typeface="Times New Roman" pitchFamily="18" charset="0"/>
              </a:rPr>
              <a:t>In spite of airway </a:t>
            </a:r>
            <a:r>
              <a:rPr lang="en-US" dirty="0" smtClean="0">
                <a:solidFill>
                  <a:schemeClr val="bg2">
                    <a:lumMod val="50000"/>
                  </a:schemeClr>
                </a:solidFill>
                <a:latin typeface="Times New Roman" pitchFamily="18" charset="0"/>
                <a:cs typeface="Times New Roman" pitchFamily="18" charset="0"/>
              </a:rPr>
              <a:t>obstruction </a:t>
            </a:r>
            <a:r>
              <a:rPr lang="en-US" dirty="0">
                <a:solidFill>
                  <a:schemeClr val="bg2">
                    <a:lumMod val="50000"/>
                  </a:schemeClr>
                </a:solidFill>
                <a:latin typeface="Times New Roman" pitchFamily="18" charset="0"/>
                <a:cs typeface="Times New Roman" pitchFamily="18" charset="0"/>
              </a:rPr>
              <a:t>problems and feeding difficulties , the prognosis  in PRS is mostly </a:t>
            </a:r>
            <a:r>
              <a:rPr lang="en-US" dirty="0" smtClean="0">
                <a:solidFill>
                  <a:schemeClr val="bg2">
                    <a:lumMod val="50000"/>
                  </a:schemeClr>
                </a:solidFill>
                <a:latin typeface="Times New Roman" pitchFamily="18" charset="0"/>
                <a:cs typeface="Times New Roman" pitchFamily="18" charset="0"/>
              </a:rPr>
              <a:t>good. With </a:t>
            </a:r>
            <a:r>
              <a:rPr lang="en-US" dirty="0">
                <a:solidFill>
                  <a:schemeClr val="bg2">
                    <a:lumMod val="50000"/>
                  </a:schemeClr>
                </a:solidFill>
                <a:latin typeface="Times New Roman" pitchFamily="18" charset="0"/>
                <a:cs typeface="Times New Roman" pitchFamily="18" charset="0"/>
              </a:rPr>
              <a:t>proper management PRS babies can grow to healthy normal adult life.</a:t>
            </a:r>
          </a:p>
          <a:p>
            <a:pPr algn="l"/>
            <a:endParaRPr lang="ar-IQ" dirty="0"/>
          </a:p>
        </p:txBody>
      </p:sp>
    </p:spTree>
    <p:extLst>
      <p:ext uri="{BB962C8B-B14F-4D97-AF65-F5344CB8AC3E}">
        <p14:creationId xmlns:p14="http://schemas.microsoft.com/office/powerpoint/2010/main" val="2968537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7384"/>
            <a:ext cx="9144000" cy="6858000"/>
          </a:xfrm>
        </p:spPr>
      </p:pic>
    </p:spTree>
    <p:extLst>
      <p:ext uri="{BB962C8B-B14F-4D97-AF65-F5344CB8AC3E}">
        <p14:creationId xmlns:p14="http://schemas.microsoft.com/office/powerpoint/2010/main" val="3511196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465" y="0"/>
            <a:ext cx="9144000" cy="6858000"/>
          </a:xfrm>
        </p:spPr>
      </p:pic>
    </p:spTree>
    <p:extLst>
      <p:ext uri="{BB962C8B-B14F-4D97-AF65-F5344CB8AC3E}">
        <p14:creationId xmlns:p14="http://schemas.microsoft.com/office/powerpoint/2010/main" val="930816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1158879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is </a:t>
            </a:r>
            <a:r>
              <a:rPr lang="en-US" dirty="0" err="1"/>
              <a:t>pierre</a:t>
            </a:r>
            <a:r>
              <a:rPr lang="en-US" dirty="0"/>
              <a:t> robin called a sequence and not a syndrome?</a:t>
            </a:r>
            <a:endParaRPr lang="ar-IQ" dirty="0"/>
          </a:p>
        </p:txBody>
      </p:sp>
      <p:sp>
        <p:nvSpPr>
          <p:cNvPr id="3" name="Content Placeholder 2"/>
          <p:cNvSpPr>
            <a:spLocks noGrp="1"/>
          </p:cNvSpPr>
          <p:nvPr>
            <p:ph idx="1"/>
          </p:nvPr>
        </p:nvSpPr>
        <p:spPr/>
        <p:txBody>
          <a:bodyPr/>
          <a:lstStyle/>
          <a:p>
            <a:pPr marL="0" indent="0" algn="l">
              <a:buNone/>
            </a:pPr>
            <a:r>
              <a:rPr lang="en-US" dirty="0">
                <a:solidFill>
                  <a:schemeClr val="bg2">
                    <a:lumMod val="50000"/>
                  </a:schemeClr>
                </a:solidFill>
                <a:latin typeface="Times New Roman" pitchFamily="18" charset="0"/>
                <a:cs typeface="Times New Roman" pitchFamily="18" charset="0"/>
              </a:rPr>
              <a:t>P</a:t>
            </a:r>
            <a:r>
              <a:rPr lang="en-US" dirty="0" smtClean="0">
                <a:solidFill>
                  <a:schemeClr val="bg2">
                    <a:lumMod val="50000"/>
                  </a:schemeClr>
                </a:solidFill>
                <a:latin typeface="Times New Roman" pitchFamily="18" charset="0"/>
                <a:cs typeface="Times New Roman" pitchFamily="18" charset="0"/>
              </a:rPr>
              <a:t>RS </a:t>
            </a:r>
            <a:r>
              <a:rPr lang="en-US" dirty="0">
                <a:solidFill>
                  <a:schemeClr val="bg2">
                    <a:lumMod val="50000"/>
                  </a:schemeClr>
                </a:solidFill>
                <a:latin typeface="Times New Roman" pitchFamily="18" charset="0"/>
                <a:cs typeface="Times New Roman" pitchFamily="18" charset="0"/>
              </a:rPr>
              <a:t>is called a sequence and not a syndrome because the underdeveloped lower jaw begins a sequence of events, which leads to the abnormal displacement of the tongue and subsequent formation of a cleft palate</a:t>
            </a:r>
            <a:r>
              <a:rPr lang="en-US" dirty="0">
                <a:solidFill>
                  <a:schemeClr val="bg2">
                    <a:lumMod val="75000"/>
                  </a:schemeClr>
                </a:solidFill>
                <a:latin typeface="Times New Roman" pitchFamily="18" charset="0"/>
                <a:cs typeface="Times New Roman" pitchFamily="18" charset="0"/>
              </a:rPr>
              <a:t>.</a:t>
            </a:r>
            <a:endParaRPr lang="ar-IQ" dirty="0">
              <a:solidFill>
                <a:schemeClr val="bg2">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165825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2450154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1522396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HISTORY</a:t>
            </a:r>
            <a:endParaRPr lang="ar-IQ" dirty="0"/>
          </a:p>
        </p:txBody>
      </p:sp>
      <p:sp>
        <p:nvSpPr>
          <p:cNvPr id="3" name="Content Placeholder 2"/>
          <p:cNvSpPr>
            <a:spLocks noGrp="1"/>
          </p:cNvSpPr>
          <p:nvPr>
            <p:ph idx="1"/>
          </p:nvPr>
        </p:nvSpPr>
        <p:spPr/>
        <p:txBody>
          <a:bodyPr>
            <a:normAutofit lnSpcReduction="10000"/>
          </a:bodyPr>
          <a:lstStyle/>
          <a:p>
            <a:pPr marL="0" indent="0" algn="l">
              <a:buNone/>
            </a:pPr>
            <a:r>
              <a:rPr lang="en-US" dirty="0" err="1">
                <a:solidFill>
                  <a:schemeClr val="bg2">
                    <a:lumMod val="50000"/>
                  </a:schemeClr>
                </a:solidFill>
                <a:latin typeface="Times New Roman" pitchFamily="18" charset="0"/>
                <a:cs typeface="Times New Roman" pitchFamily="18" charset="0"/>
              </a:rPr>
              <a:t>Lannelongue</a:t>
            </a:r>
            <a:r>
              <a:rPr lang="en-US" dirty="0">
                <a:solidFill>
                  <a:schemeClr val="bg2">
                    <a:lumMod val="50000"/>
                  </a:schemeClr>
                </a:solidFill>
                <a:latin typeface="Times New Roman" pitchFamily="18" charset="0"/>
                <a:cs typeface="Times New Roman" pitchFamily="18" charset="0"/>
              </a:rPr>
              <a:t> and Menard first described Pierre Robin syndrome in 1891 but it was named after </a:t>
            </a:r>
            <a:r>
              <a:rPr lang="en-US" dirty="0" smtClean="0">
                <a:solidFill>
                  <a:schemeClr val="bg2">
                    <a:lumMod val="50000"/>
                  </a:schemeClr>
                </a:solidFill>
                <a:latin typeface="Times New Roman" pitchFamily="18" charset="0"/>
                <a:cs typeface="Times New Roman" pitchFamily="18" charset="0"/>
              </a:rPr>
              <a:t> Pierre </a:t>
            </a:r>
            <a:r>
              <a:rPr lang="en-US" dirty="0">
                <a:solidFill>
                  <a:schemeClr val="bg2">
                    <a:lumMod val="50000"/>
                  </a:schemeClr>
                </a:solidFill>
                <a:latin typeface="Times New Roman" pitchFamily="18" charset="0"/>
                <a:cs typeface="Times New Roman" pitchFamily="18" charset="0"/>
              </a:rPr>
              <a:t>Robin (1867–1950) who was a French </a:t>
            </a:r>
            <a:r>
              <a:rPr lang="en-US" dirty="0" smtClean="0">
                <a:solidFill>
                  <a:schemeClr val="bg2">
                    <a:lumMod val="50000"/>
                  </a:schemeClr>
                </a:solidFill>
                <a:latin typeface="Times New Roman" pitchFamily="18" charset="0"/>
                <a:cs typeface="Times New Roman" pitchFamily="18" charset="0"/>
              </a:rPr>
              <a:t>dental surgeon</a:t>
            </a:r>
            <a:endParaRPr lang="en-US" dirty="0" smtClean="0">
              <a:solidFill>
                <a:schemeClr val="bg2">
                  <a:lumMod val="50000"/>
                </a:schemeClr>
              </a:solidFill>
              <a:latin typeface="Times New Roman" pitchFamily="18" charset="0"/>
              <a:cs typeface="Times New Roman" pitchFamily="18" charset="0"/>
            </a:endParaRPr>
          </a:p>
          <a:p>
            <a:pPr marL="0" indent="0" algn="l">
              <a:buNone/>
            </a:pPr>
            <a:r>
              <a:rPr lang="en-US" dirty="0">
                <a:solidFill>
                  <a:schemeClr val="bg2">
                    <a:lumMod val="50000"/>
                  </a:schemeClr>
                </a:solidFill>
                <a:latin typeface="Times New Roman" pitchFamily="18" charset="0"/>
                <a:cs typeface="Times New Roman" pitchFamily="18" charset="0"/>
              </a:rPr>
              <a:t>Until 1974, the triad was known as Pierre Robin syndrome; however, the term syndrome is now reserved for errors of morphogenesis with the presence of multiple anomalies caused by a single etiology.</a:t>
            </a:r>
          </a:p>
          <a:p>
            <a:pPr marL="0" indent="0" algn="l">
              <a:buNone/>
            </a:pPr>
            <a:r>
              <a:rPr lang="en-US" dirty="0" smtClean="0">
                <a:solidFill>
                  <a:schemeClr val="bg2">
                    <a:lumMod val="50000"/>
                  </a:schemeClr>
                </a:solidFill>
                <a:latin typeface="Times New Roman" pitchFamily="18" charset="0"/>
                <a:cs typeface="Times New Roman" pitchFamily="18" charset="0"/>
              </a:rPr>
              <a:t>The </a:t>
            </a:r>
            <a:r>
              <a:rPr lang="en-US" dirty="0">
                <a:solidFill>
                  <a:schemeClr val="bg2">
                    <a:lumMod val="50000"/>
                  </a:schemeClr>
                </a:solidFill>
                <a:latin typeface="Times New Roman" pitchFamily="18" charset="0"/>
                <a:cs typeface="Times New Roman" pitchFamily="18" charset="0"/>
              </a:rPr>
              <a:t>term sequence has been introduced to include any condition that includes a series of anomalies caused by single malformation</a:t>
            </a:r>
            <a:endParaRPr lang="ar-IQ" dirty="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5724034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ETIOLOGY</a:t>
            </a:r>
            <a:endParaRPr lang="ar-IQ" dirty="0"/>
          </a:p>
        </p:txBody>
      </p:sp>
      <p:sp>
        <p:nvSpPr>
          <p:cNvPr id="3" name="Content Placeholder 2"/>
          <p:cNvSpPr>
            <a:spLocks noGrp="1"/>
          </p:cNvSpPr>
          <p:nvPr>
            <p:ph idx="1"/>
          </p:nvPr>
        </p:nvSpPr>
        <p:spPr/>
        <p:txBody>
          <a:bodyPr/>
          <a:lstStyle/>
          <a:p>
            <a:pPr marL="0" indent="0" algn="l">
              <a:buNone/>
            </a:pPr>
            <a:r>
              <a:rPr lang="en-US" dirty="0">
                <a:solidFill>
                  <a:schemeClr val="bg2">
                    <a:lumMod val="50000"/>
                  </a:schemeClr>
                </a:solidFill>
              </a:rPr>
              <a:t>Idiopathic </a:t>
            </a:r>
            <a:r>
              <a:rPr lang="en-US" dirty="0" smtClean="0">
                <a:solidFill>
                  <a:schemeClr val="bg2">
                    <a:lumMod val="50000"/>
                  </a:schemeClr>
                </a:solidFill>
              </a:rPr>
              <a:t>Autosomal </a:t>
            </a:r>
            <a:r>
              <a:rPr lang="en-US" dirty="0">
                <a:solidFill>
                  <a:schemeClr val="bg2">
                    <a:lumMod val="50000"/>
                  </a:schemeClr>
                </a:solidFill>
              </a:rPr>
              <a:t>recessive inheritance is possible. An X-linked variant has been reported involving cardiac malformations and </a:t>
            </a:r>
            <a:r>
              <a:rPr lang="en-US" dirty="0" smtClean="0">
                <a:solidFill>
                  <a:schemeClr val="bg2">
                    <a:lumMod val="50000"/>
                  </a:schemeClr>
                </a:solidFill>
              </a:rPr>
              <a:t>clubfeet</a:t>
            </a:r>
          </a:p>
          <a:p>
            <a:pPr marL="0" indent="0" algn="l">
              <a:buNone/>
            </a:pPr>
            <a:r>
              <a:rPr lang="en-US" dirty="0">
                <a:solidFill>
                  <a:schemeClr val="bg2">
                    <a:lumMod val="50000"/>
                  </a:schemeClr>
                </a:solidFill>
              </a:rPr>
              <a:t>Recent studies have indicated that genetic </a:t>
            </a:r>
            <a:r>
              <a:rPr lang="en-US" dirty="0" err="1">
                <a:solidFill>
                  <a:schemeClr val="bg2">
                    <a:lumMod val="50000"/>
                  </a:schemeClr>
                </a:solidFill>
              </a:rPr>
              <a:t>dysregulation</a:t>
            </a:r>
            <a:r>
              <a:rPr lang="en-US" dirty="0">
                <a:solidFill>
                  <a:schemeClr val="bg2">
                    <a:lumMod val="50000"/>
                  </a:schemeClr>
                </a:solidFill>
              </a:rPr>
              <a:t> of SOX9 gene prevents the SOX9 protein from properly controlling the development of facial structure</a:t>
            </a:r>
            <a:endParaRPr lang="ar-IQ" dirty="0">
              <a:solidFill>
                <a:schemeClr val="bg2">
                  <a:lumMod val="50000"/>
                </a:schemeClr>
              </a:solidFill>
            </a:endParaRPr>
          </a:p>
        </p:txBody>
      </p:sp>
    </p:spTree>
    <p:extLst>
      <p:ext uri="{BB962C8B-B14F-4D97-AF65-F5344CB8AC3E}">
        <p14:creationId xmlns:p14="http://schemas.microsoft.com/office/powerpoint/2010/main" val="31380338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496</TotalTime>
  <Words>1040</Words>
  <Application>Microsoft Office PowerPoint</Application>
  <PresentationFormat>عرض على الشاشة (3:4)‏</PresentationFormat>
  <Paragraphs>52</Paragraphs>
  <Slides>27</Slides>
  <Notes>0</Notes>
  <HiddenSlides>0</HiddenSlides>
  <MMClips>0</MMClips>
  <ScaleCrop>false</ScaleCrop>
  <HeadingPairs>
    <vt:vector size="4" baseType="variant">
      <vt:variant>
        <vt:lpstr>نسق</vt:lpstr>
      </vt:variant>
      <vt:variant>
        <vt:i4>1</vt:i4>
      </vt:variant>
      <vt:variant>
        <vt:lpstr>عناوين الشرائح</vt:lpstr>
      </vt:variant>
      <vt:variant>
        <vt:i4>27</vt:i4>
      </vt:variant>
    </vt:vector>
  </HeadingPairs>
  <TitlesOfParts>
    <vt:vector size="28" baseType="lpstr">
      <vt:lpstr>Opulent</vt:lpstr>
      <vt:lpstr>pierre robin sequence</vt:lpstr>
      <vt:lpstr>Pierre Robin Sequance (PRS)</vt:lpstr>
      <vt:lpstr>عرض تقديمي في PowerPoint</vt:lpstr>
      <vt:lpstr>عرض تقديمي في PowerPoint</vt:lpstr>
      <vt:lpstr>why is pierre robin called a sequence and not a syndrome?</vt:lpstr>
      <vt:lpstr>عرض تقديمي في PowerPoint</vt:lpstr>
      <vt:lpstr>عرض تقديمي في PowerPoint</vt:lpstr>
      <vt:lpstr>HISTORY</vt:lpstr>
      <vt:lpstr>ETIOLOGY</vt:lpstr>
      <vt:lpstr>Epidemiology </vt:lpstr>
      <vt:lpstr>PATHOGENESIS</vt:lpstr>
      <vt:lpstr>DIAGNOSIS</vt:lpstr>
      <vt:lpstr>عرض تقديمي في PowerPoint</vt:lpstr>
      <vt:lpstr>DIAGNOSIS</vt:lpstr>
      <vt:lpstr>عرض تقديمي في PowerPoint</vt:lpstr>
      <vt:lpstr>DIFFERNITIAL DIAGNOSIS</vt:lpstr>
      <vt:lpstr>     Charge syndrome is a disorder that affects many areas of the body. charge is an abbreviation for several of the features common in the disorder: coloboma, heart defects, atresia choanae (also known as choanal atresia), growth retardation,genital abnormalities, and ear abnormalities</vt:lpstr>
      <vt:lpstr>DiGeorge syndrome</vt:lpstr>
      <vt:lpstr>Treacher Collins Syndrome</vt:lpstr>
      <vt:lpstr>MANAGEMENT</vt:lpstr>
      <vt:lpstr>Conservative Management</vt:lpstr>
      <vt:lpstr>عرض تقديمي في PowerPoint</vt:lpstr>
      <vt:lpstr>MANAGEMENT</vt:lpstr>
      <vt:lpstr>MANAGEMENT</vt:lpstr>
      <vt:lpstr>Surgical Mangament</vt:lpstr>
      <vt:lpstr>PROGNOSIS</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pierre robin sequence</dc:title>
  <dc:creator>DR.Ahmed Saker 2o1O</dc:creator>
  <cp:lastModifiedBy>Maher</cp:lastModifiedBy>
  <cp:revision>36</cp:revision>
  <dcterms:created xsi:type="dcterms:W3CDTF">2019-04-02T07:36:47Z</dcterms:created>
  <dcterms:modified xsi:type="dcterms:W3CDTF">2022-10-01T18:07:28Z</dcterms:modified>
</cp:coreProperties>
</file>