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2" r:id="rId1"/>
  </p:sldMasterIdLst>
  <p:notesMasterIdLst>
    <p:notesMasterId r:id="rId18"/>
  </p:notesMasterIdLst>
  <p:sldIdLst>
    <p:sldId id="256" r:id="rId2"/>
    <p:sldId id="257" r:id="rId3"/>
    <p:sldId id="258" r:id="rId4"/>
    <p:sldId id="260" r:id="rId5"/>
    <p:sldId id="259" r:id="rId6"/>
    <p:sldId id="261" r:id="rId7"/>
    <p:sldId id="262" r:id="rId8"/>
    <p:sldId id="263" r:id="rId9"/>
    <p:sldId id="264" r:id="rId10"/>
    <p:sldId id="266" r:id="rId11"/>
    <p:sldId id="267" r:id="rId12"/>
    <p:sldId id="268" r:id="rId13"/>
    <p:sldId id="271" r:id="rId14"/>
    <p:sldId id="273" r:id="rId15"/>
    <p:sldId id="275" r:id="rId16"/>
    <p:sldId id="276"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521415D9-36F7-43E2-AB2F-B90AF26B5E84}">
      <p14:sectionLst xmlns:p14="http://schemas.microsoft.com/office/powerpoint/2010/main">
        <p14:section name="Default Section" id="{83D8C205-9D1B-4DCF-BA8F-E99A8099AA33}">
          <p14:sldIdLst>
            <p14:sldId id="256"/>
            <p14:sldId id="257"/>
            <p14:sldId id="258"/>
            <p14:sldId id="260"/>
            <p14:sldId id="259"/>
            <p14:sldId id="261"/>
            <p14:sldId id="262"/>
            <p14:sldId id="263"/>
            <p14:sldId id="264"/>
          </p14:sldIdLst>
        </p14:section>
        <p14:section name="Untitled Section" id="{CFCC17CE-F8A0-49B2-B194-5FFE8A53079C}">
          <p14:sldIdLst>
            <p14:sldId id="266"/>
            <p14:sldId id="267"/>
            <p14:sldId id="268"/>
            <p14:sldId id="271"/>
            <p14:sldId id="273"/>
            <p14:sldId id="275"/>
            <p14:sldId id="2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99"/>
    <a:srgbClr val="FF0066"/>
    <a:srgbClr val="FF9933"/>
    <a:srgbClr val="FFCCCC"/>
    <a:srgbClr val="FF9900"/>
    <a:srgbClr val="FFFF66"/>
    <a:srgbClr val="FFFFFD"/>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40" autoAdjust="0"/>
    <p:restoredTop sz="94679" autoAdjust="0"/>
  </p:normalViewPr>
  <p:slideViewPr>
    <p:cSldViewPr>
      <p:cViewPr varScale="1">
        <p:scale>
          <a:sx n="78" d="100"/>
          <a:sy n="78" d="100"/>
        </p:scale>
        <p:origin x="79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3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126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983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26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6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126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FBEC80C-BD01-43BC-B47C-724D5E13876B}" type="slidenum">
              <a:rPr lang="en-US"/>
              <a:pPr>
                <a:defRPr/>
              </a:pPr>
              <a:t>‹#›</a:t>
            </a:fld>
            <a:endParaRPr lang="en-US"/>
          </a:p>
        </p:txBody>
      </p:sp>
    </p:spTree>
    <p:extLst>
      <p:ext uri="{BB962C8B-B14F-4D97-AF65-F5344CB8AC3E}">
        <p14:creationId xmlns:p14="http://schemas.microsoft.com/office/powerpoint/2010/main" val="111726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6"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7"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8" name="Freeform 6"/>
            <p:cNvSpPr>
              <a:spLocks/>
            </p:cNvSpPr>
            <p:nvPr/>
          </p:nvSpPr>
          <p:spPr bwMode="hidden">
            <a:xfrm>
              <a:off x="4038" y="3577"/>
              <a:ext cx="1720" cy="65"/>
            </a:xfrm>
            <a:custGeom>
              <a:avLst/>
              <a:gdLst>
                <a:gd name="T0" fmla="*/ 1718 w 1722"/>
                <a:gd name="T1" fmla="*/ 64 h 66"/>
                <a:gd name="T2" fmla="*/ 1718 w 1722"/>
                <a:gd name="T3" fmla="*/ 58 h 66"/>
                <a:gd name="T4" fmla="*/ 0 w 1722"/>
                <a:gd name="T5" fmla="*/ 0 h 66"/>
                <a:gd name="T6" fmla="*/ 0 w 1722"/>
                <a:gd name="T7" fmla="*/ 46 h 66"/>
                <a:gd name="T8" fmla="*/ 1718 w 1722"/>
                <a:gd name="T9" fmla="*/ 64 h 66"/>
                <a:gd name="T10" fmla="*/ 1718 w 1722"/>
                <a:gd name="T11" fmla="*/ 64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ar-IQ"/>
            </a:p>
          </p:txBody>
        </p:sp>
        <p:sp>
          <p:nvSpPr>
            <p:cNvPr id="9"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ar-IQ"/>
            </a:p>
          </p:txBody>
        </p:sp>
        <p:sp>
          <p:nvSpPr>
            <p:cNvPr id="10" name="Freeform 8"/>
            <p:cNvSpPr>
              <a:spLocks/>
            </p:cNvSpPr>
            <p:nvPr/>
          </p:nvSpPr>
          <p:spPr bwMode="hidden">
            <a:xfrm>
              <a:off x="4784" y="3702"/>
              <a:ext cx="974" cy="101"/>
            </a:xfrm>
            <a:custGeom>
              <a:avLst/>
              <a:gdLst>
                <a:gd name="T0" fmla="*/ 973 w 975"/>
                <a:gd name="T1" fmla="*/ 48 h 101"/>
                <a:gd name="T2" fmla="*/ 973 w 975"/>
                <a:gd name="T3" fmla="*/ 0 h 101"/>
                <a:gd name="T4" fmla="*/ 0 w 975"/>
                <a:gd name="T5" fmla="*/ 24 h 101"/>
                <a:gd name="T6" fmla="*/ 0 w 975"/>
                <a:gd name="T7" fmla="*/ 101 h 101"/>
                <a:gd name="T8" fmla="*/ 973 w 975"/>
                <a:gd name="T9" fmla="*/ 48 h 101"/>
                <a:gd name="T10" fmla="*/ 97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w="9525">
              <a:noFill/>
              <a:round/>
              <a:headEnd/>
              <a:tailEnd/>
            </a:ln>
          </p:spPr>
          <p:txBody>
            <a:bodyPr/>
            <a:lstStyle/>
            <a:p>
              <a:endParaRPr lang="ar-IQ"/>
            </a:p>
          </p:txBody>
        </p:sp>
        <p:sp>
          <p:nvSpPr>
            <p:cNvPr id="11" name="Freeform 9"/>
            <p:cNvSpPr>
              <a:spLocks/>
            </p:cNvSpPr>
            <p:nvPr/>
          </p:nvSpPr>
          <p:spPr bwMode="hidden">
            <a:xfrm>
              <a:off x="3619" y="3815"/>
              <a:ext cx="2139" cy="198"/>
            </a:xfrm>
            <a:custGeom>
              <a:avLst/>
              <a:gdLst>
                <a:gd name="T0" fmla="*/ 2137 w 2141"/>
                <a:gd name="T1" fmla="*/ 0 h 198"/>
                <a:gd name="T2" fmla="*/ 0 w 2141"/>
                <a:gd name="T3" fmla="*/ 156 h 198"/>
                <a:gd name="T4" fmla="*/ 0 w 2141"/>
                <a:gd name="T5" fmla="*/ 198 h 198"/>
                <a:gd name="T6" fmla="*/ 2137 w 2141"/>
                <a:gd name="T7" fmla="*/ 0 h 198"/>
                <a:gd name="T8" fmla="*/ 213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w="9525">
              <a:noFill/>
              <a:round/>
              <a:headEnd/>
              <a:tailEnd/>
            </a:ln>
          </p:spPr>
          <p:txBody>
            <a:bodyPr/>
            <a:lstStyle/>
            <a:p>
              <a:endParaRPr lang="ar-IQ"/>
            </a:p>
          </p:txBody>
        </p:sp>
        <p:sp>
          <p:nvSpPr>
            <p:cNvPr id="12"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3" name="Freeform 11"/>
            <p:cNvSpPr>
              <a:spLocks/>
            </p:cNvSpPr>
            <p:nvPr/>
          </p:nvSpPr>
          <p:spPr bwMode="hidden">
            <a:xfrm>
              <a:off x="2097" y="4043"/>
              <a:ext cx="2514" cy="276"/>
            </a:xfrm>
            <a:custGeom>
              <a:avLst/>
              <a:gdLst>
                <a:gd name="T0" fmla="*/ 2176 w 2517"/>
                <a:gd name="T1" fmla="*/ 276 h 276"/>
                <a:gd name="T2" fmla="*/ 2511 w 2517"/>
                <a:gd name="T3" fmla="*/ 204 h 276"/>
                <a:gd name="T4" fmla="*/ 2254 w 2517"/>
                <a:gd name="T5" fmla="*/ 0 h 276"/>
                <a:gd name="T6" fmla="*/ 0 w 2517"/>
                <a:gd name="T7" fmla="*/ 276 h 276"/>
                <a:gd name="T8" fmla="*/ 2176 w 2517"/>
                <a:gd name="T9" fmla="*/ 276 h 276"/>
                <a:gd name="T10" fmla="*/ 2176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w="9525">
              <a:noFill/>
              <a:round/>
              <a:headEnd/>
              <a:tailEnd/>
            </a:ln>
          </p:spPr>
          <p:txBody>
            <a:bodyPr/>
            <a:lstStyle/>
            <a:p>
              <a:endParaRPr lang="ar-IQ"/>
            </a:p>
          </p:txBody>
        </p:sp>
        <p:sp>
          <p:nvSpPr>
            <p:cNvPr id="14"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5" name="Freeform 13"/>
            <p:cNvSpPr>
              <a:spLocks/>
            </p:cNvSpPr>
            <p:nvPr/>
          </p:nvSpPr>
          <p:spPr bwMode="hidden">
            <a:xfrm>
              <a:off x="5030" y="3151"/>
              <a:ext cx="728" cy="240"/>
            </a:xfrm>
            <a:custGeom>
              <a:avLst/>
              <a:gdLst>
                <a:gd name="T0" fmla="*/ 727 w 729"/>
                <a:gd name="T1" fmla="*/ 240 h 240"/>
                <a:gd name="T2" fmla="*/ 0 w 729"/>
                <a:gd name="T3" fmla="*/ 0 h 240"/>
                <a:gd name="T4" fmla="*/ 0 w 729"/>
                <a:gd name="T5" fmla="*/ 6 h 240"/>
                <a:gd name="T6" fmla="*/ 727 w 729"/>
                <a:gd name="T7" fmla="*/ 240 h 240"/>
                <a:gd name="T8" fmla="*/ 72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w="9525">
              <a:noFill/>
              <a:round/>
              <a:headEnd/>
              <a:tailEnd/>
            </a:ln>
          </p:spPr>
          <p:txBody>
            <a:bodyPr/>
            <a:lstStyle/>
            <a:p>
              <a:endParaRPr lang="ar-IQ"/>
            </a:p>
          </p:txBody>
        </p:sp>
        <p:sp>
          <p:nvSpPr>
            <p:cNvPr id="16"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7" name="Freeform 15"/>
            <p:cNvSpPr>
              <a:spLocks/>
            </p:cNvSpPr>
            <p:nvPr/>
          </p:nvSpPr>
          <p:spPr bwMode="hidden">
            <a:xfrm>
              <a:off x="5030" y="3049"/>
              <a:ext cx="728" cy="318"/>
            </a:xfrm>
            <a:custGeom>
              <a:avLst/>
              <a:gdLst>
                <a:gd name="T0" fmla="*/ 727 w 729"/>
                <a:gd name="T1" fmla="*/ 318 h 318"/>
                <a:gd name="T2" fmla="*/ 727 w 729"/>
                <a:gd name="T3" fmla="*/ 312 h 318"/>
                <a:gd name="T4" fmla="*/ 0 w 729"/>
                <a:gd name="T5" fmla="*/ 0 h 318"/>
                <a:gd name="T6" fmla="*/ 0 w 729"/>
                <a:gd name="T7" fmla="*/ 54 h 318"/>
                <a:gd name="T8" fmla="*/ 727 w 729"/>
                <a:gd name="T9" fmla="*/ 318 h 318"/>
                <a:gd name="T10" fmla="*/ 72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ar-IQ"/>
            </a:p>
          </p:txBody>
        </p:sp>
        <p:sp>
          <p:nvSpPr>
            <p:cNvPr id="18"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9"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20"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w="9525">
              <a:noFill/>
              <a:round/>
              <a:headEnd/>
              <a:tailEnd/>
            </a:ln>
          </p:spPr>
          <p:txBody>
            <a:bodyPr/>
            <a:lstStyle/>
            <a:p>
              <a:endParaRPr lang="ar-IQ"/>
            </a:p>
          </p:txBody>
        </p:sp>
        <p:sp>
          <p:nvSpPr>
            <p:cNvPr id="22"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w="9525">
              <a:noFill/>
              <a:round/>
              <a:headEnd/>
              <a:tailEnd/>
            </a:ln>
          </p:spPr>
          <p:txBody>
            <a:bodyPr/>
            <a:lstStyle/>
            <a:p>
              <a:endParaRPr lang="ar-IQ"/>
            </a:p>
          </p:txBody>
        </p:sp>
        <p:sp>
          <p:nvSpPr>
            <p:cNvPr id="24"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25"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ar-IQ"/>
            </a:p>
          </p:txBody>
        </p:sp>
        <p:sp>
          <p:nvSpPr>
            <p:cNvPr id="26"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w="9525">
              <a:noFill/>
              <a:round/>
              <a:headEnd/>
              <a:tailEnd/>
            </a:ln>
          </p:spPr>
          <p:txBody>
            <a:bodyPr/>
            <a:lstStyle/>
            <a:p>
              <a:endParaRPr lang="ar-IQ"/>
            </a:p>
          </p:txBody>
        </p:sp>
        <p:sp>
          <p:nvSpPr>
            <p:cNvPr id="28"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29"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0" name="Freeform 28"/>
            <p:cNvSpPr>
              <a:spLocks/>
            </p:cNvSpPr>
            <p:nvPr/>
          </p:nvSpPr>
          <p:spPr bwMode="hidden">
            <a:xfrm>
              <a:off x="5698" y="653"/>
              <a:ext cx="60" cy="311"/>
            </a:xfrm>
            <a:custGeom>
              <a:avLst/>
              <a:gdLst>
                <a:gd name="T0" fmla="*/ 0 w 60"/>
                <a:gd name="T1" fmla="*/ 144 h 312"/>
                <a:gd name="T2" fmla="*/ 60 w 60"/>
                <a:gd name="T3" fmla="*/ 31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w="9525">
              <a:noFill/>
              <a:round/>
              <a:headEnd/>
              <a:tailEnd/>
            </a:ln>
          </p:spPr>
          <p:txBody>
            <a:bodyPr/>
            <a:lstStyle/>
            <a:p>
              <a:endParaRPr lang="ar-IQ"/>
            </a:p>
          </p:txBody>
        </p:sp>
        <p:sp>
          <p:nvSpPr>
            <p:cNvPr id="31"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w="9525">
              <a:noFill/>
              <a:round/>
              <a:headEnd/>
              <a:tailEnd/>
            </a:ln>
          </p:spPr>
          <p:txBody>
            <a:bodyPr/>
            <a:lstStyle/>
            <a:p>
              <a:endParaRPr lang="ar-IQ"/>
            </a:p>
          </p:txBody>
        </p:sp>
        <p:sp>
          <p:nvSpPr>
            <p:cNvPr id="33"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4"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5"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6"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7"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8"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9"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40"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43"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grpSp>
      </p:grpSp>
      <p:sp>
        <p:nvSpPr>
          <p:cNvPr id="34858" name="Rectangle 42"/>
          <p:cNvSpPr>
            <a:spLocks noGrp="1" noChangeArrowheads="1"/>
          </p:cNvSpPr>
          <p:nvPr>
            <p:ph type="ctrTitle" sz="quarter"/>
          </p:nvPr>
        </p:nvSpPr>
        <p:spPr>
          <a:xfrm>
            <a:off x="457200" y="1600200"/>
            <a:ext cx="8229600" cy="1828800"/>
          </a:xfrm>
        </p:spPr>
        <p:txBody>
          <a:bodyPr/>
          <a:lstStyle>
            <a:lvl1pPr>
              <a:defRPr/>
            </a:lvl1pPr>
          </a:lstStyle>
          <a:p>
            <a:pPr lvl="0"/>
            <a:r>
              <a:rPr lang="en-US" noProof="0" smtClean="0"/>
              <a:t>Click to edit Master title style</a:t>
            </a:r>
          </a:p>
        </p:txBody>
      </p:sp>
      <p:sp>
        <p:nvSpPr>
          <p:cNvPr id="34859"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44" name="Rectangle 4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p>
        </p:txBody>
      </p:sp>
      <p:sp>
        <p:nvSpPr>
          <p:cNvPr id="45" name="Rectangle 4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p>
        </p:txBody>
      </p:sp>
      <p:sp>
        <p:nvSpPr>
          <p:cNvPr id="46" name="Rectangle 4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36DEBA80-6B6B-4711-92C9-92CDDA40E31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B322DF23-5A2E-4B62-A16E-507677FED6A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967A14E5-A198-4C9D-971E-7F57F52A374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IQ"/>
          </a:p>
        </p:txBody>
      </p:sp>
      <p:sp>
        <p:nvSpPr>
          <p:cNvPr id="3" name="Table Placeholder 2"/>
          <p:cNvSpPr>
            <a:spLocks noGrp="1"/>
          </p:cNvSpPr>
          <p:nvPr>
            <p:ph type="tbl" idx="1"/>
          </p:nvPr>
        </p:nvSpPr>
        <p:spPr>
          <a:xfrm>
            <a:off x="457200" y="1600200"/>
            <a:ext cx="8229600" cy="4530725"/>
          </a:xfrm>
        </p:spPr>
        <p:txBody>
          <a:bodyPr/>
          <a:lstStyle/>
          <a:p>
            <a:pPr lvl="0"/>
            <a:endParaRPr lang="ar-IQ" noProof="0" smtClean="0"/>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6B5AC857-6A42-4930-8EF3-0EC886805F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E586B6AE-0FDA-4E2A-9169-D543652A2C3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E762E0DA-06CA-4640-8B44-AD56B8A15E3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AF42E2B7-3E24-4E52-ADE8-AFE738D4B9D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pPr>
              <a:defRPr/>
            </a:pPr>
            <a:fld id="{FC680F3D-3FC0-4867-AA74-A53B9953125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57E95FCA-FBCA-45BE-83CF-46C1D2CDEFA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pPr>
              <a:defRPr/>
            </a:pPr>
            <a:fld id="{E0850758-EC84-4467-9210-3ACF5D5F14F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9A7F230E-ECE5-4CAB-B18E-EAA0C5C8192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385943F8-7300-4968-BC3C-04013BBD0E7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33795"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796"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797"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035" name="Freeform 6"/>
            <p:cNvSpPr>
              <a:spLocks/>
            </p:cNvSpPr>
            <p:nvPr/>
          </p:nvSpPr>
          <p:spPr bwMode="hidden">
            <a:xfrm>
              <a:off x="4038" y="3577"/>
              <a:ext cx="1720" cy="65"/>
            </a:xfrm>
            <a:custGeom>
              <a:avLst/>
              <a:gdLst>
                <a:gd name="T0" fmla="*/ 1718 w 1722"/>
                <a:gd name="T1" fmla="*/ 64 h 66"/>
                <a:gd name="T2" fmla="*/ 1718 w 1722"/>
                <a:gd name="T3" fmla="*/ 58 h 66"/>
                <a:gd name="T4" fmla="*/ 0 w 1722"/>
                <a:gd name="T5" fmla="*/ 0 h 66"/>
                <a:gd name="T6" fmla="*/ 0 w 1722"/>
                <a:gd name="T7" fmla="*/ 46 h 66"/>
                <a:gd name="T8" fmla="*/ 1718 w 1722"/>
                <a:gd name="T9" fmla="*/ 64 h 66"/>
                <a:gd name="T10" fmla="*/ 1718 w 1722"/>
                <a:gd name="T11" fmla="*/ 64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ar-IQ"/>
            </a:p>
          </p:txBody>
        </p:sp>
        <p:sp>
          <p:nvSpPr>
            <p:cNvPr id="33799"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ar-IQ"/>
            </a:p>
          </p:txBody>
        </p:sp>
        <p:sp>
          <p:nvSpPr>
            <p:cNvPr id="1037" name="Freeform 8"/>
            <p:cNvSpPr>
              <a:spLocks/>
            </p:cNvSpPr>
            <p:nvPr/>
          </p:nvSpPr>
          <p:spPr bwMode="hidden">
            <a:xfrm>
              <a:off x="4784" y="3702"/>
              <a:ext cx="974" cy="101"/>
            </a:xfrm>
            <a:custGeom>
              <a:avLst/>
              <a:gdLst>
                <a:gd name="T0" fmla="*/ 973 w 975"/>
                <a:gd name="T1" fmla="*/ 48 h 101"/>
                <a:gd name="T2" fmla="*/ 973 w 975"/>
                <a:gd name="T3" fmla="*/ 0 h 101"/>
                <a:gd name="T4" fmla="*/ 0 w 975"/>
                <a:gd name="T5" fmla="*/ 24 h 101"/>
                <a:gd name="T6" fmla="*/ 0 w 975"/>
                <a:gd name="T7" fmla="*/ 101 h 101"/>
                <a:gd name="T8" fmla="*/ 973 w 975"/>
                <a:gd name="T9" fmla="*/ 48 h 101"/>
                <a:gd name="T10" fmla="*/ 973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w="9525">
              <a:noFill/>
              <a:round/>
              <a:headEnd/>
              <a:tailEnd/>
            </a:ln>
          </p:spPr>
          <p:txBody>
            <a:bodyPr/>
            <a:lstStyle/>
            <a:p>
              <a:endParaRPr lang="ar-IQ"/>
            </a:p>
          </p:txBody>
        </p:sp>
        <p:sp>
          <p:nvSpPr>
            <p:cNvPr id="1038" name="Freeform 9"/>
            <p:cNvSpPr>
              <a:spLocks/>
            </p:cNvSpPr>
            <p:nvPr/>
          </p:nvSpPr>
          <p:spPr bwMode="hidden">
            <a:xfrm>
              <a:off x="3619" y="3815"/>
              <a:ext cx="2139" cy="198"/>
            </a:xfrm>
            <a:custGeom>
              <a:avLst/>
              <a:gdLst>
                <a:gd name="T0" fmla="*/ 2137 w 2141"/>
                <a:gd name="T1" fmla="*/ 0 h 198"/>
                <a:gd name="T2" fmla="*/ 0 w 2141"/>
                <a:gd name="T3" fmla="*/ 156 h 198"/>
                <a:gd name="T4" fmla="*/ 0 w 2141"/>
                <a:gd name="T5" fmla="*/ 198 h 198"/>
                <a:gd name="T6" fmla="*/ 2137 w 2141"/>
                <a:gd name="T7" fmla="*/ 0 h 198"/>
                <a:gd name="T8" fmla="*/ 2137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w="9525">
              <a:noFill/>
              <a:round/>
              <a:headEnd/>
              <a:tailEnd/>
            </a:ln>
          </p:spPr>
          <p:txBody>
            <a:bodyPr/>
            <a:lstStyle/>
            <a:p>
              <a:endParaRPr lang="ar-IQ"/>
            </a:p>
          </p:txBody>
        </p:sp>
        <p:sp>
          <p:nvSpPr>
            <p:cNvPr id="33802"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040" name="Freeform 11"/>
            <p:cNvSpPr>
              <a:spLocks/>
            </p:cNvSpPr>
            <p:nvPr/>
          </p:nvSpPr>
          <p:spPr bwMode="hidden">
            <a:xfrm>
              <a:off x="2097" y="4043"/>
              <a:ext cx="2514" cy="276"/>
            </a:xfrm>
            <a:custGeom>
              <a:avLst/>
              <a:gdLst>
                <a:gd name="T0" fmla="*/ 2176 w 2517"/>
                <a:gd name="T1" fmla="*/ 276 h 276"/>
                <a:gd name="T2" fmla="*/ 2511 w 2517"/>
                <a:gd name="T3" fmla="*/ 204 h 276"/>
                <a:gd name="T4" fmla="*/ 2254 w 2517"/>
                <a:gd name="T5" fmla="*/ 0 h 276"/>
                <a:gd name="T6" fmla="*/ 0 w 2517"/>
                <a:gd name="T7" fmla="*/ 276 h 276"/>
                <a:gd name="T8" fmla="*/ 2176 w 2517"/>
                <a:gd name="T9" fmla="*/ 276 h 276"/>
                <a:gd name="T10" fmla="*/ 2176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w="9525">
              <a:noFill/>
              <a:round/>
              <a:headEnd/>
              <a:tailEnd/>
            </a:ln>
          </p:spPr>
          <p:txBody>
            <a:bodyPr/>
            <a:lstStyle/>
            <a:p>
              <a:endParaRPr lang="ar-IQ"/>
            </a:p>
          </p:txBody>
        </p:sp>
        <p:sp>
          <p:nvSpPr>
            <p:cNvPr id="33804"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042" name="Freeform 13"/>
            <p:cNvSpPr>
              <a:spLocks/>
            </p:cNvSpPr>
            <p:nvPr/>
          </p:nvSpPr>
          <p:spPr bwMode="hidden">
            <a:xfrm>
              <a:off x="5030" y="3151"/>
              <a:ext cx="728" cy="240"/>
            </a:xfrm>
            <a:custGeom>
              <a:avLst/>
              <a:gdLst>
                <a:gd name="T0" fmla="*/ 727 w 729"/>
                <a:gd name="T1" fmla="*/ 240 h 240"/>
                <a:gd name="T2" fmla="*/ 0 w 729"/>
                <a:gd name="T3" fmla="*/ 0 h 240"/>
                <a:gd name="T4" fmla="*/ 0 w 729"/>
                <a:gd name="T5" fmla="*/ 6 h 240"/>
                <a:gd name="T6" fmla="*/ 727 w 729"/>
                <a:gd name="T7" fmla="*/ 240 h 240"/>
                <a:gd name="T8" fmla="*/ 727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w="9525">
              <a:noFill/>
              <a:round/>
              <a:headEnd/>
              <a:tailEnd/>
            </a:ln>
          </p:spPr>
          <p:txBody>
            <a:bodyPr/>
            <a:lstStyle/>
            <a:p>
              <a:endParaRPr lang="ar-IQ"/>
            </a:p>
          </p:txBody>
        </p:sp>
        <p:sp>
          <p:nvSpPr>
            <p:cNvPr id="33806"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044" name="Freeform 15"/>
            <p:cNvSpPr>
              <a:spLocks/>
            </p:cNvSpPr>
            <p:nvPr/>
          </p:nvSpPr>
          <p:spPr bwMode="hidden">
            <a:xfrm>
              <a:off x="5030" y="3049"/>
              <a:ext cx="728" cy="318"/>
            </a:xfrm>
            <a:custGeom>
              <a:avLst/>
              <a:gdLst>
                <a:gd name="T0" fmla="*/ 727 w 729"/>
                <a:gd name="T1" fmla="*/ 318 h 318"/>
                <a:gd name="T2" fmla="*/ 727 w 729"/>
                <a:gd name="T3" fmla="*/ 312 h 318"/>
                <a:gd name="T4" fmla="*/ 0 w 729"/>
                <a:gd name="T5" fmla="*/ 0 h 318"/>
                <a:gd name="T6" fmla="*/ 0 w 729"/>
                <a:gd name="T7" fmla="*/ 54 h 318"/>
                <a:gd name="T8" fmla="*/ 727 w 729"/>
                <a:gd name="T9" fmla="*/ 318 h 318"/>
                <a:gd name="T10" fmla="*/ 727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ar-IQ"/>
            </a:p>
          </p:txBody>
        </p:sp>
        <p:sp>
          <p:nvSpPr>
            <p:cNvPr id="33808"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809"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810"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04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w="9525">
              <a:noFill/>
              <a:round/>
              <a:headEnd/>
              <a:tailEnd/>
            </a:ln>
          </p:spPr>
          <p:txBody>
            <a:bodyPr/>
            <a:lstStyle/>
            <a:p>
              <a:endParaRPr lang="ar-IQ"/>
            </a:p>
          </p:txBody>
        </p:sp>
        <p:sp>
          <p:nvSpPr>
            <p:cNvPr id="33812"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05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w="9525">
              <a:noFill/>
              <a:round/>
              <a:headEnd/>
              <a:tailEnd/>
            </a:ln>
          </p:spPr>
          <p:txBody>
            <a:bodyPr/>
            <a:lstStyle/>
            <a:p>
              <a:endParaRPr lang="ar-IQ"/>
            </a:p>
          </p:txBody>
        </p:sp>
        <p:sp>
          <p:nvSpPr>
            <p:cNvPr id="33814"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815"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ar-IQ"/>
            </a:p>
          </p:txBody>
        </p:sp>
        <p:sp>
          <p:nvSpPr>
            <p:cNvPr id="33816"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05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w="9525">
              <a:noFill/>
              <a:round/>
              <a:headEnd/>
              <a:tailEnd/>
            </a:ln>
          </p:spPr>
          <p:txBody>
            <a:bodyPr/>
            <a:lstStyle/>
            <a:p>
              <a:endParaRPr lang="ar-IQ"/>
            </a:p>
          </p:txBody>
        </p:sp>
        <p:sp>
          <p:nvSpPr>
            <p:cNvPr id="33818"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819"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057" name="Freeform 28"/>
            <p:cNvSpPr>
              <a:spLocks/>
            </p:cNvSpPr>
            <p:nvPr/>
          </p:nvSpPr>
          <p:spPr bwMode="hidden">
            <a:xfrm>
              <a:off x="5698" y="653"/>
              <a:ext cx="60" cy="311"/>
            </a:xfrm>
            <a:custGeom>
              <a:avLst/>
              <a:gdLst>
                <a:gd name="T0" fmla="*/ 0 w 60"/>
                <a:gd name="T1" fmla="*/ 144 h 312"/>
                <a:gd name="T2" fmla="*/ 60 w 60"/>
                <a:gd name="T3" fmla="*/ 310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w="9525">
              <a:noFill/>
              <a:round/>
              <a:headEnd/>
              <a:tailEnd/>
            </a:ln>
          </p:spPr>
          <p:txBody>
            <a:bodyPr/>
            <a:lstStyle/>
            <a:p>
              <a:endParaRPr lang="ar-IQ"/>
            </a:p>
          </p:txBody>
        </p:sp>
        <p:sp>
          <p:nvSpPr>
            <p:cNvPr id="33821"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105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w="9525">
              <a:noFill/>
              <a:round/>
              <a:headEnd/>
              <a:tailEnd/>
            </a:ln>
          </p:spPr>
          <p:txBody>
            <a:bodyPr/>
            <a:lstStyle/>
            <a:p>
              <a:endParaRPr lang="ar-IQ"/>
            </a:p>
          </p:txBody>
        </p:sp>
        <p:sp>
          <p:nvSpPr>
            <p:cNvPr id="33823"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824"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825"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826"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827"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828"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829"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830"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grpSp>
          <p:nvGrpSpPr>
            <p:cNvPr id="1068" name="Group 39"/>
            <p:cNvGrpSpPr>
              <a:grpSpLocks/>
            </p:cNvGrpSpPr>
            <p:nvPr userDrawn="1"/>
          </p:nvGrpSpPr>
          <p:grpSpPr bwMode="auto">
            <a:xfrm>
              <a:off x="0" y="1632"/>
              <a:ext cx="5758" cy="1858"/>
              <a:chOff x="0" y="1632"/>
              <a:chExt cx="5758" cy="1858"/>
            </a:xfrm>
          </p:grpSpPr>
          <p:sp>
            <p:nvSpPr>
              <p:cNvPr id="33832"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sp>
            <p:nvSpPr>
              <p:cNvPr id="33833"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ar-IQ"/>
              </a:p>
            </p:txBody>
          </p:sp>
        </p:grpSp>
      </p:grpSp>
      <p:sp>
        <p:nvSpPr>
          <p:cNvPr id="33834" name="Rectangle 42"/>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3835"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836" name="Rectangle 4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33837" name="Rectangle 4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33838" name="Rectangle 4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61523D32-BB68-4B52-B568-824EBE36F0D9}"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90"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3834"/>
                                        </p:tgtEl>
                                        <p:attrNameLst>
                                          <p:attrName>style.visibility</p:attrName>
                                        </p:attrNameLst>
                                      </p:cBhvr>
                                      <p:to>
                                        <p:strVal val="visible"/>
                                      </p:to>
                                    </p:set>
                                    <p:anim calcmode="lin" valueType="num">
                                      <p:cBhvr>
                                        <p:cTn id="7" dur="500" fill="hold"/>
                                        <p:tgtEl>
                                          <p:spTgt spid="33834"/>
                                        </p:tgtEl>
                                        <p:attrNameLst>
                                          <p:attrName>ppt_w</p:attrName>
                                        </p:attrNameLst>
                                      </p:cBhvr>
                                      <p:tavLst>
                                        <p:tav tm="0">
                                          <p:val>
                                            <p:fltVal val="0"/>
                                          </p:val>
                                        </p:tav>
                                        <p:tav tm="100000">
                                          <p:val>
                                            <p:strVal val="#ppt_w"/>
                                          </p:val>
                                        </p:tav>
                                      </p:tavLst>
                                    </p:anim>
                                    <p:anim calcmode="lin" valueType="num">
                                      <p:cBhvr>
                                        <p:cTn id="8" dur="500" fill="hold"/>
                                        <p:tgtEl>
                                          <p:spTgt spid="33834"/>
                                        </p:tgtEl>
                                        <p:attrNameLst>
                                          <p:attrName>ppt_h</p:attrName>
                                        </p:attrNameLst>
                                      </p:cBhvr>
                                      <p:tavLst>
                                        <p:tav tm="0">
                                          <p:val>
                                            <p:fltVal val="0"/>
                                          </p:val>
                                        </p:tav>
                                        <p:tav tm="100000">
                                          <p:val>
                                            <p:strVal val="#ppt_h"/>
                                          </p:val>
                                        </p:tav>
                                      </p:tavLst>
                                    </p:anim>
                                    <p:animEffect transition="in" filter="fade">
                                      <p:cBhvr>
                                        <p:cTn id="9" dur="500"/>
                                        <p:tgtEl>
                                          <p:spTgt spid="3383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3835">
                                            <p:txEl>
                                              <p:pRg st="0" end="0"/>
                                            </p:txEl>
                                          </p:spTgt>
                                        </p:tgtEl>
                                        <p:attrNameLst>
                                          <p:attrName>style.visibility</p:attrName>
                                        </p:attrNameLst>
                                      </p:cBhvr>
                                      <p:to>
                                        <p:strVal val="visible"/>
                                      </p:to>
                                    </p:set>
                                    <p:animEffect transition="in" filter="fade">
                                      <p:cBhvr>
                                        <p:cTn id="14" dur="1000">
                                          <p:stCondLst>
                                            <p:cond delay="0"/>
                                          </p:stCondLst>
                                        </p:cTn>
                                        <p:tgtEl>
                                          <p:spTgt spid="33835">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3835">
                                            <p:txEl>
                                              <p:pRg st="1" end="1"/>
                                            </p:txEl>
                                          </p:spTgt>
                                        </p:tgtEl>
                                        <p:attrNameLst>
                                          <p:attrName>style.visibility</p:attrName>
                                        </p:attrNameLst>
                                      </p:cBhvr>
                                      <p:to>
                                        <p:strVal val="visible"/>
                                      </p:to>
                                    </p:set>
                                    <p:animEffect transition="in" filter="fade">
                                      <p:cBhvr>
                                        <p:cTn id="17" dur="1000">
                                          <p:stCondLst>
                                            <p:cond delay="0"/>
                                          </p:stCondLst>
                                        </p:cTn>
                                        <p:tgtEl>
                                          <p:spTgt spid="33835">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3835">
                                            <p:txEl>
                                              <p:pRg st="2" end="2"/>
                                            </p:txEl>
                                          </p:spTgt>
                                        </p:tgtEl>
                                        <p:attrNameLst>
                                          <p:attrName>style.visibility</p:attrName>
                                        </p:attrNameLst>
                                      </p:cBhvr>
                                      <p:to>
                                        <p:strVal val="visible"/>
                                      </p:to>
                                    </p:set>
                                    <p:animEffect transition="in" filter="fade">
                                      <p:cBhvr>
                                        <p:cTn id="20" dur="1000">
                                          <p:stCondLst>
                                            <p:cond delay="0"/>
                                          </p:stCondLst>
                                        </p:cTn>
                                        <p:tgtEl>
                                          <p:spTgt spid="33835">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3835">
                                            <p:txEl>
                                              <p:pRg st="3" end="3"/>
                                            </p:txEl>
                                          </p:spTgt>
                                        </p:tgtEl>
                                        <p:attrNameLst>
                                          <p:attrName>style.visibility</p:attrName>
                                        </p:attrNameLst>
                                      </p:cBhvr>
                                      <p:to>
                                        <p:strVal val="visible"/>
                                      </p:to>
                                    </p:set>
                                    <p:animEffect transition="in" filter="fade">
                                      <p:cBhvr>
                                        <p:cTn id="23" dur="1000">
                                          <p:stCondLst>
                                            <p:cond delay="0"/>
                                          </p:stCondLst>
                                        </p:cTn>
                                        <p:tgtEl>
                                          <p:spTgt spid="33835">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3835">
                                            <p:txEl>
                                              <p:pRg st="4" end="4"/>
                                            </p:txEl>
                                          </p:spTgt>
                                        </p:tgtEl>
                                        <p:attrNameLst>
                                          <p:attrName>style.visibility</p:attrName>
                                        </p:attrNameLst>
                                      </p:cBhvr>
                                      <p:to>
                                        <p:strVal val="visible"/>
                                      </p:to>
                                    </p:set>
                                    <p:animEffect transition="in" filter="fade">
                                      <p:cBhvr>
                                        <p:cTn id="26" dur="1000">
                                          <p:stCondLst>
                                            <p:cond delay="0"/>
                                          </p:stCondLst>
                                        </p:cTn>
                                        <p:tgtEl>
                                          <p:spTgt spid="338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34" grpId="0"/>
      <p:bldP spid="33835" grpId="0" build="p">
        <p:tmplLst>
          <p:tmpl lvl="1">
            <p:tnLst>
              <p:par>
                <p:cTn presetID="10" presetClass="entr" presetSubtype="0" fill="hold" nodeType="clickEffect">
                  <p:stCondLst>
                    <p:cond delay="0"/>
                  </p:stCondLst>
                  <p:childTnLst>
                    <p:set>
                      <p:cBhvr>
                        <p:cTn dur="1" fill="hold">
                          <p:stCondLst>
                            <p:cond delay="0"/>
                          </p:stCondLst>
                        </p:cTn>
                        <p:tgtEl>
                          <p:spTgt spid="33835"/>
                        </p:tgtEl>
                        <p:attrNameLst>
                          <p:attrName>style.visibility</p:attrName>
                        </p:attrNameLst>
                      </p:cBhvr>
                      <p:to>
                        <p:strVal val="visible"/>
                      </p:to>
                    </p:set>
                    <p:animEffect transition="in" filter="fade">
                      <p:cBhvr>
                        <p:cTn dur="1000">
                          <p:stCondLst>
                            <p:cond delay="0"/>
                          </p:stCondLst>
                        </p:cTn>
                        <p:tgtEl>
                          <p:spTgt spid="33835"/>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3835"/>
                        </p:tgtEl>
                        <p:attrNameLst>
                          <p:attrName>style.visibility</p:attrName>
                        </p:attrNameLst>
                      </p:cBhvr>
                      <p:to>
                        <p:strVal val="visible"/>
                      </p:to>
                    </p:set>
                    <p:animEffect transition="in" filter="fade">
                      <p:cBhvr>
                        <p:cTn dur="1000">
                          <p:stCondLst>
                            <p:cond delay="0"/>
                          </p:stCondLst>
                        </p:cTn>
                        <p:tgtEl>
                          <p:spTgt spid="33835"/>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3835"/>
                        </p:tgtEl>
                        <p:attrNameLst>
                          <p:attrName>style.visibility</p:attrName>
                        </p:attrNameLst>
                      </p:cBhvr>
                      <p:to>
                        <p:strVal val="visible"/>
                      </p:to>
                    </p:set>
                    <p:animEffect transition="in" filter="fade">
                      <p:cBhvr>
                        <p:cTn dur="1000">
                          <p:stCondLst>
                            <p:cond delay="0"/>
                          </p:stCondLst>
                        </p:cTn>
                        <p:tgtEl>
                          <p:spTgt spid="33835"/>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3835"/>
                        </p:tgtEl>
                        <p:attrNameLst>
                          <p:attrName>style.visibility</p:attrName>
                        </p:attrNameLst>
                      </p:cBhvr>
                      <p:to>
                        <p:strVal val="visible"/>
                      </p:to>
                    </p:set>
                    <p:animEffect transition="in" filter="fade">
                      <p:cBhvr>
                        <p:cTn dur="1000">
                          <p:stCondLst>
                            <p:cond delay="0"/>
                          </p:stCondLst>
                        </p:cTn>
                        <p:tgtEl>
                          <p:spTgt spid="33835"/>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3835"/>
                        </p:tgtEl>
                        <p:attrNameLst>
                          <p:attrName>style.visibility</p:attrName>
                        </p:attrNameLst>
                      </p:cBhvr>
                      <p:to>
                        <p:strVal val="visible"/>
                      </p:to>
                    </p:set>
                    <p:animEffect transition="in" filter="fade">
                      <p:cBhvr>
                        <p:cTn dur="1000">
                          <p:stCondLst>
                            <p:cond delay="0"/>
                          </p:stCondLst>
                        </p:cTn>
                        <p:tgtEl>
                          <p:spTgt spid="33835"/>
                        </p:tgtEl>
                      </p:cBhvr>
                    </p:animEffect>
                  </p:childTnLst>
                </p:cTn>
              </p:par>
            </p:tnLst>
          </p:tmpl>
        </p:tmplLst>
      </p:bldP>
    </p:bld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5"/>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kids.frontiersin.org/ar/articles/10.3389/frym.2019.00015-ar#KC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AutoShape 12" descr="University of Baghdad - Wikipedia"/>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ar-IQ"/>
          </a:p>
        </p:txBody>
      </p:sp>
      <p:pic>
        <p:nvPicPr>
          <p:cNvPr id="3077" name="Picture 14" descr="C:\Users\user\Desktop\1200px-University_of_Baghdad_official_seal.svg.png"/>
          <p:cNvPicPr>
            <a:picLocks noChangeAspect="1" noChangeArrowheads="1"/>
          </p:cNvPicPr>
          <p:nvPr/>
        </p:nvPicPr>
        <p:blipFill>
          <a:blip r:embed="rId2" cstate="print"/>
          <a:srcRect/>
          <a:stretch>
            <a:fillRect/>
          </a:stretch>
        </p:blipFill>
        <p:spPr bwMode="auto">
          <a:xfrm>
            <a:off x="422275" y="304800"/>
            <a:ext cx="1425575" cy="1447800"/>
          </a:xfrm>
          <a:prstGeom prst="rect">
            <a:avLst/>
          </a:prstGeom>
          <a:noFill/>
          <a:ln w="9525">
            <a:noFill/>
            <a:miter lim="800000"/>
            <a:headEnd/>
            <a:tailEnd/>
          </a:ln>
        </p:spPr>
      </p:pic>
      <p:pic>
        <p:nvPicPr>
          <p:cNvPr id="3078" name="Picture 15" descr="C:\Users\user\Desktop\logo_description09.png"/>
          <p:cNvPicPr>
            <a:picLocks noChangeAspect="1" noChangeArrowheads="1"/>
          </p:cNvPicPr>
          <p:nvPr/>
        </p:nvPicPr>
        <p:blipFill>
          <a:blip r:embed="rId3" cstate="print"/>
          <a:srcRect/>
          <a:stretch>
            <a:fillRect/>
          </a:stretch>
        </p:blipFill>
        <p:spPr bwMode="auto">
          <a:xfrm>
            <a:off x="7011988" y="201613"/>
            <a:ext cx="1644650" cy="1644650"/>
          </a:xfrm>
          <a:prstGeom prst="rect">
            <a:avLst/>
          </a:prstGeom>
          <a:noFill/>
          <a:ln w="9525">
            <a:noFill/>
            <a:miter lim="800000"/>
            <a:headEnd/>
            <a:tailEnd/>
          </a:ln>
        </p:spPr>
      </p:pic>
      <p:sp>
        <p:nvSpPr>
          <p:cNvPr id="8" name="Rectangle 7"/>
          <p:cNvSpPr/>
          <p:nvPr/>
        </p:nvSpPr>
        <p:spPr>
          <a:xfrm>
            <a:off x="-152400" y="5334000"/>
            <a:ext cx="4495800" cy="584775"/>
          </a:xfrm>
          <a:prstGeom prst="rect">
            <a:avLst/>
          </a:prstGeom>
          <a:noFill/>
        </p:spPr>
        <p:txBody>
          <a:bodyPr wrap="square">
            <a:spAutoFit/>
          </a:bodyPr>
          <a:lstStyle/>
          <a:p>
            <a:pPr algn="ctr">
              <a:defRPr/>
            </a:pPr>
            <a:r>
              <a:rPr lang="ar-IQ" sz="3200" b="1" spc="50" dirty="0" smtClean="0">
                <a:ln w="12700" cmpd="sng">
                  <a:solidFill>
                    <a:schemeClr val="accent6">
                      <a:satMod val="120000"/>
                      <a:shade val="80000"/>
                    </a:schemeClr>
                  </a:solidFill>
                  <a:prstDash val="solid"/>
                </a:ln>
                <a:solidFill>
                  <a:srgbClr val="FFFF00"/>
                </a:solidFill>
                <a:effectLst>
                  <a:glow rad="53100">
                    <a:schemeClr val="accent6">
                      <a:satMod val="180000"/>
                      <a:alpha val="30000"/>
                    </a:schemeClr>
                  </a:glow>
                </a:effectLst>
              </a:rPr>
              <a:t>م.د. جنان عطية </a:t>
            </a:r>
            <a:r>
              <a:rPr lang="ar-IQ" sz="3200" b="1" spc="50" dirty="0" smtClean="0">
                <a:ln w="12700" cmpd="sng">
                  <a:solidFill>
                    <a:schemeClr val="accent6">
                      <a:satMod val="120000"/>
                      <a:shade val="80000"/>
                    </a:schemeClr>
                  </a:solidFill>
                  <a:prstDash val="solid"/>
                </a:ln>
                <a:solidFill>
                  <a:srgbClr val="FFFF00"/>
                </a:solidFill>
                <a:effectLst>
                  <a:glow rad="53100">
                    <a:schemeClr val="accent6">
                      <a:satMod val="180000"/>
                      <a:alpha val="30000"/>
                    </a:schemeClr>
                  </a:glow>
                </a:effectLst>
              </a:rPr>
              <a:t>غافل </a:t>
            </a:r>
            <a:endParaRPr lang="en-US" sz="3200" b="1" spc="50" dirty="0">
              <a:ln w="12700" cmpd="sng">
                <a:solidFill>
                  <a:schemeClr val="accent6">
                    <a:satMod val="120000"/>
                    <a:shade val="80000"/>
                  </a:schemeClr>
                </a:solidFill>
                <a:prstDash val="solid"/>
              </a:ln>
              <a:solidFill>
                <a:srgbClr val="FFFF00"/>
              </a:solidFill>
              <a:effectLst>
                <a:glow rad="53100">
                  <a:schemeClr val="accent6">
                    <a:satMod val="180000"/>
                    <a:alpha val="30000"/>
                  </a:schemeClr>
                </a:glow>
              </a:effectLst>
            </a:endParaRPr>
          </a:p>
        </p:txBody>
      </p:sp>
      <p:sp>
        <p:nvSpPr>
          <p:cNvPr id="10" name="Rectangle 9"/>
          <p:cNvSpPr/>
          <p:nvPr/>
        </p:nvSpPr>
        <p:spPr>
          <a:xfrm>
            <a:off x="136110" y="1752600"/>
            <a:ext cx="8925840" cy="1754326"/>
          </a:xfrm>
          <a:prstGeom prst="rect">
            <a:avLst/>
          </a:prstGeom>
          <a:noFill/>
        </p:spPr>
        <p:txBody>
          <a:bodyPr wrap="none">
            <a:spAutoFit/>
          </a:bodyPr>
          <a:lstStyle/>
          <a:p>
            <a:pPr algn="ctr">
              <a:defRPr/>
            </a:pPr>
            <a:r>
              <a:rPr lang="ar-IQ" sz="3600" spc="50" dirty="0" smtClean="0">
                <a:ln w="12700" cmpd="sng">
                  <a:solidFill>
                    <a:srgbClr val="FFFF00"/>
                  </a:solidFill>
                  <a:prstDash val="solid"/>
                </a:ln>
                <a:solidFill>
                  <a:srgbClr val="FFFF66"/>
                </a:solidFill>
                <a:effectLst>
                  <a:glow rad="53100">
                    <a:schemeClr val="accent6">
                      <a:satMod val="180000"/>
                      <a:alpha val="30000"/>
                    </a:schemeClr>
                  </a:glow>
                </a:effectLst>
                <a:latin typeface="Arial Rounded MT Bold" pitchFamily="34" charset="0"/>
              </a:rPr>
              <a:t>البكتريا تتحدث </a:t>
            </a:r>
            <a:r>
              <a:rPr lang="ar-IQ" sz="3600" spc="50" dirty="0" smtClean="0">
                <a:ln w="12700" cmpd="sng">
                  <a:solidFill>
                    <a:srgbClr val="FFFF00"/>
                  </a:solidFill>
                  <a:prstDash val="solid"/>
                </a:ln>
                <a:solidFill>
                  <a:srgbClr val="FFFF66"/>
                </a:solidFill>
                <a:effectLst>
                  <a:glow rad="53100">
                    <a:schemeClr val="accent6">
                      <a:satMod val="180000"/>
                      <a:alpha val="30000"/>
                    </a:schemeClr>
                  </a:glow>
                </a:effectLst>
                <a:latin typeface="Arial Rounded MT Bold" pitchFamily="34" charset="0"/>
              </a:rPr>
              <a:t>للدماغ</a:t>
            </a:r>
          </a:p>
          <a:p>
            <a:pPr algn="ctr">
              <a:defRPr/>
            </a:pPr>
            <a:endParaRPr lang="ar-IQ" sz="3600" spc="50" dirty="0" smtClean="0">
              <a:ln w="12700" cmpd="sng">
                <a:solidFill>
                  <a:srgbClr val="FFFF00"/>
                </a:solidFill>
                <a:prstDash val="solid"/>
              </a:ln>
              <a:solidFill>
                <a:srgbClr val="FFFF66"/>
              </a:solidFill>
              <a:effectLst>
                <a:glow rad="53100">
                  <a:schemeClr val="accent6">
                    <a:satMod val="180000"/>
                    <a:alpha val="30000"/>
                  </a:schemeClr>
                </a:glow>
              </a:effectLst>
              <a:latin typeface="Arial Rounded MT Bold" pitchFamily="34" charset="0"/>
            </a:endParaRPr>
          </a:p>
          <a:p>
            <a:pPr algn="ctr">
              <a:defRPr/>
            </a:pPr>
            <a:r>
              <a:rPr lang="en-US" sz="3600" b="1" dirty="0">
                <a:solidFill>
                  <a:srgbClr val="FFFF00"/>
                </a:solidFill>
              </a:rPr>
              <a:t>Bacterial communicate with brain cell </a:t>
            </a:r>
            <a:r>
              <a:rPr lang="ar-IQ" sz="3600" b="1" dirty="0"/>
              <a:t>"</a:t>
            </a:r>
            <a:r>
              <a:rPr lang="ar-IQ" sz="3600" spc="50" dirty="0" smtClean="0">
                <a:ln w="12700" cmpd="sng">
                  <a:solidFill>
                    <a:srgbClr val="FFFF00"/>
                  </a:solidFill>
                  <a:prstDash val="solid"/>
                </a:ln>
                <a:solidFill>
                  <a:srgbClr val="FFFF66"/>
                </a:solidFill>
                <a:effectLst>
                  <a:glow rad="53100">
                    <a:schemeClr val="accent6">
                      <a:satMod val="180000"/>
                      <a:alpha val="30000"/>
                    </a:schemeClr>
                  </a:glow>
                </a:effectLst>
                <a:latin typeface="Arial Rounded MT Bold" pitchFamily="34" charset="0"/>
              </a:rPr>
              <a:t> </a:t>
            </a:r>
            <a:endParaRPr lang="ar-IQ" sz="3600" spc="50" dirty="0">
              <a:ln w="12700" cmpd="sng">
                <a:solidFill>
                  <a:srgbClr val="FFFF00"/>
                </a:solidFill>
                <a:prstDash val="solid"/>
              </a:ln>
              <a:solidFill>
                <a:srgbClr val="FFFF66"/>
              </a:solidFill>
              <a:effectLst>
                <a:glow rad="53100">
                  <a:schemeClr val="accent6">
                    <a:satMod val="180000"/>
                    <a:alpha val="30000"/>
                  </a:schemeClr>
                </a:glow>
              </a:effectLst>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77025" y="4876800"/>
            <a:ext cx="2466975" cy="18478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57200"/>
            <a:ext cx="8229600" cy="4530725"/>
          </a:xfrm>
        </p:spPr>
        <p:txBody>
          <a:bodyPr/>
          <a:lstStyle/>
          <a:p>
            <a:pPr algn="just" rtl="1">
              <a:buFont typeface="Arial" panose="020B0604020202020204" pitchFamily="34" charset="0"/>
              <a:buChar char="•"/>
            </a:pPr>
            <a:r>
              <a:rPr lang="ar-IQ" dirty="0">
                <a:solidFill>
                  <a:srgbClr val="FFFF00"/>
                </a:solidFill>
              </a:rPr>
              <a:t>قارن الباحثون نشاط الدماغ وسلوك الفئران الطبيعية مع مجموعتين أخريين هي الفئران، التي تمت تربيتها في بيئة معقمة لتكون خالية من الجراثيم، والفئران المعالجة بمزيج قوي من المضادات الحيوية استنفد بكتيريا الأمعاء. واعتمدت التجارب على مفهوم أنه بمجرد أن تدخل الفئران الخالية من الجراثيم إلى بيئة غير معقمة، فإنها ستبدأ في التقاط دفعة من البكتيريا على الفور لمرة واحدة فقط؛ ومن ثم كانت الفئران المعالجة بالمضادات الحيوية أكثر تنوعًا ويمكن استخدامها في تجارب متعددة.</a:t>
            </a:r>
          </a:p>
          <a:p>
            <a:pPr algn="just" rtl="1">
              <a:buFont typeface="Arial" panose="020B0604020202020204" pitchFamily="34" charset="0"/>
              <a:buChar char="•"/>
            </a:pPr>
            <a:endParaRPr lang="ar-IQ" dirty="0">
              <a:solidFill>
                <a:srgbClr val="FFFF00"/>
              </a:solidFill>
            </a:endParaRPr>
          </a:p>
        </p:txBody>
      </p:sp>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10</a:t>
            </a:fld>
            <a:endParaRPr lang="en-US"/>
          </a:p>
        </p:txBody>
      </p:sp>
    </p:spTree>
    <p:extLst>
      <p:ext uri="{BB962C8B-B14F-4D97-AF65-F5344CB8AC3E}">
        <p14:creationId xmlns:p14="http://schemas.microsoft.com/office/powerpoint/2010/main" val="1106066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0"/>
            <a:ext cx="8229600" cy="4530725"/>
          </a:xfrm>
        </p:spPr>
        <p:txBody>
          <a:bodyPr/>
          <a:lstStyle/>
          <a:p>
            <a:pPr marL="0" indent="0" algn="just" rtl="1">
              <a:buNone/>
            </a:pPr>
            <a:r>
              <a:rPr lang="ar-IQ" dirty="0">
                <a:solidFill>
                  <a:srgbClr val="FFFF00"/>
                </a:solidFill>
              </a:rPr>
              <a:t>وضع الفريق الفئران الخالية من الجراثيم والمعالجة بالمضادات الحيوية في أقفاص بها فئران غير معروفة لمراقبة تفاعلاتها الاجتماعية. وكما هو متوقع، تجنبت كلا المجموعتين من الفئران التفاعل مع الغرباء. وبعد هذا الاختبار السلوكي، أجرى الفريق العديد من التجارب لمعرفة ما كان يحدث في أدمغة الحيوانات والتي ربما تكون السبب وراء هذه الديناميكية الاجتماعية الغريبة.</a:t>
            </a:r>
          </a:p>
        </p:txBody>
      </p:sp>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11</a:t>
            </a:fld>
            <a:endParaRPr lang="en-US"/>
          </a:p>
        </p:txBody>
      </p:sp>
    </p:spTree>
    <p:extLst>
      <p:ext uri="{BB962C8B-B14F-4D97-AF65-F5344CB8AC3E}">
        <p14:creationId xmlns:p14="http://schemas.microsoft.com/office/powerpoint/2010/main" val="447669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458200" cy="4530725"/>
          </a:xfrm>
        </p:spPr>
        <p:txBody>
          <a:bodyPr/>
          <a:lstStyle/>
          <a:p>
            <a:pPr algn="just" rtl="1">
              <a:buFont typeface="Arial" panose="020B0604020202020204" pitchFamily="34" charset="0"/>
              <a:buChar char="•"/>
            </a:pPr>
            <a:r>
              <a:rPr lang="ar-IQ" dirty="0" smtClean="0">
                <a:solidFill>
                  <a:srgbClr val="FFFF00"/>
                </a:solidFill>
              </a:rPr>
              <a:t>ان ما حدث مع هذه الفئران يرتبط مع جين  </a:t>
            </a:r>
            <a:r>
              <a:rPr lang="en-US" dirty="0" smtClean="0">
                <a:solidFill>
                  <a:srgbClr val="FFFF00"/>
                </a:solidFill>
              </a:rPr>
              <a:t>c-</a:t>
            </a:r>
            <a:r>
              <a:rPr lang="en-US" dirty="0" err="1" smtClean="0">
                <a:solidFill>
                  <a:srgbClr val="FFFF00"/>
                </a:solidFill>
              </a:rPr>
              <a:t>Fos</a:t>
            </a:r>
            <a:r>
              <a:rPr lang="ar-IQ" dirty="0" smtClean="0">
                <a:solidFill>
                  <a:srgbClr val="FFFF00"/>
                </a:solidFill>
              </a:rPr>
              <a:t> </a:t>
            </a:r>
            <a:r>
              <a:rPr lang="en-US" dirty="0" smtClean="0">
                <a:solidFill>
                  <a:srgbClr val="FFFF00"/>
                </a:solidFill>
              </a:rPr>
              <a:t> </a:t>
            </a:r>
            <a:r>
              <a:rPr lang="ar-IQ" dirty="0">
                <a:solidFill>
                  <a:srgbClr val="FFFF00"/>
                </a:solidFill>
              </a:rPr>
              <a:t>وهو جين يعمل في خلايا الدماغ النشطة. وبالمقارنة مع الفئران العادية، أظهرت الفئران المصابة بالبكتيريا المستنفدة نشاطًا شديدًا لجين </a:t>
            </a:r>
            <a:r>
              <a:rPr lang="en-US" dirty="0">
                <a:solidFill>
                  <a:srgbClr val="FFFF00"/>
                </a:solidFill>
              </a:rPr>
              <a:t>c-</a:t>
            </a:r>
            <a:r>
              <a:rPr lang="en-US" dirty="0" err="1">
                <a:solidFill>
                  <a:srgbClr val="FFFF00"/>
                </a:solidFill>
              </a:rPr>
              <a:t>Fos</a:t>
            </a:r>
            <a:r>
              <a:rPr lang="en-US" dirty="0">
                <a:solidFill>
                  <a:srgbClr val="FFFF00"/>
                </a:solidFill>
              </a:rPr>
              <a:t> </a:t>
            </a:r>
            <a:r>
              <a:rPr lang="ar-IQ" dirty="0">
                <a:solidFill>
                  <a:srgbClr val="FFFF00"/>
                </a:solidFill>
              </a:rPr>
              <a:t>في مناطق </a:t>
            </a:r>
            <a:r>
              <a:rPr lang="ar-IQ" dirty="0" smtClean="0">
                <a:solidFill>
                  <a:srgbClr val="FFFF00"/>
                </a:solidFill>
              </a:rPr>
              <a:t>الدماغ.</a:t>
            </a:r>
          </a:p>
          <a:p>
            <a:pPr algn="just" rtl="1">
              <a:buFont typeface="Arial" panose="020B0604020202020204" pitchFamily="34" charset="0"/>
              <a:buChar char="•"/>
            </a:pPr>
            <a:r>
              <a:rPr lang="ar-IQ" dirty="0">
                <a:solidFill>
                  <a:srgbClr val="FFFF00"/>
                </a:solidFill>
              </a:rPr>
              <a:t>تزامن هذا الارتفاع في </a:t>
            </a:r>
            <a:r>
              <a:rPr lang="ar-IQ" dirty="0">
                <a:solidFill>
                  <a:srgbClr val="FFFF00"/>
                </a:solidFill>
              </a:rPr>
              <a:t>نشاط</a:t>
            </a:r>
            <a:r>
              <a:rPr lang="ar-IQ" dirty="0">
                <a:solidFill>
                  <a:srgbClr val="FFFF00"/>
                </a:solidFill>
              </a:rPr>
              <a:t> الدماغ مع ارتفاع في هرمون الإجهاد المسمى الكورتيكوستيرون في الفئران الخالية من الجراثيم والمعالجة بالمضادات الحيوية، بينما لم تحدث نفس الزيادة في الفئران ذات الميكروبات الطبيعية</a:t>
            </a:r>
            <a:r>
              <a:rPr lang="ar-IQ" dirty="0" smtClean="0">
                <a:solidFill>
                  <a:srgbClr val="FFFF00"/>
                </a:solidFill>
              </a:rPr>
              <a:t>.</a:t>
            </a:r>
            <a:endParaRPr lang="ar-IQ" dirty="0">
              <a:solidFill>
                <a:srgbClr val="FFFF00"/>
              </a:solidFill>
            </a:endParaRPr>
          </a:p>
        </p:txBody>
      </p:sp>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12</a:t>
            </a:fld>
            <a:endParaRPr lang="en-US"/>
          </a:p>
        </p:txBody>
      </p:sp>
    </p:spTree>
    <p:extLst>
      <p:ext uri="{BB962C8B-B14F-4D97-AF65-F5344CB8AC3E}">
        <p14:creationId xmlns:p14="http://schemas.microsoft.com/office/powerpoint/2010/main" val="2145238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30725"/>
          </a:xfrm>
        </p:spPr>
        <p:txBody>
          <a:bodyPr/>
          <a:lstStyle/>
          <a:p>
            <a:pPr algn="just" rtl="1">
              <a:buFont typeface="Arial" panose="020B0604020202020204" pitchFamily="34" charset="0"/>
              <a:buChar char="•"/>
            </a:pPr>
            <a:r>
              <a:rPr lang="ar-IQ" dirty="0" smtClean="0">
                <a:solidFill>
                  <a:srgbClr val="FFFF00"/>
                </a:solidFill>
              </a:rPr>
              <a:t>وأكد باحثون اخرون إنه </a:t>
            </a:r>
            <a:r>
              <a:rPr lang="ar-IQ" dirty="0">
                <a:solidFill>
                  <a:srgbClr val="FFFF00"/>
                </a:solidFill>
              </a:rPr>
              <a:t>يشتبه في أن مجموعة من الميكروبات تعمل معًا لتعديل إنتاج هرمون الإجهاد والتوتر. ومن ثم يمكن اعتبار أن التجارب تقدم حجة قوية مفادها أن ميكروبات الأمعاء في الفئران العادية تساعد على الانخراط في السلوكيات الاجتماعية، بينما تتعامل الفئران الخالية من الجراثيم مع فرط إفراز هرمون التوتر وبالتالي ترفض الفرص المتاحة أمامها للاتصال اجتماعيا بالفئران الأخرى</a:t>
            </a:r>
            <a:r>
              <a:rPr lang="ar-IQ" dirty="0" smtClean="0">
                <a:solidFill>
                  <a:srgbClr val="FFFF00"/>
                </a:solidFill>
              </a:rPr>
              <a:t>.</a:t>
            </a:r>
          </a:p>
          <a:p>
            <a:pPr algn="just" rtl="1">
              <a:buFont typeface="Arial" panose="020B0604020202020204" pitchFamily="34" charset="0"/>
              <a:buChar char="•"/>
            </a:pPr>
            <a:r>
              <a:rPr lang="ar-IQ" dirty="0" smtClean="0">
                <a:solidFill>
                  <a:srgbClr val="FFFF00"/>
                </a:solidFill>
              </a:rPr>
              <a:t>إن </a:t>
            </a:r>
            <a:r>
              <a:rPr lang="ar-IQ" dirty="0">
                <a:solidFill>
                  <a:srgbClr val="FFFF00"/>
                </a:solidFill>
              </a:rPr>
              <a:t>السؤال الذي يطرح نفسه بقوة هو كيفية استخدام الميكروبيوم المعوي </a:t>
            </a:r>
            <a:r>
              <a:rPr lang="ar-IQ" dirty="0" smtClean="0">
                <a:solidFill>
                  <a:srgbClr val="FFFF00"/>
                </a:solidFill>
              </a:rPr>
              <a:t>"للتحدث" </a:t>
            </a:r>
            <a:r>
              <a:rPr lang="ar-IQ" dirty="0">
                <a:solidFill>
                  <a:srgbClr val="FFFF00"/>
                </a:solidFill>
              </a:rPr>
              <a:t>إلى الدماغ، وبالتالي المساعدة في التحكم في السلوك من أعماق الأمعاء".</a:t>
            </a:r>
          </a:p>
          <a:p>
            <a:pPr algn="just" rtl="1">
              <a:buFont typeface="Arial" panose="020B0604020202020204" pitchFamily="34" charset="0"/>
              <a:buChar char="•"/>
            </a:pPr>
            <a:endParaRPr lang="ar-IQ" dirty="0">
              <a:solidFill>
                <a:srgbClr val="FFFF00"/>
              </a:solidFill>
            </a:endParaRPr>
          </a:p>
        </p:txBody>
      </p:sp>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13</a:t>
            </a:fld>
            <a:endParaRPr lang="en-US"/>
          </a:p>
        </p:txBody>
      </p:sp>
    </p:spTree>
    <p:extLst>
      <p:ext uri="{BB962C8B-B14F-4D97-AF65-F5344CB8AC3E}">
        <p14:creationId xmlns:p14="http://schemas.microsoft.com/office/powerpoint/2010/main" val="1361058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229600" cy="4530725"/>
          </a:xfrm>
        </p:spPr>
        <p:txBody>
          <a:bodyPr/>
          <a:lstStyle/>
          <a:p>
            <a:pPr algn="just" rtl="1">
              <a:buFont typeface="Arial" panose="020B0604020202020204" pitchFamily="34" charset="0"/>
              <a:buChar char="•"/>
            </a:pPr>
            <a:r>
              <a:rPr lang="ar-IQ" dirty="0" smtClean="0">
                <a:solidFill>
                  <a:srgbClr val="FFFF00"/>
                </a:solidFill>
              </a:rPr>
              <a:t>أن </a:t>
            </a:r>
            <a:r>
              <a:rPr lang="ar-IQ" dirty="0">
                <a:solidFill>
                  <a:srgbClr val="FFFF00"/>
                </a:solidFill>
              </a:rPr>
              <a:t>هذا النوع من الأبحاث يمكن أن يساعد العلماء يومًا ما في علاج الأفراد الذين يعانون من اضطرابات نفسية عصبية، مثل التوتر واضطراب طيف التوحد، بافتراض أن بعض الملاحظات في الحيوانات تنطبق على البشر</a:t>
            </a:r>
            <a:r>
              <a:rPr lang="ar-IQ" dirty="0" smtClean="0">
                <a:solidFill>
                  <a:srgbClr val="FFFF00"/>
                </a:solidFill>
              </a:rPr>
              <a:t>.</a:t>
            </a:r>
          </a:p>
          <a:p>
            <a:pPr algn="just" rtl="1">
              <a:buFont typeface="Arial" panose="020B0604020202020204" pitchFamily="34" charset="0"/>
              <a:buChar char="•"/>
            </a:pPr>
            <a:r>
              <a:rPr lang="ar-IQ" dirty="0">
                <a:solidFill>
                  <a:srgbClr val="FFFF00"/>
                </a:solidFill>
              </a:rPr>
              <a:t>تشير أبحاث سابقة إلى أن التوتر والقلق والتوحد غالبًا ما يتزامن مع اضطرابات الجهاز الهضمي، مثل الإمساك والإسهال، وكذلك مع اضطرابات ميكروبيوم </a:t>
            </a:r>
            <a:r>
              <a:rPr lang="ar-IQ" dirty="0" smtClean="0">
                <a:solidFill>
                  <a:srgbClr val="FFFF00"/>
                </a:solidFill>
              </a:rPr>
              <a:t>الأمعاء.</a:t>
            </a:r>
          </a:p>
          <a:p>
            <a:pPr algn="just" rtl="1">
              <a:buFont typeface="Arial" panose="020B0604020202020204" pitchFamily="34" charset="0"/>
              <a:buChar char="•"/>
            </a:pPr>
            <a:r>
              <a:rPr lang="ar-IQ" dirty="0" smtClean="0">
                <a:solidFill>
                  <a:srgbClr val="FFFF00"/>
                </a:solidFill>
              </a:rPr>
              <a:t>وإنه </a:t>
            </a:r>
            <a:r>
              <a:rPr lang="ar-IQ" dirty="0">
                <a:solidFill>
                  <a:srgbClr val="FFFF00"/>
                </a:solidFill>
              </a:rPr>
              <a:t>على مدى العقد الماضي، كان العلماء يحققون في هذا الارتباط بين الأمعاء والدماغ على أمل تطوير أساليب علاجية جديدة لمثل هذه الاضطرابات.</a:t>
            </a:r>
          </a:p>
          <a:p>
            <a:pPr algn="just" rtl="1">
              <a:buFont typeface="Arial" panose="020B0604020202020204" pitchFamily="34" charset="0"/>
              <a:buChar char="•"/>
            </a:pPr>
            <a:endParaRPr lang="ar-IQ" dirty="0">
              <a:solidFill>
                <a:srgbClr val="FFFF00"/>
              </a:solidFill>
            </a:endParaRPr>
          </a:p>
        </p:txBody>
      </p:sp>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14</a:t>
            </a:fld>
            <a:endParaRPr lang="en-US"/>
          </a:p>
        </p:txBody>
      </p:sp>
    </p:spTree>
    <p:extLst>
      <p:ext uri="{BB962C8B-B14F-4D97-AF65-F5344CB8AC3E}">
        <p14:creationId xmlns:p14="http://schemas.microsoft.com/office/powerpoint/2010/main" val="1531768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8229600" cy="4530725"/>
          </a:xfrm>
        </p:spPr>
        <p:txBody>
          <a:bodyPr/>
          <a:lstStyle/>
          <a:p>
            <a:pPr algn="r" rtl="1">
              <a:buFont typeface="Arial" panose="020B0604020202020204" pitchFamily="34" charset="0"/>
              <a:buChar char="•"/>
            </a:pPr>
            <a:r>
              <a:rPr lang="ar-IQ" dirty="0">
                <a:solidFill>
                  <a:srgbClr val="FFFF00"/>
                </a:solidFill>
              </a:rPr>
              <a:t>وأضاف قائلًا إن نتائج هذه الدراسة ربما تدفع عجلة الأبحاث إلى الأمام وباتجاه صياغة علاجات للتوحد تعتمد على الميكروبيوم المعوي، لكن بشكل عام، هي تسلط الضوء على "مزيد من التفاصيل فيما يتعلق بكيفية تأثير هذه الميكروبات على السلوك </a:t>
            </a:r>
            <a:r>
              <a:rPr lang="ar-IQ" dirty="0" smtClean="0">
                <a:solidFill>
                  <a:srgbClr val="FFFF00"/>
                </a:solidFill>
              </a:rPr>
              <a:t>الاجتماعي.</a:t>
            </a:r>
            <a:endParaRPr lang="ar-IQ" dirty="0">
              <a:solidFill>
                <a:srgbClr val="FFFF00"/>
              </a:solidFill>
            </a:endParaRPr>
          </a:p>
          <a:p>
            <a:pPr algn="r" rtl="1">
              <a:buFont typeface="Arial" panose="020B0604020202020204" pitchFamily="34" charset="0"/>
              <a:buChar char="•"/>
            </a:pPr>
            <a:endParaRPr lang="ar-IQ" dirty="0">
              <a:solidFill>
                <a:srgbClr val="FFFF00"/>
              </a:solidFill>
            </a:endParaRPr>
          </a:p>
        </p:txBody>
      </p:sp>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15</a:t>
            </a:fld>
            <a:endParaRPr lang="en-US"/>
          </a:p>
        </p:txBody>
      </p:sp>
    </p:spTree>
    <p:extLst>
      <p:ext uri="{BB962C8B-B14F-4D97-AF65-F5344CB8AC3E}">
        <p14:creationId xmlns:p14="http://schemas.microsoft.com/office/powerpoint/2010/main" val="16168705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52400"/>
            <a:ext cx="8839200" cy="6548438"/>
          </a:xfrm>
        </p:spPr>
      </p:pic>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16</a:t>
            </a:fld>
            <a:endParaRPr lang="en-US"/>
          </a:p>
        </p:txBody>
      </p:sp>
    </p:spTree>
    <p:extLst>
      <p:ext uri="{BB962C8B-B14F-4D97-AF65-F5344CB8AC3E}">
        <p14:creationId xmlns:p14="http://schemas.microsoft.com/office/powerpoint/2010/main" val="3408153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2784" y="685800"/>
            <a:ext cx="8229600" cy="4530725"/>
          </a:xfrm>
        </p:spPr>
        <p:txBody>
          <a:bodyPr/>
          <a:lstStyle/>
          <a:p>
            <a:pPr algn="just" rtl="1">
              <a:buFont typeface="Arial" panose="020B0604020202020204" pitchFamily="34" charset="0"/>
              <a:buChar char="•"/>
            </a:pPr>
            <a:r>
              <a:rPr lang="ar-IQ" dirty="0">
                <a:solidFill>
                  <a:srgbClr val="FFFF00"/>
                </a:solidFill>
              </a:rPr>
              <a:t>هناك عدد مُذهل من الكائنات التي تعيش معًا على وجه الأرض. </a:t>
            </a:r>
            <a:endParaRPr lang="ar-IQ" dirty="0" smtClean="0">
              <a:solidFill>
                <a:srgbClr val="FFFF00"/>
              </a:solidFill>
            </a:endParaRPr>
          </a:p>
          <a:p>
            <a:pPr algn="just" rtl="1">
              <a:buFont typeface="Arial" panose="020B0604020202020204" pitchFamily="34" charset="0"/>
              <a:buChar char="•"/>
            </a:pPr>
            <a:r>
              <a:rPr lang="ar-IQ" dirty="0" smtClean="0">
                <a:solidFill>
                  <a:srgbClr val="FFFF00"/>
                </a:solidFill>
              </a:rPr>
              <a:t>كل </a:t>
            </a:r>
            <a:r>
              <a:rPr lang="ar-IQ" dirty="0">
                <a:solidFill>
                  <a:srgbClr val="FFFF00"/>
                </a:solidFill>
              </a:rPr>
              <a:t>كائن فريد من نوعه. وتتفاعل جميع هذه الكائنات معًا دون حدود تفصل بينها، مما يجعل هذا العالم - عالمنا - مكانًا جميلًا نعيش فيه. </a:t>
            </a:r>
            <a:endParaRPr lang="ar-IQ" dirty="0" smtClean="0">
              <a:solidFill>
                <a:srgbClr val="FFFF00"/>
              </a:solidFill>
            </a:endParaRPr>
          </a:p>
          <a:p>
            <a:pPr algn="just" rtl="1">
              <a:buFont typeface="Arial" panose="020B0604020202020204" pitchFamily="34" charset="0"/>
              <a:buChar char="•"/>
            </a:pPr>
            <a:r>
              <a:rPr lang="ar-IQ" dirty="0" smtClean="0">
                <a:solidFill>
                  <a:srgbClr val="FFFF00"/>
                </a:solidFill>
              </a:rPr>
              <a:t>البكتيريا </a:t>
            </a:r>
            <a:r>
              <a:rPr lang="ar-IQ" dirty="0">
                <a:solidFill>
                  <a:srgbClr val="FFFF00"/>
                </a:solidFill>
              </a:rPr>
              <a:t>كائنات حية متناهية الصِّغر، موجودة في كل مكان تقريبًا، بما يشمل داخل أجسامنا وخارجها</a:t>
            </a:r>
            <a:r>
              <a:rPr lang="ar-IQ" dirty="0" smtClean="0">
                <a:solidFill>
                  <a:srgbClr val="FFFF00"/>
                </a:solidFill>
              </a:rPr>
              <a:t>.</a:t>
            </a:r>
          </a:p>
          <a:p>
            <a:pPr algn="just" rtl="1">
              <a:buFont typeface="Arial" panose="020B0604020202020204" pitchFamily="34" charset="0"/>
              <a:buChar char="•"/>
            </a:pPr>
            <a:r>
              <a:rPr lang="ar-IQ" dirty="0" smtClean="0">
                <a:solidFill>
                  <a:srgbClr val="FFFF00"/>
                </a:solidFill>
              </a:rPr>
              <a:t>بكتيريا </a:t>
            </a:r>
            <a:r>
              <a:rPr lang="ar-IQ" dirty="0">
                <a:solidFill>
                  <a:srgbClr val="FFFF00"/>
                </a:solidFill>
              </a:rPr>
              <a:t>الأمعاء على تواصل قوي بالعقل. </a:t>
            </a:r>
          </a:p>
        </p:txBody>
      </p:sp>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2</a:t>
            </a:fld>
            <a:endParaRPr lang="en-US"/>
          </a:p>
        </p:txBody>
      </p:sp>
    </p:spTree>
    <p:extLst>
      <p:ext uri="{BB962C8B-B14F-4D97-AF65-F5344CB8AC3E}">
        <p14:creationId xmlns:p14="http://schemas.microsoft.com/office/powerpoint/2010/main" val="1131422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953000"/>
          </a:xfrm>
        </p:spPr>
        <p:txBody>
          <a:bodyPr/>
          <a:lstStyle/>
          <a:p>
            <a:pPr algn="just" rtl="1">
              <a:buFont typeface="Arial" panose="020B0604020202020204" pitchFamily="34" charset="0"/>
              <a:buChar char="•"/>
            </a:pPr>
            <a:r>
              <a:rPr lang="ar-IQ" sz="2800" dirty="0" smtClean="0">
                <a:solidFill>
                  <a:srgbClr val="FFFF00"/>
                </a:solidFill>
              </a:rPr>
              <a:t>الاتصال </a:t>
            </a:r>
            <a:r>
              <a:rPr lang="ar-IQ" sz="2800" dirty="0">
                <a:solidFill>
                  <a:srgbClr val="FFFF00"/>
                </a:solidFill>
              </a:rPr>
              <a:t>الجيد بين بكتيريا الأمعاء والدماغ ضروري من أجل الصحة العقلية الجيدة. فالحالات التي تُلحق ضررًا بالبكتيريا الموجودة في أمعائنا بإمكانها أن تؤذي عقولنا. </a:t>
            </a:r>
            <a:endParaRPr lang="ar-IQ" sz="2800" dirty="0" smtClean="0">
              <a:solidFill>
                <a:srgbClr val="FFFF00"/>
              </a:solidFill>
            </a:endParaRPr>
          </a:p>
          <a:p>
            <a:pPr algn="just" rtl="1">
              <a:buFont typeface="Arial" panose="020B0604020202020204" pitchFamily="34" charset="0"/>
              <a:buChar char="•"/>
            </a:pPr>
            <a:r>
              <a:rPr lang="ar-IQ" sz="2800" dirty="0" smtClean="0">
                <a:solidFill>
                  <a:srgbClr val="FFFF00"/>
                </a:solidFill>
              </a:rPr>
              <a:t>علاوة </a:t>
            </a:r>
            <a:r>
              <a:rPr lang="ar-IQ" sz="2800" dirty="0">
                <a:solidFill>
                  <a:srgbClr val="FFFF00"/>
                </a:solidFill>
              </a:rPr>
              <a:t>على ذلك، فالإجهاد العقلي يمكنه أن يدمر البكتيريا التي تعيش بالأمعاء. لذا من الضروري أن نعتني ببكتيريا أمعائنا. </a:t>
            </a:r>
            <a:endParaRPr lang="ar-IQ" sz="2800" dirty="0" smtClean="0">
              <a:solidFill>
                <a:srgbClr val="FFFF00"/>
              </a:solidFill>
            </a:endParaRPr>
          </a:p>
          <a:p>
            <a:pPr algn="just" rtl="1">
              <a:buFont typeface="Arial" panose="020B0604020202020204" pitchFamily="34" charset="0"/>
              <a:buChar char="•"/>
            </a:pPr>
            <a:r>
              <a:rPr lang="ar-IQ" sz="2800" dirty="0" smtClean="0">
                <a:solidFill>
                  <a:srgbClr val="FFFF00"/>
                </a:solidFill>
              </a:rPr>
              <a:t>يمكن </a:t>
            </a:r>
            <a:r>
              <a:rPr lang="ar-IQ" sz="2800" dirty="0">
                <a:solidFill>
                  <a:srgbClr val="FFFF00"/>
                </a:solidFill>
              </a:rPr>
              <a:t>لنظام غذائي متوازن يتضمن السمك، والخضراوات، والحبوب، والفواكه، والماء أن يساعد في الحفاظ على صحة بكتيريا أمعائنا</a:t>
            </a:r>
            <a:r>
              <a:rPr lang="ar-IQ" sz="2800" dirty="0" smtClean="0">
                <a:solidFill>
                  <a:srgbClr val="FFFF00"/>
                </a:solidFill>
              </a:rPr>
              <a:t>.</a:t>
            </a:r>
          </a:p>
          <a:p>
            <a:pPr algn="just" rtl="1">
              <a:buFont typeface="Arial" panose="020B0604020202020204" pitchFamily="34" charset="0"/>
              <a:buChar char="•"/>
            </a:pPr>
            <a:r>
              <a:rPr lang="ar-IQ" sz="2800" dirty="0" smtClean="0">
                <a:solidFill>
                  <a:srgbClr val="FFFF00"/>
                </a:solidFill>
              </a:rPr>
              <a:t> </a:t>
            </a:r>
            <a:r>
              <a:rPr lang="ar-IQ" sz="2800" dirty="0">
                <a:solidFill>
                  <a:srgbClr val="FFFF00"/>
                </a:solidFill>
              </a:rPr>
              <a:t>وسيكون لبكتيريا الأمعاء الصحية أثر إيجابي على عقولنا، وعلى حالتنا النفسية. حيث ستساعد ”بكتيريا الأمعاء </a:t>
            </a:r>
            <a:r>
              <a:rPr lang="ar-IQ" sz="2800" dirty="0" smtClean="0">
                <a:solidFill>
                  <a:srgbClr val="FFFF00"/>
                </a:solidFill>
              </a:rPr>
              <a:t>النامية بشكل جيد“ </a:t>
            </a:r>
            <a:r>
              <a:rPr lang="ar-IQ" sz="2800" dirty="0">
                <a:solidFill>
                  <a:srgbClr val="FFFF00"/>
                </a:solidFill>
              </a:rPr>
              <a:t>في الحصول على ”عقول </a:t>
            </a:r>
            <a:r>
              <a:rPr lang="ar-IQ" sz="2800" dirty="0" smtClean="0">
                <a:solidFill>
                  <a:srgbClr val="FFFF00"/>
                </a:solidFill>
              </a:rPr>
              <a:t>صحية“.</a:t>
            </a:r>
            <a:endParaRPr lang="ar-IQ" sz="2800" dirty="0">
              <a:solidFill>
                <a:srgbClr val="FFFF00"/>
              </a:solidFill>
            </a:endParaRPr>
          </a:p>
          <a:p>
            <a:pPr algn="r"/>
            <a:endParaRPr lang="ar-IQ" sz="2800" dirty="0">
              <a:solidFill>
                <a:srgbClr val="FFFF00"/>
              </a:solidFill>
            </a:endParaRPr>
          </a:p>
        </p:txBody>
      </p:sp>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3</a:t>
            </a:fld>
            <a:endParaRPr lang="en-US"/>
          </a:p>
        </p:txBody>
      </p:sp>
    </p:spTree>
    <p:extLst>
      <p:ext uri="{BB962C8B-B14F-4D97-AF65-F5344CB8AC3E}">
        <p14:creationId xmlns:p14="http://schemas.microsoft.com/office/powerpoint/2010/main" val="2597194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30725"/>
          </a:xfrm>
        </p:spPr>
        <p:txBody>
          <a:bodyPr/>
          <a:lstStyle/>
          <a:p>
            <a:pPr lvl="1" algn="r"/>
            <a:r>
              <a:rPr lang="ar-IQ" b="1" dirty="0">
                <a:solidFill>
                  <a:srgbClr val="FFFF00"/>
                </a:solidFill>
                <a:hlinkClick r:id="rId2"/>
              </a:rPr>
              <a:t>المحور الدماغي المعوي </a:t>
            </a:r>
            <a:r>
              <a:rPr lang="en-US" b="1" dirty="0" smtClean="0">
                <a:solidFill>
                  <a:srgbClr val="FFFF00"/>
                </a:solidFill>
                <a:hlinkClick r:id="rId2"/>
              </a:rPr>
              <a:t>MGB</a:t>
            </a:r>
            <a:r>
              <a:rPr lang="en-US" b="1" dirty="0">
                <a:solidFill>
                  <a:srgbClr val="FFFF00"/>
                </a:solidFill>
                <a:hlinkClick r:id="rId2"/>
              </a:rPr>
              <a:t>)</a:t>
            </a:r>
            <a:endParaRPr lang="en-US" dirty="0">
              <a:solidFill>
                <a:srgbClr val="FFFF00"/>
              </a:solidFill>
              <a:hlinkClick r:id="rId2"/>
            </a:endParaRPr>
          </a:p>
          <a:p>
            <a:pPr algn="just" rtl="1">
              <a:buFont typeface="Arial" panose="020B0604020202020204" pitchFamily="34" charset="0"/>
              <a:buChar char="•"/>
            </a:pPr>
            <a:r>
              <a:rPr lang="ar-IQ" dirty="0" smtClean="0">
                <a:solidFill>
                  <a:srgbClr val="FFFF00"/>
                </a:solidFill>
              </a:rPr>
              <a:t>هو </a:t>
            </a:r>
            <a:r>
              <a:rPr lang="ar-IQ" dirty="0">
                <a:solidFill>
                  <a:srgbClr val="FFFF00"/>
                </a:solidFill>
              </a:rPr>
              <a:t>حلقة وصل بين بكتيريا الأمعاء والدماغ </a:t>
            </a:r>
            <a:r>
              <a:rPr lang="ar-IQ" dirty="0" smtClean="0">
                <a:solidFill>
                  <a:srgbClr val="FFFF00"/>
                </a:solidFill>
              </a:rPr>
              <a:t>.فهو </a:t>
            </a:r>
            <a:r>
              <a:rPr lang="ar-IQ" dirty="0">
                <a:solidFill>
                  <a:srgbClr val="FFFF00"/>
                </a:solidFill>
              </a:rPr>
              <a:t>بمثابة خط هاتف مباشر بين بكتيريا الأمعاء والدماغ</a:t>
            </a:r>
            <a:r>
              <a:rPr lang="ar-IQ" dirty="0" smtClean="0">
                <a:solidFill>
                  <a:srgbClr val="FFFF00"/>
                </a:solidFill>
              </a:rPr>
              <a:t>.</a:t>
            </a:r>
          </a:p>
          <a:p>
            <a:pPr algn="just" rtl="1">
              <a:buFont typeface="Arial" panose="020B0604020202020204" pitchFamily="34" charset="0"/>
              <a:buChar char="•"/>
            </a:pPr>
            <a:r>
              <a:rPr lang="ar-IQ" dirty="0" smtClean="0">
                <a:solidFill>
                  <a:srgbClr val="FFFF00"/>
                </a:solidFill>
              </a:rPr>
              <a:t> </a:t>
            </a:r>
            <a:r>
              <a:rPr lang="ar-IQ" dirty="0">
                <a:solidFill>
                  <a:srgbClr val="FFFF00"/>
                </a:solidFill>
              </a:rPr>
              <a:t>المحور الدماغي المعوي هو جهاز مناعي </a:t>
            </a:r>
            <a:r>
              <a:rPr lang="ar-IQ" dirty="0" smtClean="0">
                <a:solidFill>
                  <a:srgbClr val="FFFF00"/>
                </a:solidFill>
              </a:rPr>
              <a:t>عصبي.</a:t>
            </a:r>
          </a:p>
          <a:p>
            <a:pPr algn="just" rtl="1">
              <a:buFont typeface="Arial" panose="020B0604020202020204" pitchFamily="34" charset="0"/>
              <a:buChar char="•"/>
            </a:pPr>
            <a:r>
              <a:rPr lang="ar-IQ" dirty="0" smtClean="0">
                <a:solidFill>
                  <a:srgbClr val="FFFF00"/>
                </a:solidFill>
              </a:rPr>
              <a:t>ويعني </a:t>
            </a:r>
            <a:r>
              <a:rPr lang="ar-IQ" dirty="0">
                <a:solidFill>
                  <a:srgbClr val="FFFF00"/>
                </a:solidFill>
              </a:rPr>
              <a:t>ذلك أنه يصل بين الجهاز العصبي، وجهاز الغدد الصماء، والجهاز </a:t>
            </a:r>
            <a:r>
              <a:rPr lang="ar-IQ" dirty="0" smtClean="0">
                <a:solidFill>
                  <a:srgbClr val="FFFF00"/>
                </a:solidFill>
              </a:rPr>
              <a:t>المناعي.</a:t>
            </a:r>
            <a:endParaRPr lang="ar-IQ" dirty="0">
              <a:solidFill>
                <a:srgbClr val="FFFF00"/>
              </a:solidFill>
            </a:endParaRPr>
          </a:p>
          <a:p>
            <a:endParaRPr lang="ar-IQ" dirty="0">
              <a:solidFill>
                <a:srgbClr val="FFFF00"/>
              </a:solidFill>
            </a:endParaRPr>
          </a:p>
        </p:txBody>
      </p:sp>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4</a:t>
            </a:fld>
            <a:endParaRPr lang="en-US"/>
          </a:p>
        </p:txBody>
      </p:sp>
    </p:spTree>
    <p:extLst>
      <p:ext uri="{BB962C8B-B14F-4D97-AF65-F5344CB8AC3E}">
        <p14:creationId xmlns:p14="http://schemas.microsoft.com/office/powerpoint/2010/main" val="401423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9835" y="914400"/>
            <a:ext cx="8915333" cy="4987926"/>
          </a:xfrm>
        </p:spPr>
      </p:pic>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5</a:t>
            </a:fld>
            <a:endParaRPr lang="en-US"/>
          </a:p>
        </p:txBody>
      </p:sp>
    </p:spTree>
    <p:extLst>
      <p:ext uri="{BB962C8B-B14F-4D97-AF65-F5344CB8AC3E}">
        <p14:creationId xmlns:p14="http://schemas.microsoft.com/office/powerpoint/2010/main" val="4239520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9591" y="1066800"/>
            <a:ext cx="8007209" cy="4530725"/>
          </a:xfrm>
        </p:spPr>
      </p:pic>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6</a:t>
            </a:fld>
            <a:endParaRPr lang="en-US"/>
          </a:p>
        </p:txBody>
      </p:sp>
    </p:spTree>
    <p:extLst>
      <p:ext uri="{BB962C8B-B14F-4D97-AF65-F5344CB8AC3E}">
        <p14:creationId xmlns:p14="http://schemas.microsoft.com/office/powerpoint/2010/main" val="4204736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30725"/>
          </a:xfrm>
        </p:spPr>
        <p:txBody>
          <a:bodyPr/>
          <a:lstStyle/>
          <a:p>
            <a:pPr algn="just" rtl="1">
              <a:buFont typeface="Arial" panose="020B0604020202020204" pitchFamily="34" charset="0"/>
              <a:buChar char="•"/>
            </a:pPr>
            <a:r>
              <a:rPr lang="ar-IQ" dirty="0">
                <a:solidFill>
                  <a:srgbClr val="FFFF00"/>
                </a:solidFill>
              </a:rPr>
              <a:t>توصلت دراسة جديدة إلى أن الفئران تحمل الكثير من البكتيريا في أحشائها، وتؤثر هذه البكتيريا المعوية على كيفية عمل أدمغة القوارض.</a:t>
            </a:r>
          </a:p>
          <a:p>
            <a:pPr algn="just" rtl="1">
              <a:buFont typeface="Arial" panose="020B0604020202020204" pitchFamily="34" charset="0"/>
              <a:buChar char="•"/>
            </a:pPr>
            <a:r>
              <a:rPr lang="ar-IQ" dirty="0">
                <a:solidFill>
                  <a:srgbClr val="FFFF00"/>
                </a:solidFill>
              </a:rPr>
              <a:t>وبحسب ما نشره موقع </a:t>
            </a:r>
            <a:r>
              <a:rPr lang="ar-IQ" dirty="0" smtClean="0">
                <a:solidFill>
                  <a:srgbClr val="FFFF00"/>
                </a:solidFill>
              </a:rPr>
              <a:t> </a:t>
            </a:r>
            <a:r>
              <a:rPr lang="en-US" dirty="0" smtClean="0">
                <a:solidFill>
                  <a:srgbClr val="FFFF00"/>
                </a:solidFill>
              </a:rPr>
              <a:t>Live Science </a:t>
            </a:r>
            <a:r>
              <a:rPr lang="ar-IQ" dirty="0" smtClean="0">
                <a:solidFill>
                  <a:srgbClr val="FFFF00"/>
                </a:solidFill>
              </a:rPr>
              <a:t> نقلًا </a:t>
            </a:r>
            <a:r>
              <a:rPr lang="ar-IQ" dirty="0">
                <a:solidFill>
                  <a:srgbClr val="FFFF00"/>
                </a:solidFill>
              </a:rPr>
              <a:t>عن مجلة "</a:t>
            </a:r>
            <a:r>
              <a:rPr lang="en-US" dirty="0">
                <a:solidFill>
                  <a:srgbClr val="FFFF00"/>
                </a:solidFill>
              </a:rPr>
              <a:t>Nature"، </a:t>
            </a:r>
            <a:r>
              <a:rPr lang="ar-IQ" dirty="0">
                <a:solidFill>
                  <a:srgbClr val="FFFF00"/>
                </a:solidFill>
              </a:rPr>
              <a:t>سعى باحثون من تايوان والولايات المتحدة لمعرفة كيفية تأثير بكتيريا الأمعاء على نشاط شبكات المخ العصبية المسؤولة عن تشكل السلوك الاجتماعي على وجه التحديد.</a:t>
            </a:r>
          </a:p>
          <a:p>
            <a:pPr algn="just" rtl="1">
              <a:buFont typeface="Arial" panose="020B0604020202020204" pitchFamily="34" charset="0"/>
              <a:buChar char="•"/>
            </a:pPr>
            <a:endParaRPr lang="ar-IQ" dirty="0">
              <a:solidFill>
                <a:srgbClr val="FFFF00"/>
              </a:solidFill>
            </a:endParaRPr>
          </a:p>
        </p:txBody>
      </p:sp>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7</a:t>
            </a:fld>
            <a:endParaRPr lang="en-US"/>
          </a:p>
        </p:txBody>
      </p:sp>
    </p:spTree>
    <p:extLst>
      <p:ext uri="{BB962C8B-B14F-4D97-AF65-F5344CB8AC3E}">
        <p14:creationId xmlns:p14="http://schemas.microsoft.com/office/powerpoint/2010/main" val="257354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30725"/>
          </a:xfrm>
        </p:spPr>
        <p:txBody>
          <a:bodyPr/>
          <a:lstStyle/>
          <a:p>
            <a:pPr algn="just" rtl="1">
              <a:buFont typeface="Arial" panose="020B0604020202020204" pitchFamily="34" charset="0"/>
              <a:buChar char="•"/>
            </a:pPr>
            <a:r>
              <a:rPr lang="ar-IQ" dirty="0">
                <a:solidFill>
                  <a:srgbClr val="FFFF00"/>
                </a:solidFill>
              </a:rPr>
              <a:t>من المعروف أنه عندما يصادف الفأر </a:t>
            </a:r>
            <a:r>
              <a:rPr lang="ar-IQ" dirty="0" smtClean="0">
                <a:solidFill>
                  <a:srgbClr val="FFFF00"/>
                </a:solidFill>
              </a:rPr>
              <a:t>فأرًا (ذو محتوا ميكروبي طبيعي في الامعاء) </a:t>
            </a:r>
            <a:r>
              <a:rPr lang="ar-IQ" dirty="0">
                <a:solidFill>
                  <a:srgbClr val="FFFF00"/>
                </a:solidFill>
              </a:rPr>
              <a:t>لم يسبق أن التقاه من قبل على </a:t>
            </a:r>
            <a:r>
              <a:rPr lang="ar-IQ" dirty="0" smtClean="0">
                <a:solidFill>
                  <a:srgbClr val="FFFF00"/>
                </a:solidFill>
              </a:rPr>
              <a:t>الإطلاق فأنهما يتواصلان بشكل يشبه سلوك </a:t>
            </a:r>
            <a:r>
              <a:rPr lang="ar-IQ" dirty="0">
                <a:solidFill>
                  <a:srgbClr val="FFFF00"/>
                </a:solidFill>
              </a:rPr>
              <a:t>المعتاد من </a:t>
            </a:r>
            <a:r>
              <a:rPr lang="ar-IQ" dirty="0" smtClean="0">
                <a:solidFill>
                  <a:srgbClr val="FFFF00"/>
                </a:solidFill>
              </a:rPr>
              <a:t>كلبين </a:t>
            </a:r>
            <a:r>
              <a:rPr lang="ar-IQ" dirty="0">
                <a:solidFill>
                  <a:srgbClr val="FFFF00"/>
                </a:solidFill>
              </a:rPr>
              <a:t>في الحدائق العامة على سبيل المثال، عندما يستقبل كل منهما الآخر</a:t>
            </a:r>
            <a:r>
              <a:rPr lang="ar-IQ" dirty="0" smtClean="0">
                <a:solidFill>
                  <a:srgbClr val="FFFF00"/>
                </a:solidFill>
              </a:rPr>
              <a:t>.</a:t>
            </a:r>
          </a:p>
          <a:p>
            <a:pPr algn="just" rtl="1">
              <a:buFont typeface="Arial" panose="020B0604020202020204" pitchFamily="34" charset="0"/>
              <a:buChar char="•"/>
            </a:pPr>
            <a:r>
              <a:rPr lang="ar-IQ" dirty="0" smtClean="0">
                <a:solidFill>
                  <a:srgbClr val="FFFF00"/>
                </a:solidFill>
              </a:rPr>
              <a:t> </a:t>
            </a:r>
            <a:r>
              <a:rPr lang="ar-IQ" dirty="0">
                <a:solidFill>
                  <a:srgbClr val="FFFF00"/>
                </a:solidFill>
              </a:rPr>
              <a:t>ولكن تبين أن فئران التجارب، الخالية من الجراثيم والتي تفتقر إلى بكتيريا الأمعاء، تتجنب نشاط أي تفاعلات اجتماعية مع الفئران الأخرى وبدلاً من ذلك تظل منعزلة بشكل غريب.</a:t>
            </a:r>
          </a:p>
        </p:txBody>
      </p:sp>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8</a:t>
            </a:fld>
            <a:endParaRPr lang="en-US"/>
          </a:p>
        </p:txBody>
      </p:sp>
    </p:spTree>
    <p:extLst>
      <p:ext uri="{BB962C8B-B14F-4D97-AF65-F5344CB8AC3E}">
        <p14:creationId xmlns:p14="http://schemas.microsoft.com/office/powerpoint/2010/main" val="800568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229600" cy="4530725"/>
          </a:xfrm>
        </p:spPr>
        <p:txBody>
          <a:bodyPr/>
          <a:lstStyle/>
          <a:p>
            <a:pPr algn="just" rtl="1">
              <a:buFont typeface="Arial" panose="020B0604020202020204" pitchFamily="34" charset="0"/>
              <a:buChar char="•"/>
            </a:pPr>
            <a:r>
              <a:rPr lang="ar-IQ" dirty="0" smtClean="0">
                <a:solidFill>
                  <a:srgbClr val="FFFF00"/>
                </a:solidFill>
              </a:rPr>
              <a:t>وذكر احد الباحثين في هذا المجال"إن </a:t>
            </a:r>
            <a:r>
              <a:rPr lang="ar-IQ" dirty="0">
                <a:solidFill>
                  <a:srgbClr val="FFFF00"/>
                </a:solidFill>
              </a:rPr>
              <a:t>العزلة الاجتماعية في الفئران الخالية من الجراثيم ليست بالأمر الجديد". لكنه، وفريقه البحثي، أرادوا أن يفهموا ما الذي يدفع إلى نهج هذا السلوك غير المستقر، وما إذا كانت البكتيريا المعوية تؤثر فعليًا على الخلايا العصبية في مخ الفئران وتقلل رغبة القوارض في الاختلاط</a:t>
            </a:r>
            <a:r>
              <a:rPr lang="ar-IQ" dirty="0" smtClean="0">
                <a:solidFill>
                  <a:srgbClr val="FFFF00"/>
                </a:solidFill>
              </a:rPr>
              <a:t>.</a:t>
            </a:r>
          </a:p>
          <a:p>
            <a:pPr algn="just" rtl="1">
              <a:buFont typeface="Arial" panose="020B0604020202020204" pitchFamily="34" charset="0"/>
              <a:buChar char="•"/>
            </a:pPr>
            <a:r>
              <a:rPr lang="ar-IQ" dirty="0" smtClean="0">
                <a:solidFill>
                  <a:srgbClr val="FFFF00"/>
                </a:solidFill>
              </a:rPr>
              <a:t>واكد العلماء </a:t>
            </a:r>
            <a:r>
              <a:rPr lang="ar-IQ" dirty="0">
                <a:solidFill>
                  <a:srgbClr val="FFFF00"/>
                </a:solidFill>
              </a:rPr>
              <a:t>إنه في المرة الأولى، التي </a:t>
            </a:r>
            <a:r>
              <a:rPr lang="ar-IQ" dirty="0" smtClean="0">
                <a:solidFill>
                  <a:srgbClr val="FFFF00"/>
                </a:solidFill>
              </a:rPr>
              <a:t>سمعوا </a:t>
            </a:r>
            <a:r>
              <a:rPr lang="ar-IQ" dirty="0">
                <a:solidFill>
                  <a:srgbClr val="FFFF00"/>
                </a:solidFill>
              </a:rPr>
              <a:t>فيها أن البكتيريا يمكن أن تؤثر على سلوك الحيوانات، </a:t>
            </a:r>
            <a:r>
              <a:rPr lang="ar-IQ" dirty="0" smtClean="0">
                <a:solidFill>
                  <a:srgbClr val="FFFF00"/>
                </a:solidFill>
              </a:rPr>
              <a:t>كانوا </a:t>
            </a:r>
            <a:r>
              <a:rPr lang="ar-IQ" dirty="0">
                <a:solidFill>
                  <a:srgbClr val="FFFF00"/>
                </a:solidFill>
              </a:rPr>
              <a:t>يعتقد، أن الأمر "يبدو مذهلاً ولكنه لا يُصدق إلى حد ما"، </a:t>
            </a:r>
            <a:r>
              <a:rPr lang="ar-IQ" dirty="0" smtClean="0">
                <a:solidFill>
                  <a:srgbClr val="FFFF00"/>
                </a:solidFill>
              </a:rPr>
              <a:t>مما حثهم على إجراء </a:t>
            </a:r>
            <a:r>
              <a:rPr lang="ar-IQ" dirty="0">
                <a:solidFill>
                  <a:srgbClr val="FFFF00"/>
                </a:solidFill>
              </a:rPr>
              <a:t>تجارب على الفئران الخالية من الجراثيم لرصد سلوكها الاجتماعي الغريب بشكل مباشر، وفهم سبب ظهور مثل هذه السلوكيات الغريبة.</a:t>
            </a:r>
          </a:p>
          <a:p>
            <a:pPr algn="just" rtl="1">
              <a:buFont typeface="Arial" panose="020B0604020202020204" pitchFamily="34" charset="0"/>
              <a:buChar char="•"/>
            </a:pPr>
            <a:endParaRPr lang="ar-IQ" dirty="0">
              <a:solidFill>
                <a:srgbClr val="FFFF00"/>
              </a:solidFill>
            </a:endParaRPr>
          </a:p>
        </p:txBody>
      </p:sp>
      <p:sp>
        <p:nvSpPr>
          <p:cNvPr id="4" name="Slide Number Placeholder 3"/>
          <p:cNvSpPr>
            <a:spLocks noGrp="1"/>
          </p:cNvSpPr>
          <p:nvPr>
            <p:ph type="sldNum" sz="quarter" idx="12"/>
          </p:nvPr>
        </p:nvSpPr>
        <p:spPr/>
        <p:txBody>
          <a:bodyPr/>
          <a:lstStyle/>
          <a:p>
            <a:pPr>
              <a:defRPr/>
            </a:pPr>
            <a:fld id="{E586B6AE-0FDA-4E2A-9169-D543652A2C3C}" type="slidenum">
              <a:rPr lang="en-US" smtClean="0"/>
              <a:pPr>
                <a:defRPr/>
              </a:pPr>
              <a:t>9</a:t>
            </a:fld>
            <a:endParaRPr lang="en-US"/>
          </a:p>
        </p:txBody>
      </p:sp>
    </p:spTree>
    <p:extLst>
      <p:ext uri="{BB962C8B-B14F-4D97-AF65-F5344CB8AC3E}">
        <p14:creationId xmlns:p14="http://schemas.microsoft.com/office/powerpoint/2010/main" val="1822584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2593</TotalTime>
  <Words>919</Words>
  <Application>Microsoft Office PowerPoint</Application>
  <PresentationFormat>On-screen Show (4:3)</PresentationFormat>
  <Paragraphs>47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Arial Rounded MT Bold</vt:lpstr>
      <vt:lpstr>Wingdings</vt:lpstr>
      <vt:lpstr>Beam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hp</cp:lastModifiedBy>
  <cp:revision>90</cp:revision>
  <cp:lastPrinted>1601-01-01T00:00:00Z</cp:lastPrinted>
  <dcterms:created xsi:type="dcterms:W3CDTF">1601-01-01T00:00:00Z</dcterms:created>
  <dcterms:modified xsi:type="dcterms:W3CDTF">2022-09-19T18:25:17Z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