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84FD"/>
    <a:srgbClr val="9BA4A9"/>
    <a:srgbClr val="C1C8CB"/>
    <a:srgbClr val="C3C7CB"/>
    <a:srgbClr val="FBFBF9"/>
    <a:srgbClr val="CBCCCE"/>
    <a:srgbClr val="FF7D1E"/>
    <a:srgbClr val="FFF732"/>
    <a:srgbClr val="79F781"/>
    <a:srgbClr val="932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7" d="100"/>
          <a:sy n="47" d="100"/>
        </p:scale>
        <p:origin x="1416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DC99-93DF-43EA-857D-F522EA364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B595D-562A-40A9-9A42-5058320AA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0166E-4844-4FBE-99AB-EC4ED3E3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53B7F-B216-4E8A-9F79-547E0128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4F35-C918-4D27-BCBD-E4FAD0FBB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2DCBF-2BAC-44A5-BEF6-8499C7F5B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5C38A-E366-47CF-A5F2-3B8E71C68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194C1-69C7-4C1D-9ABD-6AD1A1036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75F77-7EFB-404A-8266-E56CE23A2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D33D9-BF41-4691-A3C7-5D4E31F29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9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A5CCB7-8EA1-47A7-ADA8-CCD503017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94A45-CEFA-4737-9481-0424599C4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29428-BDEF-4B19-AD91-18A2A07B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0BD46-E3CD-489D-9001-505FFD3B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F4AEB-CFDB-4D20-AB6D-853E8724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687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E30F3-DAB0-45AA-94D7-776145C8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22D98-CC26-4D01-89C6-5A82499A7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98E88-6A6E-4174-9D7A-60D21FA9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2C873-0DE4-4309-88A3-AC1A06C79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29BE9-461F-4817-A3E6-F6EE04B3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333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AE5B-CDC6-4560-A06F-92AF57BA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A931D-1875-41E8-82F1-D0F9A5EDD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E4BAF-CFE3-4410-B3C2-E3BF68CB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B306A-A305-4480-9BDD-481D8856E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4846B-806A-43FE-B190-9441082F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01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4856-4BBC-4FB4-80CF-33F411696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80C07-C99E-4A60-BF4E-17C4B030F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979C2-07A3-4241-9E8A-D6A8E6888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7660E-6E79-4BDC-AB8D-681E4BF9B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70E1A-68C1-498B-90FB-C9EF0DF7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6FE00-6B18-477C-847B-62CCE4314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10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1259-BC1C-48B2-934C-9C45EB67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C9334-042A-4BB5-B59C-F957C86F1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4E3F0-97B5-4CD0-AA39-9EA8AEE70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00B84-71C5-4CC0-8FC0-29D8D80BC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EE9699-DCAA-489F-9A2B-BF246FE1E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16A477-2037-4BC1-82BC-45A8BE97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B3842-41DD-4C09-9398-79AD0EF65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3CB0D-8493-4E8B-90F6-E69B62DD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984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AB93B-4B9B-4E8F-AD05-4E29E6D6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B8AD47-6A2E-4867-8B2B-C893C108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44E1C-489E-4336-9789-DDF974E7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DD604-72D3-44D7-93D0-989147528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43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F635D1-D056-4548-B8BD-7E33D9995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2699B0-1100-488B-B5B5-4E8D5734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C6FF6-5EAC-4CE0-8AC1-C8E9DE66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84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A4153-2063-4113-99EF-9B29E64F8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E85B-AC81-407F-993F-5CB98E9BD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1C977-2EBF-4746-A363-BEC3F64FB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F7126-02F8-4CD7-AD1B-340E0286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8F4FA-E00D-4816-B56C-C6AD3174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CEECD-6503-4697-8F99-608D5912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88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62A30-9478-468E-A3D0-011A60C45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66C59-55E4-4CFA-818B-504FB26EC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55925-45C8-4951-9D8C-A015B6EBF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C753C-85CE-4586-B945-6AB4DEC5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E6D6B-6F56-49CF-ABCE-E8C13578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C6AC9-61B0-474C-A096-22221594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064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D2F630-BFAA-455D-8EF5-EF509A47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C3A95-B9E3-4590-83F0-B01AAF37A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A1BB1-CE9A-4C28-ADE9-A72D6CD36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46D72-75ED-4D3D-A6A8-49D155DCFB94}" type="datetimeFigureOut">
              <a:rPr lang="en-CA" smtClean="0"/>
              <a:t>2022-09-10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8497-1D83-4BA0-84FB-80C460D22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E87D7-30C5-4C44-BE7D-C834C032C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2147-6E99-4A61-8EF8-748C208E7D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156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AC604C-EAA7-4773-932B-6BB2A6FBAAAF}"/>
              </a:ext>
            </a:extLst>
          </p:cNvPr>
          <p:cNvSpPr txBox="1"/>
          <p:nvPr/>
        </p:nvSpPr>
        <p:spPr>
          <a:xfrm>
            <a:off x="2471018" y="1068257"/>
            <a:ext cx="7249963" cy="472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sz="4000" b="1" dirty="0">
                <a:solidFill>
                  <a:srgbClr val="0070C0"/>
                </a:solidFill>
                <a:latin typeface="arial" panose="020B0604020202020204" pitchFamily="34" charset="0"/>
              </a:rPr>
              <a:t>Introduction to Medical Research</a:t>
            </a:r>
          </a:p>
          <a:p>
            <a:pPr algn="ctr">
              <a:lnSpc>
                <a:spcPct val="150000"/>
              </a:lnSpc>
            </a:pPr>
            <a:endParaRPr lang="en-CA" sz="4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</a:rPr>
              <a:t>Assistant Professor Ali A. Abdulkareem</a:t>
            </a:r>
          </a:p>
          <a:p>
            <a:pPr algn="ctr">
              <a:lnSpc>
                <a:spcPct val="150000"/>
              </a:lnSpc>
            </a:pP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Department of Periodontics, College of Dentistry, University of Baghdad</a:t>
            </a:r>
            <a:endParaRPr lang="en-CA" sz="240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9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EBFEF5-64F8-4751-A334-C3C9AAE145F5}"/>
              </a:ext>
            </a:extLst>
          </p:cNvPr>
          <p:cNvSpPr txBox="1"/>
          <p:nvPr/>
        </p:nvSpPr>
        <p:spPr>
          <a:xfrm>
            <a:off x="1114659" y="1976038"/>
            <a:ext cx="9962682" cy="290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32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en-US" sz="3200" b="1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is defined </a:t>
            </a:r>
            <a:r>
              <a:rPr lang="en-US" sz="32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as careful consideration of study regarding a particular concern or problem using scientific methods</a:t>
            </a:r>
            <a:r>
              <a:rPr lang="en-US" sz="3200" b="1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. 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85058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1AAABB-C9D9-4877-8149-40B93EB59E4B}"/>
              </a:ext>
            </a:extLst>
          </p:cNvPr>
          <p:cNvSpPr txBox="1"/>
          <p:nvPr/>
        </p:nvSpPr>
        <p:spPr>
          <a:xfrm>
            <a:off x="262394" y="238401"/>
            <a:ext cx="3793993" cy="1951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S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tudy design in research</a:t>
            </a:r>
            <a:r>
              <a:rPr lang="en-CA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and levels of scientific evidence</a:t>
            </a:r>
            <a:endParaRPr lang="en-US" sz="28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27BA1E88-CDB7-4C83-8244-DCE8F17484C2}"/>
              </a:ext>
            </a:extLst>
          </p:cNvPr>
          <p:cNvSpPr>
            <a:spLocks noChangeAspect="1"/>
          </p:cNvSpPr>
          <p:nvPr/>
        </p:nvSpPr>
        <p:spPr>
          <a:xfrm>
            <a:off x="2390273" y="234408"/>
            <a:ext cx="7411453" cy="6389184"/>
          </a:xfrm>
          <a:prstGeom prst="triangle">
            <a:avLst/>
          </a:prstGeom>
          <a:solidFill>
            <a:srgbClr val="9328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49D4EBCE-8E9A-46C9-9B95-9D04A03E31F9}"/>
              </a:ext>
            </a:extLst>
          </p:cNvPr>
          <p:cNvSpPr>
            <a:spLocks noChangeAspect="1"/>
          </p:cNvSpPr>
          <p:nvPr/>
        </p:nvSpPr>
        <p:spPr>
          <a:xfrm>
            <a:off x="2962141" y="234408"/>
            <a:ext cx="6249237" cy="5396371"/>
          </a:xfrm>
          <a:prstGeom prst="triangle">
            <a:avLst/>
          </a:prstGeom>
          <a:solidFill>
            <a:srgbClr val="7B84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2C049222-D443-41F8-81A2-5CCA4E96E581}"/>
              </a:ext>
            </a:extLst>
          </p:cNvPr>
          <p:cNvSpPr>
            <a:spLocks noChangeAspect="1"/>
          </p:cNvSpPr>
          <p:nvPr/>
        </p:nvSpPr>
        <p:spPr>
          <a:xfrm>
            <a:off x="3508744" y="234407"/>
            <a:ext cx="5167423" cy="4449353"/>
          </a:xfrm>
          <a:prstGeom prst="triangle">
            <a:avLst/>
          </a:prstGeom>
          <a:solidFill>
            <a:srgbClr val="79F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DC313BC1-9544-4B02-9DC3-203FFAE581FA}"/>
              </a:ext>
            </a:extLst>
          </p:cNvPr>
          <p:cNvSpPr>
            <a:spLocks noChangeAspect="1"/>
          </p:cNvSpPr>
          <p:nvPr/>
        </p:nvSpPr>
        <p:spPr>
          <a:xfrm>
            <a:off x="4008475" y="234407"/>
            <a:ext cx="4160377" cy="3572050"/>
          </a:xfrm>
          <a:prstGeom prst="triangle">
            <a:avLst/>
          </a:prstGeom>
          <a:solidFill>
            <a:srgbClr val="FFF7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A3230604-8D7D-404A-910A-FC9BE63E5640}"/>
              </a:ext>
            </a:extLst>
          </p:cNvPr>
          <p:cNvSpPr>
            <a:spLocks noChangeAspect="1"/>
          </p:cNvSpPr>
          <p:nvPr/>
        </p:nvSpPr>
        <p:spPr>
          <a:xfrm>
            <a:off x="4561367" y="234407"/>
            <a:ext cx="3072810" cy="2636384"/>
          </a:xfrm>
          <a:prstGeom prst="triangle">
            <a:avLst/>
          </a:prstGeom>
          <a:solidFill>
            <a:srgbClr val="FF7D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AC133F2E-71A1-4F47-A58C-37652A5E41C5}"/>
              </a:ext>
            </a:extLst>
          </p:cNvPr>
          <p:cNvSpPr>
            <a:spLocks noChangeAspect="1"/>
          </p:cNvSpPr>
          <p:nvPr/>
        </p:nvSpPr>
        <p:spPr>
          <a:xfrm>
            <a:off x="5178055" y="234408"/>
            <a:ext cx="1829794" cy="1573128"/>
          </a:xfrm>
          <a:prstGeom prst="triangle">
            <a:avLst/>
          </a:prstGeom>
          <a:solidFill>
            <a:srgbClr val="CBCC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C4DE3-8639-49EC-9482-53417D1B4425}"/>
              </a:ext>
            </a:extLst>
          </p:cNvPr>
          <p:cNvSpPr txBox="1"/>
          <p:nvPr/>
        </p:nvSpPr>
        <p:spPr>
          <a:xfrm>
            <a:off x="2857740" y="5938722"/>
            <a:ext cx="64765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b="1" dirty="0">
                <a:solidFill>
                  <a:schemeClr val="bg1"/>
                </a:solidFill>
              </a:rPr>
              <a:t>Experimental animals and laboratory studies (</a:t>
            </a:r>
            <a:r>
              <a:rPr lang="en-CA" sz="2200" b="1" i="1" dirty="0">
                <a:solidFill>
                  <a:schemeClr val="bg1"/>
                </a:solidFill>
              </a:rPr>
              <a:t>in vitro</a:t>
            </a:r>
            <a:r>
              <a:rPr lang="en-CA" sz="22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5EEB7D-E71D-465F-A9D7-17E2966DC76A}"/>
              </a:ext>
            </a:extLst>
          </p:cNvPr>
          <p:cNvSpPr txBox="1"/>
          <p:nvPr/>
        </p:nvSpPr>
        <p:spPr>
          <a:xfrm>
            <a:off x="3373066" y="4791046"/>
            <a:ext cx="5453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>
                <a:solidFill>
                  <a:schemeClr val="bg1"/>
                </a:solidFill>
              </a:rPr>
              <a:t>Case report, Case series, Narrative reviews, Expert opinions, Editorials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F89DB4-386F-4D11-9683-4E176ACAD8AA}"/>
              </a:ext>
            </a:extLst>
          </p:cNvPr>
          <p:cNvSpPr txBox="1"/>
          <p:nvPr/>
        </p:nvSpPr>
        <p:spPr>
          <a:xfrm>
            <a:off x="3355762" y="4027512"/>
            <a:ext cx="5453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/>
              <a:t>Cross sectional studies, Case-control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99FD0F-976F-4EFE-97A0-B0514F201561}"/>
              </a:ext>
            </a:extLst>
          </p:cNvPr>
          <p:cNvSpPr txBox="1"/>
          <p:nvPr/>
        </p:nvSpPr>
        <p:spPr>
          <a:xfrm>
            <a:off x="3355762" y="2960154"/>
            <a:ext cx="5453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/>
              <a:t>Cohort studies</a:t>
            </a:r>
          </a:p>
          <a:p>
            <a:pPr algn="ctr"/>
            <a:r>
              <a:rPr lang="en-CA" sz="2200" b="1" dirty="0"/>
              <a:t>(longitudinal)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A8C04B-D055-4162-9241-175C0F40AB79}"/>
              </a:ext>
            </a:extLst>
          </p:cNvPr>
          <p:cNvSpPr txBox="1"/>
          <p:nvPr/>
        </p:nvSpPr>
        <p:spPr>
          <a:xfrm>
            <a:off x="3373066" y="1952864"/>
            <a:ext cx="5453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/>
              <a:t>Randomized</a:t>
            </a:r>
          </a:p>
          <a:p>
            <a:pPr algn="ctr"/>
            <a:r>
              <a:rPr lang="en-CA" sz="2200" b="1" dirty="0"/>
              <a:t>Clinical trials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A9F6A8-BF92-4C0B-92DC-4DE5C429D732}"/>
              </a:ext>
            </a:extLst>
          </p:cNvPr>
          <p:cNvSpPr txBox="1"/>
          <p:nvPr/>
        </p:nvSpPr>
        <p:spPr>
          <a:xfrm>
            <a:off x="4769191" y="985325"/>
            <a:ext cx="2641627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/>
              <a:t>Systematic reviews</a:t>
            </a:r>
          </a:p>
          <a:p>
            <a:pPr algn="ctr"/>
            <a:r>
              <a:rPr lang="en-CA" sz="2200" b="1" dirty="0"/>
              <a:t>Meta-analysis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119E63-664A-4BFD-86EE-21EDA4F30277}"/>
              </a:ext>
            </a:extLst>
          </p:cNvPr>
          <p:cNvSpPr txBox="1"/>
          <p:nvPr/>
        </p:nvSpPr>
        <p:spPr>
          <a:xfrm>
            <a:off x="4776958" y="171202"/>
            <a:ext cx="2641627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/>
              <a:t>Clinical practice guidelines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4937A2-A8A6-48AB-A8E7-7E8FD32B85E4}"/>
              </a:ext>
            </a:extLst>
          </p:cNvPr>
          <p:cNvSpPr txBox="1"/>
          <p:nvPr/>
        </p:nvSpPr>
        <p:spPr>
          <a:xfrm>
            <a:off x="9359875" y="4914156"/>
            <a:ext cx="1705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/>
              <a:t>No design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B572EA-EC8C-4A9D-91DE-CC96B3B517A5}"/>
              </a:ext>
            </a:extLst>
          </p:cNvPr>
          <p:cNvSpPr txBox="1"/>
          <p:nvPr/>
        </p:nvSpPr>
        <p:spPr>
          <a:xfrm>
            <a:off x="9334257" y="5793878"/>
            <a:ext cx="2094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/>
              <a:t>No human subjects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AD4E4157-5A0B-4B8F-939D-8779334A8850}"/>
              </a:ext>
            </a:extLst>
          </p:cNvPr>
          <p:cNvSpPr/>
          <p:nvPr/>
        </p:nvSpPr>
        <p:spPr>
          <a:xfrm>
            <a:off x="2738781" y="2870791"/>
            <a:ext cx="484009" cy="1775637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C10688-40AC-4D17-9B08-F7704AD55E74}"/>
              </a:ext>
            </a:extLst>
          </p:cNvPr>
          <p:cNvSpPr txBox="1"/>
          <p:nvPr/>
        </p:nvSpPr>
        <p:spPr>
          <a:xfrm>
            <a:off x="541000" y="3404666"/>
            <a:ext cx="2353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/>
              <a:t>Observational studies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B7663808-63C9-497C-8D83-A3DF8D08CF3D}"/>
              </a:ext>
            </a:extLst>
          </p:cNvPr>
          <p:cNvSpPr/>
          <p:nvPr/>
        </p:nvSpPr>
        <p:spPr>
          <a:xfrm flipH="1">
            <a:off x="9355739" y="1754766"/>
            <a:ext cx="484009" cy="2928994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A5EB30-2048-4132-9709-BEAE1A973930}"/>
              </a:ext>
            </a:extLst>
          </p:cNvPr>
          <p:cNvSpPr txBox="1"/>
          <p:nvPr/>
        </p:nvSpPr>
        <p:spPr>
          <a:xfrm>
            <a:off x="10025086" y="2850283"/>
            <a:ext cx="1040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/>
              <a:t>Primary studies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48D2F28B-15B5-438A-A1DC-52D7F125812E}"/>
              </a:ext>
            </a:extLst>
          </p:cNvPr>
          <p:cNvSpPr/>
          <p:nvPr/>
        </p:nvSpPr>
        <p:spPr>
          <a:xfrm flipH="1">
            <a:off x="7926845" y="182269"/>
            <a:ext cx="484009" cy="1572497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E7DD1A-098E-4F92-8968-D9985B90C369}"/>
              </a:ext>
            </a:extLst>
          </p:cNvPr>
          <p:cNvSpPr txBox="1"/>
          <p:nvPr/>
        </p:nvSpPr>
        <p:spPr>
          <a:xfrm>
            <a:off x="8650893" y="614574"/>
            <a:ext cx="1989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/>
              <a:t>Secondary or filtered studies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2B51BD43-47CB-4D1E-884B-0FC6DF8C007F}"/>
              </a:ext>
            </a:extLst>
          </p:cNvPr>
          <p:cNvSpPr/>
          <p:nvPr/>
        </p:nvSpPr>
        <p:spPr>
          <a:xfrm>
            <a:off x="11186160" y="234407"/>
            <a:ext cx="484632" cy="6389185"/>
          </a:xfrm>
          <a:prstGeom prst="up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CADA4-3A0D-422F-8D04-CAB1D174F066}"/>
              </a:ext>
            </a:extLst>
          </p:cNvPr>
          <p:cNvSpPr txBox="1"/>
          <p:nvPr/>
        </p:nvSpPr>
        <p:spPr>
          <a:xfrm rot="16200000">
            <a:off x="10231847" y="3157707"/>
            <a:ext cx="3165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/>
              <a:t>Level of evidence</a:t>
            </a:r>
          </a:p>
        </p:txBody>
      </p:sp>
    </p:spTree>
    <p:extLst>
      <p:ext uri="{BB962C8B-B14F-4D97-AF65-F5344CB8AC3E}">
        <p14:creationId xmlns:p14="http://schemas.microsoft.com/office/powerpoint/2010/main" val="161701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  <p:bldP spid="6" grpId="0" animBg="1"/>
      <p:bldP spid="22" grpId="0"/>
      <p:bldP spid="23" grpId="0" animBg="1"/>
      <p:bldP spid="24" grpId="0"/>
      <p:bldP spid="25" grpId="0" animBg="1"/>
      <p:bldP spid="26" grpId="0"/>
      <p:bldP spid="12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F2130204-4E11-41B3-A952-3C1B6CFEA626}"/>
              </a:ext>
            </a:extLst>
          </p:cNvPr>
          <p:cNvGrpSpPr/>
          <p:nvPr/>
        </p:nvGrpSpPr>
        <p:grpSpPr>
          <a:xfrm>
            <a:off x="995680" y="243840"/>
            <a:ext cx="10576560" cy="5516880"/>
            <a:chOff x="995680" y="243840"/>
            <a:chExt cx="10576560" cy="551688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AD1C3C4-1BFC-42A6-80F3-88EF36062FD1}"/>
                </a:ext>
              </a:extLst>
            </p:cNvPr>
            <p:cNvSpPr/>
            <p:nvPr/>
          </p:nvSpPr>
          <p:spPr>
            <a:xfrm>
              <a:off x="995680" y="243840"/>
              <a:ext cx="3525520" cy="5516880"/>
            </a:xfrm>
            <a:prstGeom prst="rect">
              <a:avLst/>
            </a:prstGeom>
            <a:solidFill>
              <a:srgbClr val="FBFBF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533DB5A-D522-4B5A-8F5B-2E35CDE5E51F}"/>
                </a:ext>
              </a:extLst>
            </p:cNvPr>
            <p:cNvSpPr/>
            <p:nvPr/>
          </p:nvSpPr>
          <p:spPr>
            <a:xfrm>
              <a:off x="4521200" y="243840"/>
              <a:ext cx="3525520" cy="5516880"/>
            </a:xfrm>
            <a:prstGeom prst="rect">
              <a:avLst/>
            </a:prstGeom>
            <a:solidFill>
              <a:srgbClr val="C1C8C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D10469-CA1A-4E4E-8C32-DE4BA483E975}"/>
                </a:ext>
              </a:extLst>
            </p:cNvPr>
            <p:cNvSpPr/>
            <p:nvPr/>
          </p:nvSpPr>
          <p:spPr>
            <a:xfrm>
              <a:off x="8046720" y="243840"/>
              <a:ext cx="3525520" cy="5516880"/>
            </a:xfrm>
            <a:prstGeom prst="rect">
              <a:avLst/>
            </a:prstGeom>
            <a:solidFill>
              <a:srgbClr val="9BA4A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E7AE17DE-03A2-44C7-82F0-C9D973A16F4B}"/>
              </a:ext>
            </a:extLst>
          </p:cNvPr>
          <p:cNvSpPr/>
          <p:nvPr/>
        </p:nvSpPr>
        <p:spPr>
          <a:xfrm>
            <a:off x="4521199" y="873833"/>
            <a:ext cx="3525521" cy="900000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Cross-sectional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575F45D-FD75-4113-B299-795218CD6A6E}"/>
              </a:ext>
            </a:extLst>
          </p:cNvPr>
          <p:cNvSpPr/>
          <p:nvPr/>
        </p:nvSpPr>
        <p:spPr>
          <a:xfrm>
            <a:off x="4663110" y="1947755"/>
            <a:ext cx="6418869" cy="900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Prospective cohort study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3B230B2-21C8-4C18-BAB1-A97B6A1EA598}"/>
              </a:ext>
            </a:extLst>
          </p:cNvPr>
          <p:cNvSpPr/>
          <p:nvPr/>
        </p:nvSpPr>
        <p:spPr>
          <a:xfrm flipH="1">
            <a:off x="1485939" y="2798230"/>
            <a:ext cx="6418869" cy="9000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Retrospective cohort study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D326198-54B1-447D-9E2D-EB53595CC96D}"/>
              </a:ext>
            </a:extLst>
          </p:cNvPr>
          <p:cNvSpPr/>
          <p:nvPr/>
        </p:nvSpPr>
        <p:spPr>
          <a:xfrm flipH="1">
            <a:off x="1453675" y="3872152"/>
            <a:ext cx="6418869" cy="9000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Case-control study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14B47EC-F2CE-4A13-8128-8909605FF966}"/>
              </a:ext>
            </a:extLst>
          </p:cNvPr>
          <p:cNvSpPr/>
          <p:nvPr/>
        </p:nvSpPr>
        <p:spPr>
          <a:xfrm>
            <a:off x="4663109" y="4725592"/>
            <a:ext cx="6418869" cy="900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Randomized clinical trial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CF0904-FB2E-46D6-AB7A-9083F0B3360D}"/>
              </a:ext>
            </a:extLst>
          </p:cNvPr>
          <p:cNvSpPr/>
          <p:nvPr/>
        </p:nvSpPr>
        <p:spPr>
          <a:xfrm>
            <a:off x="995677" y="243840"/>
            <a:ext cx="10576563" cy="494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E494167-2FB6-405B-A316-16A707AB5035}"/>
              </a:ext>
            </a:extLst>
          </p:cNvPr>
          <p:cNvSpPr/>
          <p:nvPr/>
        </p:nvSpPr>
        <p:spPr>
          <a:xfrm>
            <a:off x="1485939" y="5867202"/>
            <a:ext cx="9596039" cy="743993"/>
          </a:xfrm>
          <a:prstGeom prst="rightArrow">
            <a:avLst>
              <a:gd name="adj1" fmla="val 50000"/>
              <a:gd name="adj2" fmla="val 11217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Time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AF5E5-5950-494D-A2A8-34CBD27EBD58}"/>
              </a:ext>
            </a:extLst>
          </p:cNvPr>
          <p:cNvSpPr txBox="1"/>
          <p:nvPr/>
        </p:nvSpPr>
        <p:spPr>
          <a:xfrm>
            <a:off x="2362594" y="229662"/>
            <a:ext cx="791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Past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19EA10-BBA4-4393-901B-AF0BA2816866}"/>
              </a:ext>
            </a:extLst>
          </p:cNvPr>
          <p:cNvSpPr txBox="1"/>
          <p:nvPr/>
        </p:nvSpPr>
        <p:spPr>
          <a:xfrm>
            <a:off x="5637018" y="229662"/>
            <a:ext cx="1293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Present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4C7205-3693-490C-896D-D3809A471493}"/>
              </a:ext>
            </a:extLst>
          </p:cNvPr>
          <p:cNvSpPr txBox="1"/>
          <p:nvPr/>
        </p:nvSpPr>
        <p:spPr>
          <a:xfrm>
            <a:off x="9236214" y="243840"/>
            <a:ext cx="114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345748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5F6B47-E1C7-44BB-89AA-D496136E4913}"/>
              </a:ext>
            </a:extLst>
          </p:cNvPr>
          <p:cNvSpPr txBox="1"/>
          <p:nvPr/>
        </p:nvSpPr>
        <p:spPr>
          <a:xfrm>
            <a:off x="262394" y="238401"/>
            <a:ext cx="5833606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Cohort vs Case-control study</a:t>
            </a:r>
            <a:endParaRPr lang="en-US" sz="28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CC1473-182B-4FAD-83B0-36A0241C55DF}"/>
              </a:ext>
            </a:extLst>
          </p:cNvPr>
          <p:cNvSpPr txBox="1"/>
          <p:nvPr/>
        </p:nvSpPr>
        <p:spPr>
          <a:xfrm>
            <a:off x="1488671" y="3242312"/>
            <a:ext cx="2045368" cy="646331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CA" sz="3600" b="1" dirty="0"/>
              <a:t>Exposure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037A47-85C5-406F-85E9-A2EB9BC9E70D}"/>
              </a:ext>
            </a:extLst>
          </p:cNvPr>
          <p:cNvSpPr txBox="1"/>
          <p:nvPr/>
        </p:nvSpPr>
        <p:spPr>
          <a:xfrm>
            <a:off x="8892583" y="3242312"/>
            <a:ext cx="194764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CA" sz="3600" b="1" dirty="0"/>
              <a:t>Outcome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B50A30C-5398-43AF-B6DD-B1E3D315B771}"/>
              </a:ext>
            </a:extLst>
          </p:cNvPr>
          <p:cNvCxnSpPr/>
          <p:nvPr/>
        </p:nvCxnSpPr>
        <p:spPr>
          <a:xfrm>
            <a:off x="3671248" y="3070747"/>
            <a:ext cx="5090615" cy="0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494B3A-09B2-42A5-ABA3-C075A47B2D71}"/>
              </a:ext>
            </a:extLst>
          </p:cNvPr>
          <p:cNvCxnSpPr>
            <a:cxnSpLocks/>
          </p:cNvCxnSpPr>
          <p:nvPr/>
        </p:nvCxnSpPr>
        <p:spPr>
          <a:xfrm flipH="1">
            <a:off x="3671247" y="4164842"/>
            <a:ext cx="5090615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9DB22C7-6EBE-4F56-B5EB-4A393CEC4343}"/>
              </a:ext>
            </a:extLst>
          </p:cNvPr>
          <p:cNvSpPr txBox="1"/>
          <p:nvPr/>
        </p:nvSpPr>
        <p:spPr>
          <a:xfrm>
            <a:off x="5347237" y="2268775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/>
              <a:t>Cohort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38D9EC-1621-4915-8DBC-C2DDA51DDA5C}"/>
              </a:ext>
            </a:extLst>
          </p:cNvPr>
          <p:cNvSpPr txBox="1"/>
          <p:nvPr/>
        </p:nvSpPr>
        <p:spPr>
          <a:xfrm>
            <a:off x="4927258" y="4333102"/>
            <a:ext cx="2578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/>
              <a:t>Case-control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9C1927-5DBB-4E2E-A46C-C88E65DF796A}"/>
              </a:ext>
            </a:extLst>
          </p:cNvPr>
          <p:cNvSpPr txBox="1"/>
          <p:nvPr/>
        </p:nvSpPr>
        <p:spPr>
          <a:xfrm>
            <a:off x="6591458" y="1109294"/>
            <a:ext cx="251453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3600" b="1" dirty="0"/>
              <a:t>Relative risk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20400F-71AB-45AE-978D-83273630DAC3}"/>
              </a:ext>
            </a:extLst>
          </p:cNvPr>
          <p:cNvSpPr txBox="1"/>
          <p:nvPr/>
        </p:nvSpPr>
        <p:spPr>
          <a:xfrm>
            <a:off x="6757721" y="5375330"/>
            <a:ext cx="218200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3600" b="1" dirty="0"/>
              <a:t>Odds ratio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B6F927-6694-4687-A68E-9504236CEF05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V="1">
            <a:off x="6096000" y="1755625"/>
            <a:ext cx="1752726" cy="5131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1CC383-78C8-4103-9A12-F149A3B32FF5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>
            <a:off x="6216554" y="4979433"/>
            <a:ext cx="1632171" cy="3958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04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5F6B47-E1C7-44BB-89AA-D496136E4913}"/>
              </a:ext>
            </a:extLst>
          </p:cNvPr>
          <p:cNvSpPr txBox="1"/>
          <p:nvPr/>
        </p:nvSpPr>
        <p:spPr>
          <a:xfrm>
            <a:off x="262394" y="115569"/>
            <a:ext cx="5833606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Biases in medical research</a:t>
            </a:r>
            <a:endParaRPr lang="en-US" sz="28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6AD0CC-C770-4211-8242-32B8E65C3063}"/>
              </a:ext>
            </a:extLst>
          </p:cNvPr>
          <p:cNvSpPr txBox="1"/>
          <p:nvPr/>
        </p:nvSpPr>
        <p:spPr>
          <a:xfrm>
            <a:off x="1155510" y="1429504"/>
            <a:ext cx="4940490" cy="48936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Confounding bias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Selection bias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Performance (measurement) bias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Detection bias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Attrition bias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Reporting bias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Hawthorne effect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3DB7EA-2915-4C58-BCBB-67A8354E982A}"/>
              </a:ext>
            </a:extLst>
          </p:cNvPr>
          <p:cNvSpPr txBox="1"/>
          <p:nvPr/>
        </p:nvSpPr>
        <p:spPr>
          <a:xfrm>
            <a:off x="6384877" y="1429504"/>
            <a:ext cx="4940490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Proper study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Randomization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Blinding (masking)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Blinding (masking) and calibration</a:t>
            </a:r>
          </a:p>
          <a:p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Sample size correction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Reporting both significant and non-significant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Blinding (masking)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3F2D0D-2F6D-483D-B30E-694F95728B56}"/>
              </a:ext>
            </a:extLst>
          </p:cNvPr>
          <p:cNvSpPr txBox="1"/>
          <p:nvPr/>
        </p:nvSpPr>
        <p:spPr>
          <a:xfrm>
            <a:off x="2569215" y="893720"/>
            <a:ext cx="211307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2400" b="1" dirty="0"/>
              <a:t>Types of biases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851664-B2B4-4BF6-9A28-D1B6BC1D3004}"/>
              </a:ext>
            </a:extLst>
          </p:cNvPr>
          <p:cNvSpPr txBox="1"/>
          <p:nvPr/>
        </p:nvSpPr>
        <p:spPr>
          <a:xfrm>
            <a:off x="8230592" y="893720"/>
            <a:ext cx="12490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2400" b="1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281239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3FCDD-D162-4A22-AA0A-F3D6F498A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sz="54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CA" sz="5400" b="1" dirty="0">
                <a:solidFill>
                  <a:schemeClr val="accent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35817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187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Ali.dentist@outlook.com</cp:lastModifiedBy>
  <cp:revision>14</cp:revision>
  <dcterms:created xsi:type="dcterms:W3CDTF">2022-09-09T17:40:28Z</dcterms:created>
  <dcterms:modified xsi:type="dcterms:W3CDTF">2022-09-10T15:25:58Z</dcterms:modified>
</cp:coreProperties>
</file>