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99" r:id="rId2"/>
    <p:sldId id="393" r:id="rId3"/>
    <p:sldId id="398" r:id="rId4"/>
    <p:sldId id="400" r:id="rId5"/>
    <p:sldId id="303" r:id="rId6"/>
    <p:sldId id="316" r:id="rId7"/>
    <p:sldId id="334" r:id="rId8"/>
    <p:sldId id="335" r:id="rId9"/>
    <p:sldId id="389" r:id="rId10"/>
    <p:sldId id="380" r:id="rId11"/>
    <p:sldId id="396" r:id="rId12"/>
    <p:sldId id="383" r:id="rId13"/>
    <p:sldId id="324" r:id="rId14"/>
    <p:sldId id="384" r:id="rId15"/>
    <p:sldId id="404" r:id="rId16"/>
    <p:sldId id="397" r:id="rId17"/>
    <p:sldId id="385" r:id="rId18"/>
    <p:sldId id="387" r:id="rId19"/>
    <p:sldId id="388" r:id="rId20"/>
    <p:sldId id="390" r:id="rId21"/>
    <p:sldId id="394" r:id="rId22"/>
    <p:sldId id="395" r:id="rId23"/>
    <p:sldId id="3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77" autoAdjust="0"/>
    <p:restoredTop sz="94660"/>
  </p:normalViewPr>
  <p:slideViewPr>
    <p:cSldViewPr snapToGrid="0">
      <p:cViewPr varScale="1">
        <p:scale>
          <a:sx n="113" d="100"/>
          <a:sy n="113" d="100"/>
        </p:scale>
        <p:origin x="13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3CC9-C567-1FFE-2323-C72888D0CC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CB15CA-885F-6414-8B7F-85EA81B106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A68E48-4F4F-8381-5006-7E742CFA7148}"/>
              </a:ext>
            </a:extLst>
          </p:cNvPr>
          <p:cNvSpPr>
            <a:spLocks noGrp="1"/>
          </p:cNvSpPr>
          <p:nvPr>
            <p:ph type="dt" sz="half" idx="10"/>
          </p:nvPr>
        </p:nvSpPr>
        <p:spPr/>
        <p:txBody>
          <a:bodyPr/>
          <a:lstStyle/>
          <a:p>
            <a:fld id="{0AB5A7A4-E066-4107-9765-61B78DB30D26}" type="datetimeFigureOut">
              <a:rPr lang="en-US" smtClean="0"/>
              <a:t>9/10/2022</a:t>
            </a:fld>
            <a:endParaRPr lang="en-US"/>
          </a:p>
        </p:txBody>
      </p:sp>
      <p:sp>
        <p:nvSpPr>
          <p:cNvPr id="5" name="Footer Placeholder 4">
            <a:extLst>
              <a:ext uri="{FF2B5EF4-FFF2-40B4-BE49-F238E27FC236}">
                <a16:creationId xmlns:a16="http://schemas.microsoft.com/office/drawing/2014/main" id="{DA53914D-4D45-2162-9F87-218AB0891F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C3382-D04D-2B91-8D3C-37FD2614C3A7}"/>
              </a:ext>
            </a:extLst>
          </p:cNvPr>
          <p:cNvSpPr>
            <a:spLocks noGrp="1"/>
          </p:cNvSpPr>
          <p:nvPr>
            <p:ph type="sldNum" sz="quarter" idx="12"/>
          </p:nvPr>
        </p:nvSpPr>
        <p:spPr/>
        <p:txBody>
          <a:bodyPr/>
          <a:lstStyle/>
          <a:p>
            <a:fld id="{965D7F58-0DA4-4956-8E8B-156BD608D60B}" type="slidenum">
              <a:rPr lang="en-US" smtClean="0"/>
              <a:t>‹#›</a:t>
            </a:fld>
            <a:endParaRPr lang="en-US"/>
          </a:p>
        </p:txBody>
      </p:sp>
    </p:spTree>
    <p:extLst>
      <p:ext uri="{BB962C8B-B14F-4D97-AF65-F5344CB8AC3E}">
        <p14:creationId xmlns:p14="http://schemas.microsoft.com/office/powerpoint/2010/main" val="2887867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F8710-A4FB-40A8-3B79-C3BC74B0E1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63D176-29A6-7618-5B66-BBB6D6E700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7BC8D-5DAF-297A-DD6D-64D93FD1D0BB}"/>
              </a:ext>
            </a:extLst>
          </p:cNvPr>
          <p:cNvSpPr>
            <a:spLocks noGrp="1"/>
          </p:cNvSpPr>
          <p:nvPr>
            <p:ph type="dt" sz="half" idx="10"/>
          </p:nvPr>
        </p:nvSpPr>
        <p:spPr/>
        <p:txBody>
          <a:bodyPr/>
          <a:lstStyle/>
          <a:p>
            <a:fld id="{0AB5A7A4-E066-4107-9765-61B78DB30D26}" type="datetimeFigureOut">
              <a:rPr lang="en-US" smtClean="0"/>
              <a:t>9/10/2022</a:t>
            </a:fld>
            <a:endParaRPr lang="en-US"/>
          </a:p>
        </p:txBody>
      </p:sp>
      <p:sp>
        <p:nvSpPr>
          <p:cNvPr id="5" name="Footer Placeholder 4">
            <a:extLst>
              <a:ext uri="{FF2B5EF4-FFF2-40B4-BE49-F238E27FC236}">
                <a16:creationId xmlns:a16="http://schemas.microsoft.com/office/drawing/2014/main" id="{5B1E5BB7-EF09-D503-D892-35986F3D7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FD922-5159-B8D7-A53F-8456A6A58D35}"/>
              </a:ext>
            </a:extLst>
          </p:cNvPr>
          <p:cNvSpPr>
            <a:spLocks noGrp="1"/>
          </p:cNvSpPr>
          <p:nvPr>
            <p:ph type="sldNum" sz="quarter" idx="12"/>
          </p:nvPr>
        </p:nvSpPr>
        <p:spPr/>
        <p:txBody>
          <a:bodyPr/>
          <a:lstStyle/>
          <a:p>
            <a:fld id="{965D7F58-0DA4-4956-8E8B-156BD608D60B}" type="slidenum">
              <a:rPr lang="en-US" smtClean="0"/>
              <a:t>‹#›</a:t>
            </a:fld>
            <a:endParaRPr lang="en-US"/>
          </a:p>
        </p:txBody>
      </p:sp>
    </p:spTree>
    <p:extLst>
      <p:ext uri="{BB962C8B-B14F-4D97-AF65-F5344CB8AC3E}">
        <p14:creationId xmlns:p14="http://schemas.microsoft.com/office/powerpoint/2010/main" val="330062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6262BA-E0FF-CB35-BF23-0A77E7547A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0E909-A60A-6B25-7469-EA86AD0EF5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8588A-8484-E09C-DA7F-5F0E3B54354B}"/>
              </a:ext>
            </a:extLst>
          </p:cNvPr>
          <p:cNvSpPr>
            <a:spLocks noGrp="1"/>
          </p:cNvSpPr>
          <p:nvPr>
            <p:ph type="dt" sz="half" idx="10"/>
          </p:nvPr>
        </p:nvSpPr>
        <p:spPr/>
        <p:txBody>
          <a:bodyPr/>
          <a:lstStyle/>
          <a:p>
            <a:fld id="{0AB5A7A4-E066-4107-9765-61B78DB30D26}" type="datetimeFigureOut">
              <a:rPr lang="en-US" smtClean="0"/>
              <a:t>9/10/2022</a:t>
            </a:fld>
            <a:endParaRPr lang="en-US"/>
          </a:p>
        </p:txBody>
      </p:sp>
      <p:sp>
        <p:nvSpPr>
          <p:cNvPr id="5" name="Footer Placeholder 4">
            <a:extLst>
              <a:ext uri="{FF2B5EF4-FFF2-40B4-BE49-F238E27FC236}">
                <a16:creationId xmlns:a16="http://schemas.microsoft.com/office/drawing/2014/main" id="{2DB25E85-63F4-5E38-A24F-B1F2DA0C5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03169-7CC4-24FC-3F74-3D16627AF6AC}"/>
              </a:ext>
            </a:extLst>
          </p:cNvPr>
          <p:cNvSpPr>
            <a:spLocks noGrp="1"/>
          </p:cNvSpPr>
          <p:nvPr>
            <p:ph type="sldNum" sz="quarter" idx="12"/>
          </p:nvPr>
        </p:nvSpPr>
        <p:spPr/>
        <p:txBody>
          <a:bodyPr/>
          <a:lstStyle/>
          <a:p>
            <a:fld id="{965D7F58-0DA4-4956-8E8B-156BD608D60B}" type="slidenum">
              <a:rPr lang="en-US" smtClean="0"/>
              <a:t>‹#›</a:t>
            </a:fld>
            <a:endParaRPr lang="en-US"/>
          </a:p>
        </p:txBody>
      </p:sp>
    </p:spTree>
    <p:extLst>
      <p:ext uri="{BB962C8B-B14F-4D97-AF65-F5344CB8AC3E}">
        <p14:creationId xmlns:p14="http://schemas.microsoft.com/office/powerpoint/2010/main" val="302932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11D5-561C-B835-5E89-EBE3508007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84FB79-CD73-C814-30D0-D6E547F349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D59D2-082F-5FBE-5C1E-ACFE8A6827A2}"/>
              </a:ext>
            </a:extLst>
          </p:cNvPr>
          <p:cNvSpPr>
            <a:spLocks noGrp="1"/>
          </p:cNvSpPr>
          <p:nvPr>
            <p:ph type="dt" sz="half" idx="10"/>
          </p:nvPr>
        </p:nvSpPr>
        <p:spPr/>
        <p:txBody>
          <a:bodyPr/>
          <a:lstStyle/>
          <a:p>
            <a:fld id="{0AB5A7A4-E066-4107-9765-61B78DB30D26}" type="datetimeFigureOut">
              <a:rPr lang="en-US" smtClean="0"/>
              <a:t>9/10/2022</a:t>
            </a:fld>
            <a:endParaRPr lang="en-US"/>
          </a:p>
        </p:txBody>
      </p:sp>
      <p:sp>
        <p:nvSpPr>
          <p:cNvPr id="5" name="Footer Placeholder 4">
            <a:extLst>
              <a:ext uri="{FF2B5EF4-FFF2-40B4-BE49-F238E27FC236}">
                <a16:creationId xmlns:a16="http://schemas.microsoft.com/office/drawing/2014/main" id="{0F6F6D6D-5A76-9DA9-D863-7EADD45A6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549E5-D6E4-41D2-7448-30CD07DE296E}"/>
              </a:ext>
            </a:extLst>
          </p:cNvPr>
          <p:cNvSpPr>
            <a:spLocks noGrp="1"/>
          </p:cNvSpPr>
          <p:nvPr>
            <p:ph type="sldNum" sz="quarter" idx="12"/>
          </p:nvPr>
        </p:nvSpPr>
        <p:spPr/>
        <p:txBody>
          <a:bodyPr/>
          <a:lstStyle/>
          <a:p>
            <a:fld id="{965D7F58-0DA4-4956-8E8B-156BD608D60B}" type="slidenum">
              <a:rPr lang="en-US" smtClean="0"/>
              <a:t>‹#›</a:t>
            </a:fld>
            <a:endParaRPr lang="en-US"/>
          </a:p>
        </p:txBody>
      </p:sp>
    </p:spTree>
    <p:extLst>
      <p:ext uri="{BB962C8B-B14F-4D97-AF65-F5344CB8AC3E}">
        <p14:creationId xmlns:p14="http://schemas.microsoft.com/office/powerpoint/2010/main" val="1092015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5ECA-149D-78E7-DA40-590D228ADD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4E3B9-DCD4-F68D-B687-DF255B6C64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0C46AD-9D60-C4F4-B508-42E31F9FE592}"/>
              </a:ext>
            </a:extLst>
          </p:cNvPr>
          <p:cNvSpPr>
            <a:spLocks noGrp="1"/>
          </p:cNvSpPr>
          <p:nvPr>
            <p:ph type="dt" sz="half" idx="10"/>
          </p:nvPr>
        </p:nvSpPr>
        <p:spPr/>
        <p:txBody>
          <a:bodyPr/>
          <a:lstStyle/>
          <a:p>
            <a:fld id="{0AB5A7A4-E066-4107-9765-61B78DB30D26}" type="datetimeFigureOut">
              <a:rPr lang="en-US" smtClean="0"/>
              <a:t>9/10/2022</a:t>
            </a:fld>
            <a:endParaRPr lang="en-US"/>
          </a:p>
        </p:txBody>
      </p:sp>
      <p:sp>
        <p:nvSpPr>
          <p:cNvPr id="5" name="Footer Placeholder 4">
            <a:extLst>
              <a:ext uri="{FF2B5EF4-FFF2-40B4-BE49-F238E27FC236}">
                <a16:creationId xmlns:a16="http://schemas.microsoft.com/office/drawing/2014/main" id="{AB0C81BA-1F51-2CDE-2FA7-2BBB31EA3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8CF89-0356-C904-0EB9-E0D0911631B7}"/>
              </a:ext>
            </a:extLst>
          </p:cNvPr>
          <p:cNvSpPr>
            <a:spLocks noGrp="1"/>
          </p:cNvSpPr>
          <p:nvPr>
            <p:ph type="sldNum" sz="quarter" idx="12"/>
          </p:nvPr>
        </p:nvSpPr>
        <p:spPr/>
        <p:txBody>
          <a:bodyPr/>
          <a:lstStyle/>
          <a:p>
            <a:fld id="{965D7F58-0DA4-4956-8E8B-156BD608D60B}" type="slidenum">
              <a:rPr lang="en-US" smtClean="0"/>
              <a:t>‹#›</a:t>
            </a:fld>
            <a:endParaRPr lang="en-US"/>
          </a:p>
        </p:txBody>
      </p:sp>
    </p:spTree>
    <p:extLst>
      <p:ext uri="{BB962C8B-B14F-4D97-AF65-F5344CB8AC3E}">
        <p14:creationId xmlns:p14="http://schemas.microsoft.com/office/powerpoint/2010/main" val="3938077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2F24-FA22-0846-BB7A-6B5C49153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D3326F-144C-724B-9F03-D89B601F65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66C16-A8B8-B875-766A-26930422BA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806265-B6D8-CBF0-1CE2-B0D6351B0E60}"/>
              </a:ext>
            </a:extLst>
          </p:cNvPr>
          <p:cNvSpPr>
            <a:spLocks noGrp="1"/>
          </p:cNvSpPr>
          <p:nvPr>
            <p:ph type="dt" sz="half" idx="10"/>
          </p:nvPr>
        </p:nvSpPr>
        <p:spPr/>
        <p:txBody>
          <a:bodyPr/>
          <a:lstStyle/>
          <a:p>
            <a:fld id="{0AB5A7A4-E066-4107-9765-61B78DB30D26}" type="datetimeFigureOut">
              <a:rPr lang="en-US" smtClean="0"/>
              <a:t>9/10/2022</a:t>
            </a:fld>
            <a:endParaRPr lang="en-US"/>
          </a:p>
        </p:txBody>
      </p:sp>
      <p:sp>
        <p:nvSpPr>
          <p:cNvPr id="6" name="Footer Placeholder 5">
            <a:extLst>
              <a:ext uri="{FF2B5EF4-FFF2-40B4-BE49-F238E27FC236}">
                <a16:creationId xmlns:a16="http://schemas.microsoft.com/office/drawing/2014/main" id="{FA56E273-7371-9C43-54E9-CFE18667C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5445F2-5204-F3A0-8A49-F50014141958}"/>
              </a:ext>
            </a:extLst>
          </p:cNvPr>
          <p:cNvSpPr>
            <a:spLocks noGrp="1"/>
          </p:cNvSpPr>
          <p:nvPr>
            <p:ph type="sldNum" sz="quarter" idx="12"/>
          </p:nvPr>
        </p:nvSpPr>
        <p:spPr/>
        <p:txBody>
          <a:bodyPr/>
          <a:lstStyle/>
          <a:p>
            <a:fld id="{965D7F58-0DA4-4956-8E8B-156BD608D60B}" type="slidenum">
              <a:rPr lang="en-US" smtClean="0"/>
              <a:t>‹#›</a:t>
            </a:fld>
            <a:endParaRPr lang="en-US"/>
          </a:p>
        </p:txBody>
      </p:sp>
    </p:spTree>
    <p:extLst>
      <p:ext uri="{BB962C8B-B14F-4D97-AF65-F5344CB8AC3E}">
        <p14:creationId xmlns:p14="http://schemas.microsoft.com/office/powerpoint/2010/main" val="517435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B799-FEBE-F42F-8BA5-F4DDC15768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BA6179-293C-56C0-4CC8-0DA194752B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C2B6FA-05D0-A50A-4123-AD28A72E9F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BE16D7-B08C-97C9-5278-9D0F200340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5763E-543A-7871-7A06-9565E9058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B676D9-FA7C-A62F-9E59-36D487102A7A}"/>
              </a:ext>
            </a:extLst>
          </p:cNvPr>
          <p:cNvSpPr>
            <a:spLocks noGrp="1"/>
          </p:cNvSpPr>
          <p:nvPr>
            <p:ph type="dt" sz="half" idx="10"/>
          </p:nvPr>
        </p:nvSpPr>
        <p:spPr/>
        <p:txBody>
          <a:bodyPr/>
          <a:lstStyle/>
          <a:p>
            <a:fld id="{0AB5A7A4-E066-4107-9765-61B78DB30D26}" type="datetimeFigureOut">
              <a:rPr lang="en-US" smtClean="0"/>
              <a:t>9/10/2022</a:t>
            </a:fld>
            <a:endParaRPr lang="en-US"/>
          </a:p>
        </p:txBody>
      </p:sp>
      <p:sp>
        <p:nvSpPr>
          <p:cNvPr id="8" name="Footer Placeholder 7">
            <a:extLst>
              <a:ext uri="{FF2B5EF4-FFF2-40B4-BE49-F238E27FC236}">
                <a16:creationId xmlns:a16="http://schemas.microsoft.com/office/drawing/2014/main" id="{2369EAF9-3B68-F6D3-AF1D-FE2CE69637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FFE579-7410-E4FB-D972-F5DBED01169D}"/>
              </a:ext>
            </a:extLst>
          </p:cNvPr>
          <p:cNvSpPr>
            <a:spLocks noGrp="1"/>
          </p:cNvSpPr>
          <p:nvPr>
            <p:ph type="sldNum" sz="quarter" idx="12"/>
          </p:nvPr>
        </p:nvSpPr>
        <p:spPr/>
        <p:txBody>
          <a:bodyPr/>
          <a:lstStyle/>
          <a:p>
            <a:fld id="{965D7F58-0DA4-4956-8E8B-156BD608D60B}" type="slidenum">
              <a:rPr lang="en-US" smtClean="0"/>
              <a:t>‹#›</a:t>
            </a:fld>
            <a:endParaRPr lang="en-US"/>
          </a:p>
        </p:txBody>
      </p:sp>
    </p:spTree>
    <p:extLst>
      <p:ext uri="{BB962C8B-B14F-4D97-AF65-F5344CB8AC3E}">
        <p14:creationId xmlns:p14="http://schemas.microsoft.com/office/powerpoint/2010/main" val="1316291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D68F1-A6F3-0B55-0865-B2F94F2A0B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213425-F08E-834E-99D3-4ECE74340AA3}"/>
              </a:ext>
            </a:extLst>
          </p:cNvPr>
          <p:cNvSpPr>
            <a:spLocks noGrp="1"/>
          </p:cNvSpPr>
          <p:nvPr>
            <p:ph type="dt" sz="half" idx="10"/>
          </p:nvPr>
        </p:nvSpPr>
        <p:spPr/>
        <p:txBody>
          <a:bodyPr/>
          <a:lstStyle/>
          <a:p>
            <a:fld id="{0AB5A7A4-E066-4107-9765-61B78DB30D26}" type="datetimeFigureOut">
              <a:rPr lang="en-US" smtClean="0"/>
              <a:t>9/10/2022</a:t>
            </a:fld>
            <a:endParaRPr lang="en-US"/>
          </a:p>
        </p:txBody>
      </p:sp>
      <p:sp>
        <p:nvSpPr>
          <p:cNvPr id="4" name="Footer Placeholder 3">
            <a:extLst>
              <a:ext uri="{FF2B5EF4-FFF2-40B4-BE49-F238E27FC236}">
                <a16:creationId xmlns:a16="http://schemas.microsoft.com/office/drawing/2014/main" id="{BD4BF718-1A29-8FAF-A6CB-8B7ABB844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F58474-EDA6-A57E-13DA-D3680F9EBE89}"/>
              </a:ext>
            </a:extLst>
          </p:cNvPr>
          <p:cNvSpPr>
            <a:spLocks noGrp="1"/>
          </p:cNvSpPr>
          <p:nvPr>
            <p:ph type="sldNum" sz="quarter" idx="12"/>
          </p:nvPr>
        </p:nvSpPr>
        <p:spPr/>
        <p:txBody>
          <a:bodyPr/>
          <a:lstStyle/>
          <a:p>
            <a:fld id="{965D7F58-0DA4-4956-8E8B-156BD608D60B}" type="slidenum">
              <a:rPr lang="en-US" smtClean="0"/>
              <a:t>‹#›</a:t>
            </a:fld>
            <a:endParaRPr lang="en-US"/>
          </a:p>
        </p:txBody>
      </p:sp>
    </p:spTree>
    <p:extLst>
      <p:ext uri="{BB962C8B-B14F-4D97-AF65-F5344CB8AC3E}">
        <p14:creationId xmlns:p14="http://schemas.microsoft.com/office/powerpoint/2010/main" val="3230783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75126D-80A4-C6DE-4FFC-E38D21ED9EB2}"/>
              </a:ext>
            </a:extLst>
          </p:cNvPr>
          <p:cNvSpPr>
            <a:spLocks noGrp="1"/>
          </p:cNvSpPr>
          <p:nvPr>
            <p:ph type="dt" sz="half" idx="10"/>
          </p:nvPr>
        </p:nvSpPr>
        <p:spPr/>
        <p:txBody>
          <a:bodyPr/>
          <a:lstStyle/>
          <a:p>
            <a:fld id="{0AB5A7A4-E066-4107-9765-61B78DB30D26}" type="datetimeFigureOut">
              <a:rPr lang="en-US" smtClean="0"/>
              <a:t>9/10/2022</a:t>
            </a:fld>
            <a:endParaRPr lang="en-US"/>
          </a:p>
        </p:txBody>
      </p:sp>
      <p:sp>
        <p:nvSpPr>
          <p:cNvPr id="3" name="Footer Placeholder 2">
            <a:extLst>
              <a:ext uri="{FF2B5EF4-FFF2-40B4-BE49-F238E27FC236}">
                <a16:creationId xmlns:a16="http://schemas.microsoft.com/office/drawing/2014/main" id="{50671EE1-7333-2FD2-585D-1876BA8FB9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A0A0A8-440E-8CEE-F128-4D2FCB52832B}"/>
              </a:ext>
            </a:extLst>
          </p:cNvPr>
          <p:cNvSpPr>
            <a:spLocks noGrp="1"/>
          </p:cNvSpPr>
          <p:nvPr>
            <p:ph type="sldNum" sz="quarter" idx="12"/>
          </p:nvPr>
        </p:nvSpPr>
        <p:spPr/>
        <p:txBody>
          <a:bodyPr/>
          <a:lstStyle/>
          <a:p>
            <a:fld id="{965D7F58-0DA4-4956-8E8B-156BD608D60B}" type="slidenum">
              <a:rPr lang="en-US" smtClean="0"/>
              <a:t>‹#›</a:t>
            </a:fld>
            <a:endParaRPr lang="en-US"/>
          </a:p>
        </p:txBody>
      </p:sp>
    </p:spTree>
    <p:extLst>
      <p:ext uri="{BB962C8B-B14F-4D97-AF65-F5344CB8AC3E}">
        <p14:creationId xmlns:p14="http://schemas.microsoft.com/office/powerpoint/2010/main" val="86608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7EAC5-FDB8-BA01-DD31-CE0FD497E3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EADFD4-4010-076D-38B2-0BE7FF8685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5C1EB1-E19D-F604-9BED-94E0680F6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A3F5B-FAB8-DBF9-5AD0-F5FC3A0B763D}"/>
              </a:ext>
            </a:extLst>
          </p:cNvPr>
          <p:cNvSpPr>
            <a:spLocks noGrp="1"/>
          </p:cNvSpPr>
          <p:nvPr>
            <p:ph type="dt" sz="half" idx="10"/>
          </p:nvPr>
        </p:nvSpPr>
        <p:spPr/>
        <p:txBody>
          <a:bodyPr/>
          <a:lstStyle/>
          <a:p>
            <a:fld id="{0AB5A7A4-E066-4107-9765-61B78DB30D26}" type="datetimeFigureOut">
              <a:rPr lang="en-US" smtClean="0"/>
              <a:t>9/10/2022</a:t>
            </a:fld>
            <a:endParaRPr lang="en-US"/>
          </a:p>
        </p:txBody>
      </p:sp>
      <p:sp>
        <p:nvSpPr>
          <p:cNvPr id="6" name="Footer Placeholder 5">
            <a:extLst>
              <a:ext uri="{FF2B5EF4-FFF2-40B4-BE49-F238E27FC236}">
                <a16:creationId xmlns:a16="http://schemas.microsoft.com/office/drawing/2014/main" id="{0A49D05F-16C4-9C8E-23D2-59F8470B6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8B988E-D4F0-A0EB-1C90-CC4DB69345A8}"/>
              </a:ext>
            </a:extLst>
          </p:cNvPr>
          <p:cNvSpPr>
            <a:spLocks noGrp="1"/>
          </p:cNvSpPr>
          <p:nvPr>
            <p:ph type="sldNum" sz="quarter" idx="12"/>
          </p:nvPr>
        </p:nvSpPr>
        <p:spPr/>
        <p:txBody>
          <a:bodyPr/>
          <a:lstStyle/>
          <a:p>
            <a:fld id="{965D7F58-0DA4-4956-8E8B-156BD608D60B}" type="slidenum">
              <a:rPr lang="en-US" smtClean="0"/>
              <a:t>‹#›</a:t>
            </a:fld>
            <a:endParaRPr lang="en-US"/>
          </a:p>
        </p:txBody>
      </p:sp>
    </p:spTree>
    <p:extLst>
      <p:ext uri="{BB962C8B-B14F-4D97-AF65-F5344CB8AC3E}">
        <p14:creationId xmlns:p14="http://schemas.microsoft.com/office/powerpoint/2010/main" val="3823917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B9EF-1162-7574-E3FF-44CDE47338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DB7E4F-B7BB-AE37-8292-7FBFDA3E22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5451DC-C289-0F2D-BAA8-741F93F77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59E1DA-1FAD-F79C-0A88-E6905C67E663}"/>
              </a:ext>
            </a:extLst>
          </p:cNvPr>
          <p:cNvSpPr>
            <a:spLocks noGrp="1"/>
          </p:cNvSpPr>
          <p:nvPr>
            <p:ph type="dt" sz="half" idx="10"/>
          </p:nvPr>
        </p:nvSpPr>
        <p:spPr/>
        <p:txBody>
          <a:bodyPr/>
          <a:lstStyle/>
          <a:p>
            <a:fld id="{0AB5A7A4-E066-4107-9765-61B78DB30D26}" type="datetimeFigureOut">
              <a:rPr lang="en-US" smtClean="0"/>
              <a:t>9/10/2022</a:t>
            </a:fld>
            <a:endParaRPr lang="en-US"/>
          </a:p>
        </p:txBody>
      </p:sp>
      <p:sp>
        <p:nvSpPr>
          <p:cNvPr id="6" name="Footer Placeholder 5">
            <a:extLst>
              <a:ext uri="{FF2B5EF4-FFF2-40B4-BE49-F238E27FC236}">
                <a16:creationId xmlns:a16="http://schemas.microsoft.com/office/drawing/2014/main" id="{6FC29C3D-4FCD-35B1-E7A7-4E8A198FC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98B0F1-3D66-FD38-FE85-3071A64ACE17}"/>
              </a:ext>
            </a:extLst>
          </p:cNvPr>
          <p:cNvSpPr>
            <a:spLocks noGrp="1"/>
          </p:cNvSpPr>
          <p:nvPr>
            <p:ph type="sldNum" sz="quarter" idx="12"/>
          </p:nvPr>
        </p:nvSpPr>
        <p:spPr/>
        <p:txBody>
          <a:bodyPr/>
          <a:lstStyle/>
          <a:p>
            <a:fld id="{965D7F58-0DA4-4956-8E8B-156BD608D60B}" type="slidenum">
              <a:rPr lang="en-US" smtClean="0"/>
              <a:t>‹#›</a:t>
            </a:fld>
            <a:endParaRPr lang="en-US"/>
          </a:p>
        </p:txBody>
      </p:sp>
    </p:spTree>
    <p:extLst>
      <p:ext uri="{BB962C8B-B14F-4D97-AF65-F5344CB8AC3E}">
        <p14:creationId xmlns:p14="http://schemas.microsoft.com/office/powerpoint/2010/main" val="283192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B7FA6F-302B-4A0B-7AD2-EB2E8EBA7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FC3B5F-4456-1956-61DD-81CC75B24F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1CCC7-7084-D5FE-EF0A-6D42CC6B68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5A7A4-E066-4107-9765-61B78DB30D26}" type="datetimeFigureOut">
              <a:rPr lang="en-US" smtClean="0"/>
              <a:t>9/10/2022</a:t>
            </a:fld>
            <a:endParaRPr lang="en-US"/>
          </a:p>
        </p:txBody>
      </p:sp>
      <p:sp>
        <p:nvSpPr>
          <p:cNvPr id="5" name="Footer Placeholder 4">
            <a:extLst>
              <a:ext uri="{FF2B5EF4-FFF2-40B4-BE49-F238E27FC236}">
                <a16:creationId xmlns:a16="http://schemas.microsoft.com/office/drawing/2014/main" id="{B9FC9E76-564D-1CBD-61D9-D20E3FD8BA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514C6-E524-50C3-DE05-7CC0850CA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D7F58-0DA4-4956-8E8B-156BD608D60B}" type="slidenum">
              <a:rPr lang="en-US" smtClean="0"/>
              <a:t>‹#›</a:t>
            </a:fld>
            <a:endParaRPr lang="en-US"/>
          </a:p>
        </p:txBody>
      </p:sp>
    </p:spTree>
    <p:extLst>
      <p:ext uri="{BB962C8B-B14F-4D97-AF65-F5344CB8AC3E}">
        <p14:creationId xmlns:p14="http://schemas.microsoft.com/office/powerpoint/2010/main" val="207421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icd.ac.za/omicron-lineages-ba-4-and-ba-5-faq/"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news-medical.net/news/20210722/Emerging-SARS-CoV-2-mutations-L452R-Y453F-evade-cellular-immunity.aspx" TargetMode="Externa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hyperlink" Target="https://www.nature.com/articles/d41586-022-01069-4" TargetMode="External"/><Relationship Id="rId4" Type="http://schemas.openxmlformats.org/officeDocument/2006/relationships/hyperlink" Target="https://www.gavi.org/vaccineswork/alpha-omicron-everything-you-need-know-about-coronavirus-variants-concern"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91AEE-C06B-C241-C699-CAAD7362E93B}"/>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E0CB67F-CF64-5479-1F84-C86F217FD696}"/>
              </a:ext>
            </a:extLst>
          </p:cNvPr>
          <p:cNvSpPr txBox="1"/>
          <p:nvPr/>
        </p:nvSpPr>
        <p:spPr>
          <a:xfrm>
            <a:off x="3019425" y="1704975"/>
            <a:ext cx="5991225" cy="2123658"/>
          </a:xfrm>
          <a:prstGeom prst="rect">
            <a:avLst/>
          </a:prstGeom>
          <a:noFill/>
        </p:spPr>
        <p:txBody>
          <a:bodyPr wrap="square" rtlCol="0">
            <a:spAutoFit/>
          </a:bodyPr>
          <a:lstStyle/>
          <a:p>
            <a:r>
              <a:rPr lang="en-US" sz="6600" dirty="0">
                <a:solidFill>
                  <a:schemeClr val="bg1"/>
                </a:solidFill>
                <a:latin typeface="Bernard MT Condensed" panose="02050806060905020404" pitchFamily="18" charset="0"/>
              </a:rPr>
              <a:t>NEW OMICRON SUBVARIANTS</a:t>
            </a:r>
          </a:p>
        </p:txBody>
      </p:sp>
      <p:sp>
        <p:nvSpPr>
          <p:cNvPr id="7" name="TextBox 6">
            <a:extLst>
              <a:ext uri="{FF2B5EF4-FFF2-40B4-BE49-F238E27FC236}">
                <a16:creationId xmlns:a16="http://schemas.microsoft.com/office/drawing/2014/main" id="{08EB728B-5D82-773B-1CC0-4C83111C6FEB}"/>
              </a:ext>
            </a:extLst>
          </p:cNvPr>
          <p:cNvSpPr txBox="1"/>
          <p:nvPr/>
        </p:nvSpPr>
        <p:spPr>
          <a:xfrm>
            <a:off x="3019425" y="5214937"/>
            <a:ext cx="6076950" cy="646331"/>
          </a:xfrm>
          <a:prstGeom prst="rect">
            <a:avLst/>
          </a:prstGeom>
          <a:noFill/>
        </p:spPr>
        <p:txBody>
          <a:bodyPr wrap="square" rtlCol="0">
            <a:spAutoFit/>
          </a:bodyPr>
          <a:lstStyle/>
          <a:p>
            <a:r>
              <a:rPr lang="en-US" b="1">
                <a:solidFill>
                  <a:schemeClr val="bg1"/>
                </a:solidFill>
              </a:rPr>
              <a:t>BY </a:t>
            </a:r>
            <a:endParaRPr lang="en-US" b="1" dirty="0">
              <a:solidFill>
                <a:schemeClr val="bg1"/>
              </a:solidFill>
            </a:endParaRPr>
          </a:p>
          <a:p>
            <a:r>
              <a:rPr lang="en-US" b="1" dirty="0">
                <a:solidFill>
                  <a:schemeClr val="bg1"/>
                </a:solidFill>
              </a:rPr>
              <a:t>DR.FERIAL MAHMOOD ABDUL RIDA </a:t>
            </a:r>
          </a:p>
        </p:txBody>
      </p:sp>
      <p:sp>
        <p:nvSpPr>
          <p:cNvPr id="8" name="TextBox 7">
            <a:extLst>
              <a:ext uri="{FF2B5EF4-FFF2-40B4-BE49-F238E27FC236}">
                <a16:creationId xmlns:a16="http://schemas.microsoft.com/office/drawing/2014/main" id="{8BA7531A-7F78-46EB-5785-5C69C492A49F}"/>
              </a:ext>
            </a:extLst>
          </p:cNvPr>
          <p:cNvSpPr txBox="1"/>
          <p:nvPr/>
        </p:nvSpPr>
        <p:spPr>
          <a:xfrm>
            <a:off x="1314450" y="5990302"/>
            <a:ext cx="6076950" cy="369332"/>
          </a:xfrm>
          <a:prstGeom prst="rect">
            <a:avLst/>
          </a:prstGeom>
          <a:no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2301806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DA5B4-CF0F-A1DB-E55D-E970C6D89E37}"/>
              </a:ext>
            </a:extLst>
          </p:cNvPr>
          <p:cNvPicPr>
            <a:picLocks noChangeAspect="1"/>
          </p:cNvPicPr>
          <p:nvPr/>
        </p:nvPicPr>
        <p:blipFill>
          <a:blip r:embed="rId2"/>
          <a:stretch>
            <a:fillRect/>
          </a:stretch>
        </p:blipFill>
        <p:spPr>
          <a:xfrm>
            <a:off x="0" y="-106680"/>
            <a:ext cx="12192000" cy="6535742"/>
          </a:xfrm>
          <a:prstGeom prst="rect">
            <a:avLst/>
          </a:prstGeom>
        </p:spPr>
      </p:pic>
    </p:spTree>
    <p:extLst>
      <p:ext uri="{BB962C8B-B14F-4D97-AF65-F5344CB8AC3E}">
        <p14:creationId xmlns:p14="http://schemas.microsoft.com/office/powerpoint/2010/main" val="3835546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3B5078-6EEE-6A30-E8A2-1C3A71CC733D}"/>
              </a:ext>
            </a:extLst>
          </p:cNvPr>
          <p:cNvPicPr>
            <a:picLocks noChangeAspect="1"/>
          </p:cNvPicPr>
          <p:nvPr/>
        </p:nvPicPr>
        <p:blipFill>
          <a:blip r:embed="rId2"/>
          <a:stretch>
            <a:fillRect/>
          </a:stretch>
        </p:blipFill>
        <p:spPr>
          <a:xfrm>
            <a:off x="0" y="-24364"/>
            <a:ext cx="12192000" cy="6220212"/>
          </a:xfrm>
          <a:prstGeom prst="rect">
            <a:avLst/>
          </a:prstGeom>
        </p:spPr>
      </p:pic>
    </p:spTree>
    <p:extLst>
      <p:ext uri="{BB962C8B-B14F-4D97-AF65-F5344CB8AC3E}">
        <p14:creationId xmlns:p14="http://schemas.microsoft.com/office/powerpoint/2010/main" val="1561244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423A58-E5F1-F3F1-2A6C-C5B697D21353}"/>
              </a:ext>
            </a:extLst>
          </p:cNvPr>
          <p:cNvSpPr>
            <a:spLocks noGrp="1"/>
          </p:cNvSpPr>
          <p:nvPr>
            <p:ph idx="1"/>
          </p:nvPr>
        </p:nvSpPr>
        <p:spPr>
          <a:xfrm>
            <a:off x="417786" y="175260"/>
            <a:ext cx="11493062" cy="6441850"/>
          </a:xfrm>
        </p:spPr>
        <p:txBody>
          <a:bodyPr>
            <a:normAutofit/>
          </a:bodyPr>
          <a:lstStyle/>
          <a:p>
            <a:r>
              <a:rPr lang="en-US" sz="3600" b="1" dirty="0">
                <a:solidFill>
                  <a:srgbClr val="FF0000"/>
                </a:solidFill>
              </a:rPr>
              <a:t>WHO</a:t>
            </a:r>
            <a:r>
              <a:rPr lang="en-US" sz="3600" dirty="0"/>
              <a:t>, this novel variant </a:t>
            </a:r>
            <a:r>
              <a:rPr lang="en-US" sz="3600" b="1" dirty="0"/>
              <a:t>enhances immune </a:t>
            </a:r>
            <a:r>
              <a:rPr lang="en-US" sz="3600" dirty="0"/>
              <a:t>or </a:t>
            </a:r>
            <a:r>
              <a:rPr lang="en-US" sz="3600" b="1" dirty="0"/>
              <a:t>diagnostic evasion</a:t>
            </a:r>
            <a:r>
              <a:rPr lang="en-US" sz="3600" dirty="0"/>
              <a:t>, causes </a:t>
            </a:r>
            <a:r>
              <a:rPr lang="en-US" sz="3600" b="1" dirty="0"/>
              <a:t>less severe disease</a:t>
            </a:r>
            <a:r>
              <a:rPr lang="en-US" sz="3600" dirty="0"/>
              <a:t>, and shows </a:t>
            </a:r>
            <a:r>
              <a:rPr lang="en-US" sz="3600" b="1" dirty="0"/>
              <a:t>enhanced transmissibility</a:t>
            </a:r>
            <a:r>
              <a:rPr lang="en-US" sz="3600" dirty="0"/>
              <a:t>.</a:t>
            </a:r>
          </a:p>
          <a:p>
            <a:r>
              <a:rPr lang="en-US" sz="3600" dirty="0"/>
              <a:t> it poses a detrimental impact on epidemiology and shows </a:t>
            </a:r>
            <a:r>
              <a:rPr lang="en-US" sz="3600" b="1" dirty="0"/>
              <a:t>increased variability in clinical presentation</a:t>
            </a:r>
            <a:r>
              <a:rPr lang="en-US" sz="3600" dirty="0"/>
              <a:t>. The </a:t>
            </a:r>
            <a:r>
              <a:rPr lang="en-US" sz="3600" b="1" dirty="0">
                <a:solidFill>
                  <a:srgbClr val="FF0000"/>
                </a:solidFill>
              </a:rPr>
              <a:t>four</a:t>
            </a:r>
            <a:r>
              <a:rPr lang="en-US" sz="3600" dirty="0"/>
              <a:t> most common </a:t>
            </a:r>
            <a:r>
              <a:rPr lang="en-US" sz="3600" b="1" dirty="0">
                <a:solidFill>
                  <a:srgbClr val="FF0000"/>
                </a:solidFill>
              </a:rPr>
              <a:t>symptoms</a:t>
            </a:r>
            <a:r>
              <a:rPr lang="en-US" sz="3600" dirty="0"/>
              <a:t> of an </a:t>
            </a:r>
            <a:r>
              <a:rPr lang="en-US" sz="3600" b="1" dirty="0"/>
              <a:t>Omicron infection</a:t>
            </a:r>
            <a:r>
              <a:rPr lang="en-US" sz="3600" dirty="0"/>
              <a:t>, according to the US Centers for Disease Control and Prevention, are </a:t>
            </a:r>
            <a:r>
              <a:rPr lang="en-US" sz="3600" b="1" dirty="0"/>
              <a:t>cough</a:t>
            </a:r>
            <a:r>
              <a:rPr lang="en-US" sz="3600" dirty="0"/>
              <a:t>, </a:t>
            </a:r>
            <a:r>
              <a:rPr lang="en-US" sz="3600" b="1" dirty="0"/>
              <a:t>fatigue</a:t>
            </a:r>
            <a:r>
              <a:rPr lang="en-US" sz="3600" dirty="0"/>
              <a:t>, </a:t>
            </a:r>
            <a:r>
              <a:rPr lang="en-US" sz="3600" b="1" dirty="0"/>
              <a:t>congestion</a:t>
            </a:r>
            <a:r>
              <a:rPr lang="en-US" sz="3600" dirty="0"/>
              <a:t>, and a </a:t>
            </a:r>
            <a:r>
              <a:rPr lang="en-US" sz="3600" b="1" dirty="0"/>
              <a:t>runny nose </a:t>
            </a:r>
          </a:p>
          <a:p>
            <a:r>
              <a:rPr lang="en-US" sz="3600" dirty="0"/>
              <a:t>the </a:t>
            </a:r>
            <a:r>
              <a:rPr lang="en-US" sz="3600" b="1" dirty="0">
                <a:solidFill>
                  <a:srgbClr val="FF0000"/>
                </a:solidFill>
              </a:rPr>
              <a:t>Omicron RBD </a:t>
            </a:r>
            <a:r>
              <a:rPr lang="en-US" sz="3600" b="1" dirty="0"/>
              <a:t>binds more strongly </a:t>
            </a:r>
            <a:r>
              <a:rPr lang="en-US" sz="3600" dirty="0"/>
              <a:t>to the human </a:t>
            </a:r>
            <a:r>
              <a:rPr lang="en-US" sz="3600" dirty="0">
                <a:solidFill>
                  <a:srgbClr val="FF0000"/>
                </a:solidFill>
              </a:rPr>
              <a:t>ACE2</a:t>
            </a:r>
            <a:r>
              <a:rPr lang="en-US" sz="3600" dirty="0"/>
              <a:t> protein than does the original Wuhan strain. However, the SARS-CoV-2 </a:t>
            </a:r>
            <a:r>
              <a:rPr lang="en-US" sz="3600" dirty="0">
                <a:solidFill>
                  <a:srgbClr val="FF0000"/>
                </a:solidFill>
              </a:rPr>
              <a:t>Omicron RBD </a:t>
            </a:r>
            <a:r>
              <a:rPr lang="en-US" sz="3600" dirty="0"/>
              <a:t>shows </a:t>
            </a:r>
            <a:r>
              <a:rPr lang="en-US" sz="3600" b="1" dirty="0"/>
              <a:t>weaker binding </a:t>
            </a:r>
            <a:r>
              <a:rPr lang="en-US" sz="3600" dirty="0"/>
              <a:t>affinity than the </a:t>
            </a:r>
            <a:r>
              <a:rPr lang="en-US" sz="3600" b="1" dirty="0">
                <a:solidFill>
                  <a:srgbClr val="FF0000"/>
                </a:solidFill>
              </a:rPr>
              <a:t>Delta variant </a:t>
            </a:r>
          </a:p>
        </p:txBody>
      </p:sp>
    </p:spTree>
    <p:extLst>
      <p:ext uri="{BB962C8B-B14F-4D97-AF65-F5344CB8AC3E}">
        <p14:creationId xmlns:p14="http://schemas.microsoft.com/office/powerpoint/2010/main" val="203069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95120-5D13-49EE-AA7F-0B9E66A6D40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583F5C5-A7C2-438B-B365-43B223ADAADD}"/>
              </a:ext>
            </a:extLst>
          </p:cNvPr>
          <p:cNvPicPr>
            <a:picLocks noGrp="1" noChangeAspect="1"/>
          </p:cNvPicPr>
          <p:nvPr>
            <p:ph idx="1"/>
          </p:nvPr>
        </p:nvPicPr>
        <p:blipFill rotWithShape="1">
          <a:blip r:embed="rId2"/>
          <a:srcRect b="11964"/>
          <a:stretch/>
        </p:blipFill>
        <p:spPr>
          <a:xfrm>
            <a:off x="0" y="-23018"/>
            <a:ext cx="12192000" cy="6881018"/>
          </a:xfrm>
          <a:prstGeom prst="rect">
            <a:avLst/>
          </a:prstGeom>
        </p:spPr>
      </p:pic>
    </p:spTree>
    <p:extLst>
      <p:ext uri="{BB962C8B-B14F-4D97-AF65-F5344CB8AC3E}">
        <p14:creationId xmlns:p14="http://schemas.microsoft.com/office/powerpoint/2010/main" val="851294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C7ADB2-2E99-049E-68FA-97F1380A6A21}"/>
              </a:ext>
            </a:extLst>
          </p:cNvPr>
          <p:cNvSpPr>
            <a:spLocks noGrp="1"/>
          </p:cNvSpPr>
          <p:nvPr>
            <p:ph idx="1"/>
          </p:nvPr>
        </p:nvSpPr>
        <p:spPr>
          <a:xfrm>
            <a:off x="386255" y="110359"/>
            <a:ext cx="11556124" cy="6667946"/>
          </a:xfrm>
        </p:spPr>
        <p:txBody>
          <a:bodyPr>
            <a:normAutofit fontScale="92500"/>
          </a:bodyPr>
          <a:lstStyle/>
          <a:p>
            <a:r>
              <a:rPr lang="en-US" sz="3600" dirty="0"/>
              <a:t>Most COVID-19 </a:t>
            </a:r>
            <a:r>
              <a:rPr lang="en-US" sz="3600" b="1" dirty="0">
                <a:solidFill>
                  <a:srgbClr val="FF0000"/>
                </a:solidFill>
              </a:rPr>
              <a:t>strains </a:t>
            </a:r>
            <a:r>
              <a:rPr lang="en-US" sz="3600" dirty="0"/>
              <a:t>contain at </a:t>
            </a:r>
            <a:r>
              <a:rPr lang="en-US" sz="3600" dirty="0">
                <a:solidFill>
                  <a:srgbClr val="FF0000"/>
                </a:solidFill>
              </a:rPr>
              <a:t>least one change </a:t>
            </a:r>
            <a:r>
              <a:rPr lang="en-US" sz="3600" dirty="0"/>
              <a:t>from the </a:t>
            </a:r>
            <a:r>
              <a:rPr lang="en-US" sz="3600" b="1" dirty="0"/>
              <a:t>original Wuhan sequence</a:t>
            </a:r>
            <a:r>
              <a:rPr lang="en-US" sz="3600" dirty="0"/>
              <a:t>, </a:t>
            </a:r>
            <a:r>
              <a:rPr lang="en-US" sz="3600" b="1" dirty="0">
                <a:solidFill>
                  <a:srgbClr val="FF0000"/>
                </a:solidFill>
              </a:rPr>
              <a:t>D614G</a:t>
            </a:r>
            <a:r>
              <a:rPr lang="en-US" sz="3600" dirty="0"/>
              <a:t>, altering the </a:t>
            </a:r>
            <a:r>
              <a:rPr lang="en-US" sz="3600" u="sng" dirty="0">
                <a:solidFill>
                  <a:srgbClr val="FF0000"/>
                </a:solidFill>
              </a:rPr>
              <a:t>virus’s ability to escape the immune response</a:t>
            </a:r>
            <a:r>
              <a:rPr lang="en-US" sz="3600" dirty="0"/>
              <a:t>. </a:t>
            </a:r>
          </a:p>
          <a:p>
            <a:r>
              <a:rPr lang="en-US" sz="3600" dirty="0"/>
              <a:t>The </a:t>
            </a:r>
            <a:r>
              <a:rPr lang="en-US" sz="3600" b="1" dirty="0">
                <a:solidFill>
                  <a:srgbClr val="FF0000"/>
                </a:solidFill>
              </a:rPr>
              <a:t>N501Y</a:t>
            </a:r>
            <a:r>
              <a:rPr lang="en-US" sz="3600" dirty="0"/>
              <a:t> mutation is present in all VOCs, except the </a:t>
            </a:r>
            <a:r>
              <a:rPr lang="en-US" sz="3600" dirty="0">
                <a:solidFill>
                  <a:srgbClr val="FF0000"/>
                </a:solidFill>
              </a:rPr>
              <a:t>Delta variant.</a:t>
            </a:r>
          </a:p>
          <a:p>
            <a:r>
              <a:rPr lang="en-US" sz="3600" dirty="0"/>
              <a:t>The </a:t>
            </a:r>
            <a:r>
              <a:rPr lang="en-US" sz="3600" b="1" dirty="0"/>
              <a:t>increase in binding affinity to the ACE2 receptor by </a:t>
            </a:r>
            <a:r>
              <a:rPr lang="en-US" sz="3600" b="1" dirty="0">
                <a:solidFill>
                  <a:srgbClr val="FF0000"/>
                </a:solidFill>
              </a:rPr>
              <a:t>N501Y</a:t>
            </a:r>
            <a:r>
              <a:rPr lang="en-US" sz="3600" b="1" dirty="0"/>
              <a:t> </a:t>
            </a:r>
            <a:r>
              <a:rPr lang="en-US" sz="3600" dirty="0"/>
              <a:t>could aid in an </a:t>
            </a:r>
            <a:r>
              <a:rPr lang="en-US" sz="3600" b="1" dirty="0">
                <a:solidFill>
                  <a:srgbClr val="FF0000"/>
                </a:solidFill>
              </a:rPr>
              <a:t>increase in transmission.</a:t>
            </a:r>
          </a:p>
          <a:p>
            <a:r>
              <a:rPr lang="en-US" sz="3600" b="1" dirty="0">
                <a:solidFill>
                  <a:srgbClr val="FF0000"/>
                </a:solidFill>
              </a:rPr>
              <a:t>combination of N501Y + Q498R </a:t>
            </a:r>
            <a:r>
              <a:rPr lang="en-US" sz="3600" dirty="0"/>
              <a:t>may </a:t>
            </a:r>
            <a:r>
              <a:rPr lang="en-US" sz="3600" b="1" dirty="0"/>
              <a:t>increase the binding affinity to ACE2</a:t>
            </a:r>
            <a:r>
              <a:rPr lang="en-US" sz="3600" dirty="0"/>
              <a:t>, while other </a:t>
            </a:r>
            <a:r>
              <a:rPr lang="en-US" sz="3600" b="1" dirty="0"/>
              <a:t>substitutions</a:t>
            </a:r>
            <a:r>
              <a:rPr lang="en-US" sz="3600" dirty="0"/>
              <a:t> may lead to a </a:t>
            </a:r>
            <a:r>
              <a:rPr lang="en-US" sz="3600" b="1" dirty="0"/>
              <a:t>decrease in the binding affinity </a:t>
            </a:r>
            <a:r>
              <a:rPr lang="en-US" sz="3600" dirty="0"/>
              <a:t>to the ACE2 in the Omicron spike proteins .</a:t>
            </a:r>
          </a:p>
          <a:p>
            <a:r>
              <a:rPr lang="en-US" sz="3600" dirty="0"/>
              <a:t>The </a:t>
            </a:r>
            <a:r>
              <a:rPr lang="en-US" sz="3600" dirty="0">
                <a:solidFill>
                  <a:srgbClr val="FF0000"/>
                </a:solidFill>
              </a:rPr>
              <a:t>N501Y mutation-containing </a:t>
            </a:r>
            <a:r>
              <a:rPr lang="en-US" sz="3600" dirty="0"/>
              <a:t>lineages might </a:t>
            </a:r>
            <a:r>
              <a:rPr lang="en-US" sz="3600" b="1" dirty="0">
                <a:solidFill>
                  <a:srgbClr val="FF0000"/>
                </a:solidFill>
              </a:rPr>
              <a:t>become more infectious </a:t>
            </a:r>
            <a:r>
              <a:rPr lang="en-US" sz="3600" dirty="0"/>
              <a:t>since several kinases are elevated in patients.</a:t>
            </a:r>
            <a:endParaRPr lang="en-US" sz="3600" dirty="0">
              <a:solidFill>
                <a:srgbClr val="FF0000"/>
              </a:solidFill>
            </a:endParaRPr>
          </a:p>
          <a:p>
            <a:pPr marL="0" indent="0">
              <a:buNone/>
            </a:pPr>
            <a:endParaRPr lang="en-US" sz="3200" dirty="0"/>
          </a:p>
        </p:txBody>
      </p:sp>
    </p:spTree>
    <p:extLst>
      <p:ext uri="{BB962C8B-B14F-4D97-AF65-F5344CB8AC3E}">
        <p14:creationId xmlns:p14="http://schemas.microsoft.com/office/powerpoint/2010/main" val="828216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684F74-2535-4102-8633-EFB0A3CBB41A}"/>
              </a:ext>
            </a:extLst>
          </p:cNvPr>
          <p:cNvSpPr>
            <a:spLocks noGrp="1"/>
          </p:cNvSpPr>
          <p:nvPr>
            <p:ph idx="1"/>
          </p:nvPr>
        </p:nvSpPr>
        <p:spPr>
          <a:xfrm>
            <a:off x="796954" y="327171"/>
            <a:ext cx="11100077" cy="5975305"/>
          </a:xfrm>
        </p:spPr>
        <p:txBody>
          <a:bodyPr>
            <a:normAutofit/>
          </a:bodyPr>
          <a:lstStyle/>
          <a:p>
            <a:r>
              <a:rPr lang="en-US" sz="3600" dirty="0"/>
              <a:t>Omicron’s spike protein mutations, such as </a:t>
            </a:r>
            <a:r>
              <a:rPr lang="en-US" sz="3600" b="1" dirty="0">
                <a:solidFill>
                  <a:srgbClr val="FF0000"/>
                </a:solidFill>
              </a:rPr>
              <a:t>D614G, N501Y</a:t>
            </a:r>
            <a:r>
              <a:rPr lang="en-US" sz="3600" dirty="0"/>
              <a:t>, and</a:t>
            </a:r>
            <a:r>
              <a:rPr lang="en-US" sz="3600" b="1" dirty="0">
                <a:solidFill>
                  <a:srgbClr val="FF0000"/>
                </a:solidFill>
              </a:rPr>
              <a:t> K417N</a:t>
            </a:r>
            <a:r>
              <a:rPr lang="en-US" sz="3600" dirty="0"/>
              <a:t>, are found in some other VOCs, thus making the virus </a:t>
            </a:r>
            <a:r>
              <a:rPr lang="en-US" sz="3600" b="1" dirty="0">
                <a:solidFill>
                  <a:srgbClr val="FF0000"/>
                </a:solidFill>
              </a:rPr>
              <a:t>more infectious .</a:t>
            </a:r>
          </a:p>
          <a:p>
            <a:r>
              <a:rPr lang="en-US" sz="3600" b="1" dirty="0">
                <a:solidFill>
                  <a:srgbClr val="FF0000"/>
                </a:solidFill>
              </a:rPr>
              <a:t>K417N, </a:t>
            </a:r>
            <a:r>
              <a:rPr lang="en-US" sz="3600" dirty="0"/>
              <a:t>which is known to </a:t>
            </a:r>
            <a:r>
              <a:rPr lang="en-US" sz="3600" b="1" dirty="0"/>
              <a:t>reduce the ACE2 binding affinity </a:t>
            </a:r>
            <a:r>
              <a:rPr lang="en-US" sz="3600" dirty="0"/>
              <a:t>to the spike protein. These strong interactions at the </a:t>
            </a:r>
            <a:r>
              <a:rPr lang="en-US" sz="3600" b="1" dirty="0">
                <a:solidFill>
                  <a:srgbClr val="FF0000"/>
                </a:solidFill>
              </a:rPr>
              <a:t>ACE2 </a:t>
            </a:r>
            <a:r>
              <a:rPr lang="en-US" sz="3600" b="1" dirty="0"/>
              <a:t>interface</a:t>
            </a:r>
            <a:r>
              <a:rPr lang="en-US" sz="3600" dirty="0"/>
              <a:t> may contribute to the </a:t>
            </a:r>
            <a:r>
              <a:rPr lang="en-US" sz="3600" b="1" dirty="0">
                <a:solidFill>
                  <a:srgbClr val="FF0000"/>
                </a:solidFill>
              </a:rPr>
              <a:t>rapid spread of the Omicron variant.</a:t>
            </a:r>
          </a:p>
          <a:p>
            <a:r>
              <a:rPr lang="en-US" sz="3600" b="1" dirty="0">
                <a:solidFill>
                  <a:srgbClr val="FF0000"/>
                </a:solidFill>
              </a:rPr>
              <a:t>H655Y, N679K</a:t>
            </a:r>
            <a:r>
              <a:rPr lang="en-US" sz="3600" dirty="0"/>
              <a:t>, and </a:t>
            </a:r>
            <a:r>
              <a:rPr lang="en-US" sz="3600" b="1" dirty="0">
                <a:solidFill>
                  <a:srgbClr val="FF0000"/>
                </a:solidFill>
              </a:rPr>
              <a:t>P681H</a:t>
            </a:r>
            <a:r>
              <a:rPr lang="en-US" sz="3600" dirty="0"/>
              <a:t> mutations in the Omicron spike protein, also found in the Alpha and Delta variants, could </a:t>
            </a:r>
            <a:r>
              <a:rPr lang="en-US" sz="3600" b="1" dirty="0">
                <a:solidFill>
                  <a:srgbClr val="FF0000"/>
                </a:solidFill>
              </a:rPr>
              <a:t>increase the transmission </a:t>
            </a:r>
            <a:r>
              <a:rPr lang="en-US" sz="3600" dirty="0"/>
              <a:t>of the virus </a:t>
            </a:r>
          </a:p>
          <a:p>
            <a:endParaRPr lang="en-US" sz="2800" dirty="0"/>
          </a:p>
        </p:txBody>
      </p:sp>
    </p:spTree>
    <p:extLst>
      <p:ext uri="{BB962C8B-B14F-4D97-AF65-F5344CB8AC3E}">
        <p14:creationId xmlns:p14="http://schemas.microsoft.com/office/powerpoint/2010/main" val="1114912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55F07D-2D26-CD22-59EC-9EDA9E63F0FC}"/>
              </a:ext>
            </a:extLst>
          </p:cNvPr>
          <p:cNvPicPr>
            <a:picLocks noChangeAspect="1"/>
          </p:cNvPicPr>
          <p:nvPr/>
        </p:nvPicPr>
        <p:blipFill>
          <a:blip r:embed="rId2"/>
          <a:stretch>
            <a:fillRect/>
          </a:stretch>
        </p:blipFill>
        <p:spPr>
          <a:xfrm>
            <a:off x="0" y="0"/>
            <a:ext cx="12191999" cy="6857999"/>
          </a:xfrm>
          <a:prstGeom prst="rect">
            <a:avLst/>
          </a:prstGeom>
        </p:spPr>
      </p:pic>
      <p:sp>
        <p:nvSpPr>
          <p:cNvPr id="4" name="TextBox 3">
            <a:extLst>
              <a:ext uri="{FF2B5EF4-FFF2-40B4-BE49-F238E27FC236}">
                <a16:creationId xmlns:a16="http://schemas.microsoft.com/office/drawing/2014/main" id="{C5BDFEDA-DE1A-DF0B-DC7D-E8F6D95DDDC4}"/>
              </a:ext>
            </a:extLst>
          </p:cNvPr>
          <p:cNvSpPr txBox="1"/>
          <p:nvPr/>
        </p:nvSpPr>
        <p:spPr>
          <a:xfrm>
            <a:off x="533400" y="495300"/>
            <a:ext cx="10725150" cy="5509200"/>
          </a:xfrm>
          <a:prstGeom prst="rect">
            <a:avLst/>
          </a:prstGeom>
          <a:noFill/>
        </p:spPr>
        <p:txBody>
          <a:bodyPr wrap="square">
            <a:spAutoFit/>
          </a:bodyPr>
          <a:lstStyle/>
          <a:p>
            <a:pPr marL="457200" indent="-457200">
              <a:buFont typeface="Wingdings" panose="05000000000000000000" pitchFamily="2" charset="2"/>
              <a:buChar char="ü"/>
            </a:pPr>
            <a:r>
              <a:rPr lang="en-US" sz="3200" dirty="0"/>
              <a:t>The </a:t>
            </a:r>
            <a:r>
              <a:rPr lang="en-US" sz="3200" b="1" dirty="0"/>
              <a:t>deletion</a:t>
            </a:r>
            <a:r>
              <a:rPr lang="en-US" sz="3200" dirty="0"/>
              <a:t> at </a:t>
            </a:r>
            <a:r>
              <a:rPr lang="en-US" sz="3200" b="1" dirty="0">
                <a:solidFill>
                  <a:srgbClr val="FF0000"/>
                </a:solidFill>
              </a:rPr>
              <a:t>spike protein (∆69–70)</a:t>
            </a:r>
            <a:r>
              <a:rPr lang="en-US" sz="3200" dirty="0"/>
              <a:t>, position 69–70, similar to the Alpha and Eta variants, that leads to the </a:t>
            </a:r>
            <a:r>
              <a:rPr lang="en-US" sz="3200" dirty="0">
                <a:solidFill>
                  <a:srgbClr val="FF0000"/>
                </a:solidFill>
              </a:rPr>
              <a:t>S-gene dropout </a:t>
            </a:r>
            <a:r>
              <a:rPr lang="en-US" sz="3200" dirty="0"/>
              <a:t>or </a:t>
            </a:r>
            <a:r>
              <a:rPr lang="en-US" sz="3200" b="1" dirty="0">
                <a:solidFill>
                  <a:srgbClr val="FF0000"/>
                </a:solidFill>
              </a:rPr>
              <a:t>S-gene target failure</a:t>
            </a:r>
            <a:r>
              <a:rPr lang="en-US" sz="3200" dirty="0"/>
              <a:t>. </a:t>
            </a:r>
          </a:p>
          <a:p>
            <a:pPr marL="457200" indent="-457200">
              <a:buFont typeface="Wingdings" panose="05000000000000000000" pitchFamily="2" charset="2"/>
              <a:buChar char="ü"/>
            </a:pPr>
            <a:r>
              <a:rPr lang="en-US" sz="3200" dirty="0"/>
              <a:t>This phenomenon may provide a useful alternative to </a:t>
            </a:r>
            <a:r>
              <a:rPr lang="en-US" sz="3200" dirty="0">
                <a:solidFill>
                  <a:schemeClr val="bg1"/>
                </a:solidFill>
              </a:rPr>
              <a:t>measure </a:t>
            </a:r>
            <a:r>
              <a:rPr lang="en-US" sz="3200" dirty="0"/>
              <a:t>the </a:t>
            </a:r>
            <a:r>
              <a:rPr lang="en-US" sz="3200" dirty="0">
                <a:solidFill>
                  <a:schemeClr val="bg1"/>
                </a:solidFill>
              </a:rPr>
              <a:t>prevalence</a:t>
            </a:r>
            <a:r>
              <a:rPr lang="en-US" sz="3200" dirty="0"/>
              <a:t> of the Omicron variant.</a:t>
            </a:r>
          </a:p>
          <a:p>
            <a:pPr marL="457200" indent="-457200">
              <a:buFont typeface="Wingdings" panose="05000000000000000000" pitchFamily="2" charset="2"/>
              <a:buChar char="ü"/>
            </a:pPr>
            <a:r>
              <a:rPr lang="en-US" sz="3200" dirty="0"/>
              <a:t>This phenomenon </a:t>
            </a:r>
            <a:r>
              <a:rPr lang="en-US" sz="3200" dirty="0">
                <a:solidFill>
                  <a:schemeClr val="bg1"/>
                </a:solidFill>
              </a:rPr>
              <a:t>does not </a:t>
            </a:r>
            <a:r>
              <a:rPr lang="en-US" sz="3200" dirty="0"/>
              <a:t>apply to the </a:t>
            </a:r>
            <a:r>
              <a:rPr lang="en-US" sz="3200" b="1" dirty="0">
                <a:solidFill>
                  <a:srgbClr val="FF0000"/>
                </a:solidFill>
              </a:rPr>
              <a:t>BA.2 sub-lineage </a:t>
            </a:r>
            <a:r>
              <a:rPr lang="en-US" sz="3200" dirty="0"/>
              <a:t>of the Omicron variant, as it does not contain the </a:t>
            </a:r>
            <a:r>
              <a:rPr lang="en-US" sz="3200" dirty="0">
                <a:solidFill>
                  <a:schemeClr val="bg1"/>
                </a:solidFill>
              </a:rPr>
              <a:t>deletion</a:t>
            </a:r>
            <a:r>
              <a:rPr lang="en-US" sz="3200" dirty="0"/>
              <a:t> at </a:t>
            </a:r>
            <a:r>
              <a:rPr lang="en-US" sz="3200" b="1" dirty="0"/>
              <a:t>S: 69–70 </a:t>
            </a:r>
            <a:r>
              <a:rPr lang="en-US" sz="3200" dirty="0"/>
              <a:t>and is</a:t>
            </a:r>
            <a:r>
              <a:rPr lang="en-US" sz="3200" b="1" dirty="0">
                <a:solidFill>
                  <a:srgbClr val="FF0000"/>
                </a:solidFill>
              </a:rPr>
              <a:t> S-gene target positive </a:t>
            </a:r>
            <a:r>
              <a:rPr lang="en-US" sz="3200" dirty="0"/>
              <a:t>(SGTP) on PCR diagnostic assays. </a:t>
            </a:r>
          </a:p>
          <a:p>
            <a:pPr marL="457200" indent="-457200">
              <a:buFont typeface="Wingdings" panose="05000000000000000000" pitchFamily="2" charset="2"/>
              <a:buChar char="ü"/>
            </a:pPr>
            <a:r>
              <a:rPr lang="en-US" sz="3200" b="1" dirty="0">
                <a:solidFill>
                  <a:srgbClr val="FF0000"/>
                </a:solidFill>
              </a:rPr>
              <a:t>E484K </a:t>
            </a:r>
            <a:r>
              <a:rPr lang="en-US" sz="3200" dirty="0"/>
              <a:t>could </a:t>
            </a:r>
            <a:r>
              <a:rPr lang="en-US" sz="3200" b="1" dirty="0"/>
              <a:t>escape neutralization</a:t>
            </a:r>
            <a:r>
              <a:rPr lang="en-US" sz="3200" dirty="0"/>
              <a:t> by convalescent sera, while </a:t>
            </a:r>
            <a:r>
              <a:rPr lang="en-US" sz="3200" b="1" dirty="0">
                <a:solidFill>
                  <a:srgbClr val="FF0000"/>
                </a:solidFill>
              </a:rPr>
              <a:t>S477N</a:t>
            </a:r>
            <a:r>
              <a:rPr lang="en-US" sz="3200" dirty="0"/>
              <a:t> was </a:t>
            </a:r>
            <a:r>
              <a:rPr lang="en-US" sz="3200" b="1" dirty="0"/>
              <a:t>resistant to neutralization</a:t>
            </a:r>
          </a:p>
        </p:txBody>
      </p:sp>
    </p:spTree>
    <p:extLst>
      <p:ext uri="{BB962C8B-B14F-4D97-AF65-F5344CB8AC3E}">
        <p14:creationId xmlns:p14="http://schemas.microsoft.com/office/powerpoint/2010/main" val="1469040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AC2FB1-DD09-69B9-1841-AEEEC0639A34}"/>
              </a:ext>
            </a:extLst>
          </p:cNvPr>
          <p:cNvSpPr>
            <a:spLocks noGrp="1"/>
          </p:cNvSpPr>
          <p:nvPr>
            <p:ph idx="1"/>
          </p:nvPr>
        </p:nvSpPr>
        <p:spPr>
          <a:xfrm>
            <a:off x="224287" y="241540"/>
            <a:ext cx="10830567" cy="5224805"/>
          </a:xfrm>
        </p:spPr>
        <p:txBody>
          <a:bodyPr/>
          <a:lstStyle/>
          <a:p>
            <a:r>
              <a:rPr lang="en-US" dirty="0"/>
              <a:t>spike protein mutations of the Omicron sub-lineages, BA.1, BA.2</a:t>
            </a:r>
          </a:p>
        </p:txBody>
      </p:sp>
      <p:pic>
        <p:nvPicPr>
          <p:cNvPr id="5" name="Picture 4">
            <a:extLst>
              <a:ext uri="{FF2B5EF4-FFF2-40B4-BE49-F238E27FC236}">
                <a16:creationId xmlns:a16="http://schemas.microsoft.com/office/drawing/2014/main" id="{7967F0D3-609F-A717-671E-4DEB9D97070E}"/>
              </a:ext>
            </a:extLst>
          </p:cNvPr>
          <p:cNvPicPr>
            <a:picLocks noChangeAspect="1"/>
          </p:cNvPicPr>
          <p:nvPr/>
        </p:nvPicPr>
        <p:blipFill rotWithShape="1">
          <a:blip r:embed="rId2"/>
          <a:srcRect l="37923" t="42641" r="32855" b="21761"/>
          <a:stretch/>
        </p:blipFill>
        <p:spPr>
          <a:xfrm>
            <a:off x="1" y="741872"/>
            <a:ext cx="12192000" cy="6130876"/>
          </a:xfrm>
          <a:prstGeom prst="rect">
            <a:avLst/>
          </a:prstGeom>
        </p:spPr>
      </p:pic>
    </p:spTree>
    <p:extLst>
      <p:ext uri="{BB962C8B-B14F-4D97-AF65-F5344CB8AC3E}">
        <p14:creationId xmlns:p14="http://schemas.microsoft.com/office/powerpoint/2010/main" val="3015494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852FED-EE7E-02E0-491B-111628382CD0}"/>
              </a:ext>
            </a:extLst>
          </p:cNvPr>
          <p:cNvSpPr>
            <a:spLocks noGrp="1"/>
          </p:cNvSpPr>
          <p:nvPr>
            <p:ph idx="1"/>
          </p:nvPr>
        </p:nvSpPr>
        <p:spPr>
          <a:xfrm>
            <a:off x="419450" y="134224"/>
            <a:ext cx="11644731" cy="6473053"/>
          </a:xfrm>
        </p:spPr>
        <p:txBody>
          <a:bodyPr>
            <a:normAutofit fontScale="92500" lnSpcReduction="10000"/>
          </a:bodyPr>
          <a:lstStyle/>
          <a:p>
            <a:r>
              <a:rPr lang="en-US" sz="4000" b="1" dirty="0">
                <a:solidFill>
                  <a:srgbClr val="FF0000"/>
                </a:solidFill>
              </a:rPr>
              <a:t>spike cleavage site</a:t>
            </a:r>
          </a:p>
          <a:p>
            <a:r>
              <a:rPr lang="en-US" sz="3600" b="1" dirty="0">
                <a:solidFill>
                  <a:srgbClr val="FF0000"/>
                </a:solidFill>
              </a:rPr>
              <a:t>cluster of mutations </a:t>
            </a:r>
            <a:r>
              <a:rPr lang="en-US" sz="3600" dirty="0"/>
              <a:t>(such as </a:t>
            </a:r>
            <a:r>
              <a:rPr lang="en-US" sz="3600" b="1" dirty="0">
                <a:solidFill>
                  <a:srgbClr val="FF0000"/>
                </a:solidFill>
              </a:rPr>
              <a:t>H655Y, N679K, P681H</a:t>
            </a:r>
            <a:r>
              <a:rPr lang="en-US" sz="3600" dirty="0"/>
              <a:t>) present at the </a:t>
            </a:r>
            <a:r>
              <a:rPr lang="en-US" sz="3600" b="1" dirty="0">
                <a:solidFill>
                  <a:srgbClr val="FF0000"/>
                </a:solidFill>
              </a:rPr>
              <a:t>S1–S2 </a:t>
            </a:r>
            <a:r>
              <a:rPr lang="en-US" sz="3600" b="1" dirty="0" err="1">
                <a:solidFill>
                  <a:srgbClr val="FF0000"/>
                </a:solidFill>
              </a:rPr>
              <a:t>furin</a:t>
            </a:r>
            <a:r>
              <a:rPr lang="en-US" sz="3600" b="1" dirty="0">
                <a:solidFill>
                  <a:srgbClr val="FF0000"/>
                </a:solidFill>
              </a:rPr>
              <a:t> </a:t>
            </a:r>
            <a:r>
              <a:rPr lang="en-US" sz="3600" dirty="0"/>
              <a:t>cleavage site in the Omicron variant may </a:t>
            </a:r>
            <a:r>
              <a:rPr lang="en-US" sz="3600" b="1" dirty="0"/>
              <a:t>increase spike cleavage </a:t>
            </a:r>
            <a:r>
              <a:rPr lang="en-US" sz="3600" dirty="0"/>
              <a:t>and could </a:t>
            </a:r>
            <a:r>
              <a:rPr lang="en-US" sz="3600" b="1" dirty="0"/>
              <a:t>aid in </a:t>
            </a:r>
            <a:r>
              <a:rPr lang="en-US" sz="3600" b="1" dirty="0">
                <a:solidFill>
                  <a:srgbClr val="FF0000"/>
                </a:solidFill>
              </a:rPr>
              <a:t>transmission</a:t>
            </a:r>
            <a:r>
              <a:rPr lang="en-US" sz="3600" dirty="0"/>
              <a:t>. The </a:t>
            </a:r>
            <a:r>
              <a:rPr lang="en-US" sz="3600" b="1" dirty="0">
                <a:solidFill>
                  <a:srgbClr val="FF0000"/>
                </a:solidFill>
              </a:rPr>
              <a:t>N679K</a:t>
            </a:r>
            <a:r>
              <a:rPr lang="en-US" sz="3600" dirty="0"/>
              <a:t> present at the </a:t>
            </a:r>
            <a:r>
              <a:rPr lang="en-US" sz="3600" b="1" dirty="0" err="1"/>
              <a:t>furin</a:t>
            </a:r>
            <a:r>
              <a:rPr lang="en-US" sz="3600" b="1" dirty="0"/>
              <a:t> cleavage </a:t>
            </a:r>
            <a:r>
              <a:rPr lang="en-US" sz="3600" dirty="0"/>
              <a:t>site adds to the polybasic nature and is associated with an </a:t>
            </a:r>
            <a:r>
              <a:rPr lang="en-US" sz="3600" b="1" dirty="0">
                <a:solidFill>
                  <a:srgbClr val="FF0000"/>
                </a:solidFill>
              </a:rPr>
              <a:t>increase in transmission</a:t>
            </a:r>
          </a:p>
          <a:p>
            <a:r>
              <a:rPr lang="en-US" sz="3600" dirty="0"/>
              <a:t>The </a:t>
            </a:r>
            <a:r>
              <a:rPr lang="en-US" sz="3600" b="1" dirty="0">
                <a:solidFill>
                  <a:srgbClr val="FF0000"/>
                </a:solidFill>
              </a:rPr>
              <a:t>P681H</a:t>
            </a:r>
            <a:r>
              <a:rPr lang="en-US" sz="3600" dirty="0"/>
              <a:t> mutation (also found in Alpha) </a:t>
            </a:r>
            <a:r>
              <a:rPr lang="en-US" sz="3600" b="1" dirty="0"/>
              <a:t>enhances spike cleavage</a:t>
            </a:r>
            <a:r>
              <a:rPr lang="en-US" sz="3600" dirty="0"/>
              <a:t>, and could also aid in </a:t>
            </a:r>
            <a:r>
              <a:rPr lang="en-US" sz="3600" b="1" dirty="0">
                <a:solidFill>
                  <a:srgbClr val="FF0000"/>
                </a:solidFill>
              </a:rPr>
              <a:t>transmission</a:t>
            </a:r>
            <a:r>
              <a:rPr lang="en-US" sz="3600" dirty="0"/>
              <a:t>. At this position, an </a:t>
            </a:r>
            <a:r>
              <a:rPr lang="en-US" sz="3600" b="1" dirty="0">
                <a:solidFill>
                  <a:srgbClr val="FF0000"/>
                </a:solidFill>
              </a:rPr>
              <a:t>alternate mutation (P681R) </a:t>
            </a:r>
            <a:r>
              <a:rPr lang="en-US" sz="3600" dirty="0"/>
              <a:t>is found in </a:t>
            </a:r>
            <a:r>
              <a:rPr lang="en-US" sz="3600" b="1" dirty="0">
                <a:solidFill>
                  <a:srgbClr val="FF0000"/>
                </a:solidFill>
              </a:rPr>
              <a:t>Delta</a:t>
            </a:r>
            <a:r>
              <a:rPr lang="en-US" sz="3600" dirty="0"/>
              <a:t> mutation at the</a:t>
            </a:r>
            <a:r>
              <a:rPr lang="en-US" sz="3600" b="1" dirty="0">
                <a:solidFill>
                  <a:srgbClr val="FF0000"/>
                </a:solidFill>
              </a:rPr>
              <a:t> P681 </a:t>
            </a:r>
            <a:r>
              <a:rPr lang="en-US" sz="3600" dirty="0"/>
              <a:t>position with an </a:t>
            </a:r>
            <a:r>
              <a:rPr lang="en-US" sz="3600" b="1" dirty="0">
                <a:solidFill>
                  <a:srgbClr val="FF0000"/>
                </a:solidFill>
              </a:rPr>
              <a:t>R</a:t>
            </a:r>
            <a:r>
              <a:rPr lang="en-US" sz="3600" dirty="0"/>
              <a:t> (</a:t>
            </a:r>
            <a:r>
              <a:rPr lang="en-US" sz="3600" b="1" dirty="0">
                <a:solidFill>
                  <a:srgbClr val="FF0000"/>
                </a:solidFill>
              </a:rPr>
              <a:t>P681R</a:t>
            </a:r>
            <a:r>
              <a:rPr lang="en-US" sz="3600" dirty="0"/>
              <a:t>) </a:t>
            </a:r>
            <a:r>
              <a:rPr lang="en-US" sz="3600" b="1" u="sng" dirty="0"/>
              <a:t>similar</a:t>
            </a:r>
            <a:r>
              <a:rPr lang="en-US" sz="3600" dirty="0"/>
              <a:t> to the </a:t>
            </a:r>
            <a:r>
              <a:rPr lang="en-US" sz="3600" b="1" dirty="0">
                <a:solidFill>
                  <a:srgbClr val="FF0000"/>
                </a:solidFill>
              </a:rPr>
              <a:t>Delta </a:t>
            </a:r>
            <a:r>
              <a:rPr lang="en-US" sz="3600" dirty="0"/>
              <a:t>variant (B.167.2) of about </a:t>
            </a:r>
            <a:r>
              <a:rPr lang="en-US" sz="3600" b="1" dirty="0"/>
              <a:t>9.71%</a:t>
            </a:r>
            <a:r>
              <a:rPr lang="en-US" sz="3600" dirty="0"/>
              <a:t> instead of the </a:t>
            </a:r>
            <a:r>
              <a:rPr lang="en-US" sz="3600" b="1" dirty="0"/>
              <a:t>H (P681H) mutation</a:t>
            </a:r>
            <a:r>
              <a:rPr lang="en-US" sz="3600" dirty="0"/>
              <a:t>. This variant is of considerable public concern, as it is increasing at a high rate in many countries, including the U.S., due to its </a:t>
            </a:r>
            <a:r>
              <a:rPr lang="en-US" sz="3600" b="1" dirty="0">
                <a:solidFill>
                  <a:srgbClr val="FF0000"/>
                </a:solidFill>
              </a:rPr>
              <a:t>increased transmissibility and immune evasion. </a:t>
            </a:r>
          </a:p>
        </p:txBody>
      </p:sp>
    </p:spTree>
    <p:extLst>
      <p:ext uri="{BB962C8B-B14F-4D97-AF65-F5344CB8AC3E}">
        <p14:creationId xmlns:p14="http://schemas.microsoft.com/office/powerpoint/2010/main" val="827901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557F-31F4-6FDD-D650-6F4F63251803}"/>
              </a:ext>
            </a:extLst>
          </p:cNvPr>
          <p:cNvSpPr>
            <a:spLocks noGrp="1"/>
          </p:cNvSpPr>
          <p:nvPr>
            <p:ph type="title"/>
          </p:nvPr>
        </p:nvSpPr>
        <p:spPr/>
        <p:txBody>
          <a:bodyPr/>
          <a:lstStyle/>
          <a:p>
            <a:r>
              <a:rPr lang="en-US" b="1" dirty="0">
                <a:solidFill>
                  <a:srgbClr val="FF0000"/>
                </a:solidFill>
              </a:rPr>
              <a:t>nucleocapsid (N) protein region</a:t>
            </a:r>
          </a:p>
        </p:txBody>
      </p:sp>
      <p:sp>
        <p:nvSpPr>
          <p:cNvPr id="3" name="Content Placeholder 2">
            <a:extLst>
              <a:ext uri="{FF2B5EF4-FFF2-40B4-BE49-F238E27FC236}">
                <a16:creationId xmlns:a16="http://schemas.microsoft.com/office/drawing/2014/main" id="{ECC47760-466E-A353-6E0E-064058C6810F}"/>
              </a:ext>
            </a:extLst>
          </p:cNvPr>
          <p:cNvSpPr>
            <a:spLocks noGrp="1"/>
          </p:cNvSpPr>
          <p:nvPr>
            <p:ph idx="1"/>
          </p:nvPr>
        </p:nvSpPr>
        <p:spPr>
          <a:xfrm>
            <a:off x="558800" y="1444625"/>
            <a:ext cx="10515600" cy="4351338"/>
          </a:xfrm>
        </p:spPr>
        <p:txBody>
          <a:bodyPr>
            <a:normAutofit/>
          </a:bodyPr>
          <a:lstStyle/>
          <a:p>
            <a:r>
              <a:rPr lang="en-US" sz="4000" dirty="0"/>
              <a:t>In the nucleocapsid (N) protein region, the </a:t>
            </a:r>
            <a:r>
              <a:rPr lang="en-US" sz="4000" b="1" dirty="0"/>
              <a:t>Omicron variant </a:t>
            </a:r>
            <a:r>
              <a:rPr lang="en-US" sz="4000" dirty="0"/>
              <a:t>also possesses </a:t>
            </a:r>
            <a:r>
              <a:rPr lang="en-US" sz="4000" b="1" dirty="0">
                <a:solidFill>
                  <a:srgbClr val="FF0000"/>
                </a:solidFill>
              </a:rPr>
              <a:t>two additional mutations </a:t>
            </a:r>
            <a:r>
              <a:rPr lang="en-US" sz="4000" dirty="0"/>
              <a:t>such as </a:t>
            </a:r>
            <a:r>
              <a:rPr lang="en-US" sz="4000" b="1" dirty="0">
                <a:solidFill>
                  <a:srgbClr val="FF0000"/>
                </a:solidFill>
              </a:rPr>
              <a:t>R203K</a:t>
            </a:r>
            <a:r>
              <a:rPr lang="en-US" sz="4000" dirty="0"/>
              <a:t> and </a:t>
            </a:r>
            <a:r>
              <a:rPr lang="en-US" sz="4000" b="1" dirty="0">
                <a:solidFill>
                  <a:srgbClr val="FF0000"/>
                </a:solidFill>
              </a:rPr>
              <a:t>G204R</a:t>
            </a:r>
            <a:r>
              <a:rPr lang="en-US" sz="4000" dirty="0"/>
              <a:t> (found in ancestral mutation) that </a:t>
            </a:r>
            <a:r>
              <a:rPr lang="en-US" sz="4000" b="1" dirty="0"/>
              <a:t>enhance</a:t>
            </a:r>
            <a:r>
              <a:rPr lang="en-US" sz="4000" dirty="0"/>
              <a:t> </a:t>
            </a:r>
            <a:r>
              <a:rPr lang="en-US" sz="4000" b="1" dirty="0">
                <a:solidFill>
                  <a:srgbClr val="FF0000"/>
                </a:solidFill>
              </a:rPr>
              <a:t>sub-genomic RNA expression</a:t>
            </a:r>
            <a:r>
              <a:rPr lang="en-US" sz="4000" dirty="0"/>
              <a:t> and </a:t>
            </a:r>
            <a:r>
              <a:rPr lang="en-US" sz="4000" b="1" dirty="0"/>
              <a:t>viral RNA binding with key host </a:t>
            </a:r>
            <a:r>
              <a:rPr lang="en-US" sz="4000" dirty="0"/>
              <a:t>proteins, thus </a:t>
            </a:r>
            <a:r>
              <a:rPr lang="en-US" sz="4000" b="1" dirty="0">
                <a:solidFill>
                  <a:srgbClr val="FF0000"/>
                </a:solidFill>
              </a:rPr>
              <a:t>increasing the viral load</a:t>
            </a:r>
          </a:p>
        </p:txBody>
      </p:sp>
    </p:spTree>
    <p:extLst>
      <p:ext uri="{BB962C8B-B14F-4D97-AF65-F5344CB8AC3E}">
        <p14:creationId xmlns:p14="http://schemas.microsoft.com/office/powerpoint/2010/main" val="2634458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0C0DA-4246-F01D-8903-1421223C5DF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C96A8BF-3AD6-3E22-AE60-EDFEF5622331}"/>
              </a:ext>
            </a:extLst>
          </p:cNvPr>
          <p:cNvSpPr txBox="1"/>
          <p:nvPr/>
        </p:nvSpPr>
        <p:spPr>
          <a:xfrm>
            <a:off x="713063" y="285226"/>
            <a:ext cx="11115413" cy="6001643"/>
          </a:xfrm>
          <a:prstGeom prst="rect">
            <a:avLst/>
          </a:prstGeom>
          <a:noFill/>
        </p:spPr>
        <p:txBody>
          <a:bodyPr wrap="square">
            <a:spAutoFit/>
          </a:bodyPr>
          <a:lstStyle/>
          <a:p>
            <a:r>
              <a:rPr lang="en-US" sz="3200" b="1" dirty="0">
                <a:solidFill>
                  <a:srgbClr val="FF0000"/>
                </a:solidFill>
              </a:rPr>
              <a:t>WHO</a:t>
            </a:r>
            <a:r>
              <a:rPr lang="en-US" sz="3200" dirty="0"/>
              <a:t> on November 24, 2021, from </a:t>
            </a:r>
            <a:r>
              <a:rPr lang="en-US" sz="3200" b="1" dirty="0"/>
              <a:t>South Africa </a:t>
            </a:r>
            <a:r>
              <a:rPr lang="en-US" sz="3200" dirty="0"/>
              <a:t>and </a:t>
            </a:r>
            <a:r>
              <a:rPr lang="en-US" sz="3200" b="1" dirty="0"/>
              <a:t>Botswana</a:t>
            </a:r>
            <a:r>
              <a:rPr lang="en-US" sz="3200" dirty="0"/>
              <a:t> and classified as </a:t>
            </a:r>
            <a:r>
              <a:rPr lang="en-US" sz="3200" b="1" dirty="0"/>
              <a:t>VOC</a:t>
            </a:r>
            <a:r>
              <a:rPr lang="en-US" sz="3200" dirty="0"/>
              <a:t> which carries mutations found in other VOCs</a:t>
            </a:r>
          </a:p>
          <a:p>
            <a:r>
              <a:rPr lang="en-US" sz="3200" b="1" dirty="0"/>
              <a:t>More </a:t>
            </a:r>
            <a:r>
              <a:rPr lang="en-US" sz="3200" dirty="0"/>
              <a:t>than </a:t>
            </a:r>
            <a:r>
              <a:rPr lang="en-US" sz="3200" b="1" dirty="0"/>
              <a:t>50 </a:t>
            </a:r>
            <a:r>
              <a:rPr lang="en-US" sz="3200" b="1" dirty="0">
                <a:solidFill>
                  <a:srgbClr val="00B0F0"/>
                </a:solidFill>
              </a:rPr>
              <a:t>mutations</a:t>
            </a:r>
            <a:r>
              <a:rPr lang="en-US" sz="3200" b="1" dirty="0"/>
              <a:t> </a:t>
            </a:r>
            <a:r>
              <a:rPr lang="en-US" sz="3200" dirty="0"/>
              <a:t>have been identified in the recent </a:t>
            </a:r>
            <a:r>
              <a:rPr lang="en-US" sz="3200" b="1" dirty="0"/>
              <a:t>Omicron variant </a:t>
            </a:r>
            <a:r>
              <a:rPr lang="en-US" sz="3200" dirty="0"/>
              <a:t>of which </a:t>
            </a:r>
            <a:r>
              <a:rPr lang="en-US" sz="3200" b="1" dirty="0">
                <a:solidFill>
                  <a:srgbClr val="00B0F0"/>
                </a:solidFill>
              </a:rPr>
              <a:t>50%</a:t>
            </a:r>
            <a:r>
              <a:rPr lang="en-US" sz="3200" b="1" dirty="0"/>
              <a:t> </a:t>
            </a:r>
            <a:r>
              <a:rPr lang="en-US" sz="3200" dirty="0"/>
              <a:t>is within the </a:t>
            </a:r>
            <a:r>
              <a:rPr lang="en-US" sz="3200" b="1" dirty="0"/>
              <a:t>RBD site </a:t>
            </a:r>
            <a:r>
              <a:rPr lang="en-US" sz="3200" dirty="0"/>
              <a:t>of the </a:t>
            </a:r>
            <a:r>
              <a:rPr lang="en-US" sz="3200" b="1" dirty="0"/>
              <a:t>S</a:t>
            </a:r>
            <a:r>
              <a:rPr lang="en-US" sz="3200" dirty="0"/>
              <a:t> </a:t>
            </a:r>
            <a:r>
              <a:rPr lang="en-US" sz="3200" b="1" dirty="0"/>
              <a:t>protein</a:t>
            </a:r>
          </a:p>
          <a:p>
            <a:r>
              <a:rPr lang="en-US" sz="3200" dirty="0"/>
              <a:t> </a:t>
            </a:r>
            <a:r>
              <a:rPr lang="en-US" sz="3200" b="1" dirty="0">
                <a:effectLst>
                  <a:outerShdw blurRad="38100" dist="38100" dir="2700000" algn="tl">
                    <a:srgbClr val="000000">
                      <a:alpha val="43137"/>
                    </a:srgbClr>
                  </a:outerShdw>
                </a:effectLst>
              </a:rPr>
              <a:t>26–32 substitution</a:t>
            </a:r>
            <a:r>
              <a:rPr lang="en-US" sz="3200" dirty="0"/>
              <a:t>, </a:t>
            </a:r>
            <a:r>
              <a:rPr lang="en-US" sz="3200" b="1" dirty="0">
                <a:solidFill>
                  <a:srgbClr val="00B0F0"/>
                </a:solidFill>
              </a:rPr>
              <a:t>deletion</a:t>
            </a:r>
            <a:r>
              <a:rPr lang="en-US" sz="3200" dirty="0"/>
              <a:t> and </a:t>
            </a:r>
            <a:r>
              <a:rPr lang="en-US" sz="3200" b="1" dirty="0">
                <a:solidFill>
                  <a:srgbClr val="00B0F0"/>
                </a:solidFill>
              </a:rPr>
              <a:t>insertion </a:t>
            </a:r>
            <a:r>
              <a:rPr lang="en-US" sz="3200" dirty="0"/>
              <a:t>mutations only on the </a:t>
            </a:r>
            <a:r>
              <a:rPr lang="en-US" sz="3200" b="1" dirty="0"/>
              <a:t>S protein</a:t>
            </a:r>
          </a:p>
          <a:p>
            <a:r>
              <a:rPr lang="en-US" sz="3200" b="1" dirty="0"/>
              <a:t>Omicron variant </a:t>
            </a:r>
            <a:r>
              <a:rPr lang="en-US" sz="3200" dirty="0"/>
              <a:t>has the </a:t>
            </a:r>
            <a:r>
              <a:rPr lang="en-US" sz="3200" b="1" dirty="0">
                <a:solidFill>
                  <a:srgbClr val="00B0F0"/>
                </a:solidFill>
              </a:rPr>
              <a:t>deletion</a:t>
            </a:r>
            <a:r>
              <a:rPr lang="en-US" sz="3200" dirty="0"/>
              <a:t> at </a:t>
            </a:r>
            <a:r>
              <a:rPr lang="en-US" sz="3200" b="1" dirty="0">
                <a:solidFill>
                  <a:srgbClr val="00B0F0"/>
                </a:solidFill>
              </a:rPr>
              <a:t>spike</a:t>
            </a:r>
            <a:r>
              <a:rPr lang="en-US" sz="3200" dirty="0"/>
              <a:t> position </a:t>
            </a:r>
            <a:r>
              <a:rPr lang="en-US" sz="3200" b="1" dirty="0"/>
              <a:t>69–70</a:t>
            </a:r>
            <a:r>
              <a:rPr lang="en-US" sz="3200" dirty="0"/>
              <a:t>, which is similar to the </a:t>
            </a:r>
            <a:r>
              <a:rPr lang="en-US" sz="3200" b="1" dirty="0">
                <a:solidFill>
                  <a:srgbClr val="00B0F0"/>
                </a:solidFill>
              </a:rPr>
              <a:t>Alpha variant</a:t>
            </a:r>
            <a:r>
              <a:rPr lang="en-US" sz="3200" dirty="0"/>
              <a:t>; there are </a:t>
            </a:r>
            <a:r>
              <a:rPr lang="en-US" sz="3200" b="1" dirty="0"/>
              <a:t>three key </a:t>
            </a:r>
            <a:r>
              <a:rPr lang="en-US" sz="3200" dirty="0"/>
              <a:t>mutations conferring </a:t>
            </a:r>
            <a:r>
              <a:rPr lang="en-US" sz="3200" b="1" dirty="0">
                <a:solidFill>
                  <a:srgbClr val="00B0F0"/>
                </a:solidFill>
              </a:rPr>
              <a:t>immune escape </a:t>
            </a:r>
            <a:r>
              <a:rPr lang="en-US" sz="3200" dirty="0"/>
              <a:t>which have been also noticed in the </a:t>
            </a:r>
            <a:r>
              <a:rPr lang="en-US" sz="3200" b="1" dirty="0"/>
              <a:t>Beta </a:t>
            </a:r>
            <a:r>
              <a:rPr lang="en-US" sz="3200" dirty="0"/>
              <a:t>and </a:t>
            </a:r>
            <a:r>
              <a:rPr lang="en-US" sz="3200" b="1" dirty="0"/>
              <a:t>Gamma variants </a:t>
            </a:r>
          </a:p>
        </p:txBody>
      </p:sp>
    </p:spTree>
    <p:extLst>
      <p:ext uri="{BB962C8B-B14F-4D97-AF65-F5344CB8AC3E}">
        <p14:creationId xmlns:p14="http://schemas.microsoft.com/office/powerpoint/2010/main" val="3881674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BBBE-1087-AF30-BEFE-D9F5F49BC4AE}"/>
              </a:ext>
            </a:extLst>
          </p:cNvPr>
          <p:cNvSpPr>
            <a:spLocks noGrp="1"/>
          </p:cNvSpPr>
          <p:nvPr>
            <p:ph type="title"/>
          </p:nvPr>
        </p:nvSpPr>
        <p:spPr>
          <a:xfrm>
            <a:off x="0" y="0"/>
            <a:ext cx="7210425" cy="6781799"/>
          </a:xfrm>
        </p:spPr>
        <p:txBody>
          <a:bodyPr>
            <a:normAutofit/>
          </a:bodyPr>
          <a:lstStyle/>
          <a:p>
            <a:pPr marL="457200" indent="-457200">
              <a:buFont typeface="Wingdings" panose="05000000000000000000" pitchFamily="2" charset="2"/>
              <a:buChar char="§"/>
            </a:pPr>
            <a:r>
              <a:rPr lang="en-US" sz="2800" b="0" i="0" dirty="0">
                <a:solidFill>
                  <a:srgbClr val="212121"/>
                </a:solidFill>
                <a:effectLst/>
                <a:latin typeface="neue-haas-grotesk-text"/>
              </a:rPr>
              <a:t>The</a:t>
            </a:r>
            <a:r>
              <a:rPr lang="en-US" sz="2800" b="1" i="0" dirty="0">
                <a:solidFill>
                  <a:srgbClr val="FF0000"/>
                </a:solidFill>
                <a:effectLst/>
                <a:latin typeface="neue-haas-grotesk-text"/>
              </a:rPr>
              <a:t> BA.4 </a:t>
            </a:r>
            <a:r>
              <a:rPr lang="en-US" sz="2800" b="0" i="0" dirty="0">
                <a:solidFill>
                  <a:srgbClr val="212121"/>
                </a:solidFill>
                <a:effectLst/>
                <a:latin typeface="neue-haas-grotesk-text"/>
              </a:rPr>
              <a:t>variant was first </a:t>
            </a:r>
            <a:r>
              <a:rPr lang="en-US" sz="2800" b="0" i="0" u="none" strike="noStrike" dirty="0">
                <a:solidFill>
                  <a:srgbClr val="005CB9"/>
                </a:solidFill>
                <a:effectLst/>
                <a:latin typeface="neue-haas-grotesk-text"/>
                <a:hlinkClick r:id="rId2"/>
              </a:rPr>
              <a:t>detected</a:t>
            </a:r>
            <a:r>
              <a:rPr lang="en-US" sz="2800" b="0" i="0" dirty="0">
                <a:solidFill>
                  <a:srgbClr val="212121"/>
                </a:solidFill>
                <a:effectLst/>
                <a:latin typeface="neue-haas-grotesk-text"/>
              </a:rPr>
              <a:t> from a specimen collected on </a:t>
            </a:r>
            <a:r>
              <a:rPr lang="en-US" sz="2800" b="1" i="0" dirty="0">
                <a:solidFill>
                  <a:srgbClr val="FF0000"/>
                </a:solidFill>
                <a:effectLst/>
                <a:latin typeface="neue-haas-grotesk-text"/>
              </a:rPr>
              <a:t>10 January 2022 </a:t>
            </a:r>
            <a:r>
              <a:rPr lang="en-US" sz="2800" b="0" i="0" dirty="0">
                <a:solidFill>
                  <a:srgbClr val="212121"/>
                </a:solidFill>
                <a:effectLst/>
                <a:latin typeface="neue-haas-grotesk-text"/>
              </a:rPr>
              <a:t>in Limpopo, South Africa.</a:t>
            </a:r>
            <a:br>
              <a:rPr lang="en-US" sz="2800" b="0" i="0" dirty="0">
                <a:solidFill>
                  <a:srgbClr val="212121"/>
                </a:solidFill>
                <a:effectLst/>
                <a:latin typeface="neue-haas-grotesk-text"/>
              </a:rPr>
            </a:br>
            <a:br>
              <a:rPr lang="en-US" sz="2800" b="0" i="0" dirty="0">
                <a:solidFill>
                  <a:srgbClr val="212121"/>
                </a:solidFill>
                <a:effectLst/>
                <a:latin typeface="neue-haas-grotesk-text"/>
              </a:rPr>
            </a:br>
            <a:r>
              <a:rPr lang="en-US" sz="2800" b="1" i="0" dirty="0">
                <a:solidFill>
                  <a:srgbClr val="FF0000"/>
                </a:solidFill>
                <a:effectLst/>
                <a:latin typeface="neue-haas-grotesk-text"/>
              </a:rPr>
              <a:t>BA.5</a:t>
            </a:r>
            <a:r>
              <a:rPr lang="en-US" sz="2800" b="0" i="0" dirty="0">
                <a:solidFill>
                  <a:srgbClr val="212121"/>
                </a:solidFill>
                <a:effectLst/>
                <a:latin typeface="neue-haas-grotesk-text"/>
              </a:rPr>
              <a:t> was also first detected in South Africa, this time from a sample collected on </a:t>
            </a:r>
            <a:r>
              <a:rPr lang="en-US" sz="2800" b="1" i="0" dirty="0">
                <a:solidFill>
                  <a:srgbClr val="FF0000"/>
                </a:solidFill>
                <a:effectLst/>
                <a:latin typeface="neue-haas-grotesk-text"/>
              </a:rPr>
              <a:t>25 February 2022 </a:t>
            </a:r>
            <a:r>
              <a:rPr lang="en-US" sz="2800" b="0" i="0" dirty="0">
                <a:solidFill>
                  <a:srgbClr val="212121"/>
                </a:solidFill>
                <a:effectLst/>
                <a:latin typeface="neue-haas-grotesk-text"/>
              </a:rPr>
              <a:t>in KwaZulu-Natal.</a:t>
            </a:r>
            <a:br>
              <a:rPr lang="en-US" sz="2800" b="0" i="0" dirty="0">
                <a:solidFill>
                  <a:srgbClr val="212121"/>
                </a:solidFill>
                <a:effectLst/>
                <a:latin typeface="neue-haas-grotesk-text"/>
              </a:rPr>
            </a:br>
            <a:br>
              <a:rPr lang="en-US" sz="2800" b="0" i="0" dirty="0">
                <a:solidFill>
                  <a:srgbClr val="212121"/>
                </a:solidFill>
                <a:effectLst/>
                <a:latin typeface="neue-haas-grotesk-text"/>
              </a:rPr>
            </a:br>
            <a:r>
              <a:rPr lang="en-US" sz="2800" b="1" i="0" dirty="0">
                <a:solidFill>
                  <a:srgbClr val="FF0000"/>
                </a:solidFill>
                <a:effectLst/>
                <a:latin typeface="neue-haas-grotesk-text"/>
              </a:rPr>
              <a:t>Antibodies </a:t>
            </a:r>
            <a:r>
              <a:rPr lang="en-US" sz="2800" b="0" i="0" dirty="0">
                <a:solidFill>
                  <a:srgbClr val="212121"/>
                </a:solidFill>
                <a:effectLst/>
                <a:latin typeface="neue-haas-grotesk-text"/>
              </a:rPr>
              <a:t>produced by </a:t>
            </a:r>
            <a:r>
              <a:rPr lang="en-US" sz="2800" b="1" i="0" dirty="0">
                <a:solidFill>
                  <a:srgbClr val="FF0000"/>
                </a:solidFill>
                <a:effectLst/>
                <a:latin typeface="neue-haas-grotesk-text"/>
              </a:rPr>
              <a:t>vaccine </a:t>
            </a:r>
            <a:r>
              <a:rPr lang="en-US" sz="2800" b="0" i="0" dirty="0">
                <a:solidFill>
                  <a:srgbClr val="212121"/>
                </a:solidFill>
                <a:effectLst/>
                <a:latin typeface="neue-haas-grotesk-text"/>
              </a:rPr>
              <a:t>against COVID-19 more effective than </a:t>
            </a:r>
            <a:r>
              <a:rPr lang="en-US" sz="2400" b="1" i="0" dirty="0">
                <a:solidFill>
                  <a:srgbClr val="FF0000"/>
                </a:solidFill>
                <a:effectLst/>
                <a:latin typeface="neue-haas-grotesk-text"/>
              </a:rPr>
              <a:t>recovered infection</a:t>
            </a:r>
            <a:r>
              <a:rPr lang="en-US" sz="2400" b="0" i="0" dirty="0">
                <a:solidFill>
                  <a:srgbClr val="212121"/>
                </a:solidFill>
                <a:effectLst/>
                <a:latin typeface="neue-haas-grotesk-text"/>
              </a:rPr>
              <a:t>.</a:t>
            </a:r>
            <a:br>
              <a:rPr lang="en-US" sz="2400" b="0" i="0" dirty="0">
                <a:solidFill>
                  <a:srgbClr val="212121"/>
                </a:solidFill>
                <a:effectLst/>
                <a:latin typeface="neue-haas-grotesk-text"/>
              </a:rPr>
            </a:br>
            <a:br>
              <a:rPr lang="en-US" sz="2400" b="0" i="0" dirty="0">
                <a:solidFill>
                  <a:srgbClr val="212121"/>
                </a:solidFill>
                <a:effectLst/>
                <a:latin typeface="neue-haas-grotesk-text"/>
              </a:rPr>
            </a:br>
            <a:r>
              <a:rPr lang="en-US" sz="2400" b="0" i="0" dirty="0">
                <a:solidFill>
                  <a:srgbClr val="212121"/>
                </a:solidFill>
                <a:effectLst/>
                <a:latin typeface="neue-haas-grotesk-text"/>
              </a:rPr>
              <a:t> </a:t>
            </a:r>
            <a:r>
              <a:rPr lang="en-US" sz="2700" b="0" i="0" dirty="0">
                <a:solidFill>
                  <a:srgbClr val="FF0000"/>
                </a:solidFill>
                <a:effectLst/>
                <a:latin typeface="neue-haas-grotesk-text"/>
              </a:rPr>
              <a:t>growing in prevalence</a:t>
            </a:r>
            <a:r>
              <a:rPr lang="en-US" sz="2700" b="0" i="0" dirty="0">
                <a:solidFill>
                  <a:srgbClr val="212121"/>
                </a:solidFill>
                <a:effectLst/>
                <a:latin typeface="neue-haas-grotesk-text"/>
              </a:rPr>
              <a:t>: </a:t>
            </a:r>
            <a:r>
              <a:rPr lang="en-US" sz="2700" b="1" i="0" dirty="0">
                <a:solidFill>
                  <a:srgbClr val="212121"/>
                </a:solidFill>
                <a:effectLst/>
                <a:latin typeface="neue-haas-grotesk-text"/>
              </a:rPr>
              <a:t>number of countries </a:t>
            </a:r>
            <a:r>
              <a:rPr lang="en-US" sz="2700" b="0" i="0" dirty="0">
                <a:solidFill>
                  <a:srgbClr val="212121"/>
                </a:solidFill>
                <a:effectLst/>
                <a:latin typeface="neue-haas-grotesk-text"/>
              </a:rPr>
              <a:t>reporting the detection of </a:t>
            </a:r>
            <a:r>
              <a:rPr lang="en-US" sz="2700" b="1" i="0" dirty="0">
                <a:solidFill>
                  <a:srgbClr val="FF0000"/>
                </a:solidFill>
                <a:effectLst/>
                <a:latin typeface="neue-haas-grotesk-text"/>
              </a:rPr>
              <a:t>these variants </a:t>
            </a:r>
            <a:r>
              <a:rPr lang="en-US" sz="2700" b="0" i="0" dirty="0">
                <a:solidFill>
                  <a:srgbClr val="212121"/>
                </a:solidFill>
                <a:effectLst/>
                <a:latin typeface="neue-haas-grotesk-text"/>
              </a:rPr>
              <a:t>and the </a:t>
            </a:r>
            <a:r>
              <a:rPr lang="en-US" sz="2700" b="1" i="0" dirty="0">
                <a:solidFill>
                  <a:srgbClr val="212121"/>
                </a:solidFill>
                <a:effectLst/>
                <a:latin typeface="neue-haas-grotesk-text"/>
              </a:rPr>
              <a:t>number of cases </a:t>
            </a:r>
            <a:r>
              <a:rPr lang="en-US" sz="2700" b="0" i="0" dirty="0">
                <a:solidFill>
                  <a:srgbClr val="212121"/>
                </a:solidFill>
                <a:effectLst/>
                <a:latin typeface="neue-haas-grotesk-text"/>
              </a:rPr>
              <a:t>are rising.  </a:t>
            </a:r>
            <a:r>
              <a:rPr lang="en-US" sz="2700" b="1" i="0" dirty="0">
                <a:solidFill>
                  <a:srgbClr val="FF0000"/>
                </a:solidFill>
                <a:effectLst/>
                <a:latin typeface="neue-haas-grotesk-text"/>
              </a:rPr>
              <a:t>1% </a:t>
            </a:r>
            <a:r>
              <a:rPr lang="en-US" sz="2700" b="1" i="0" dirty="0">
                <a:solidFill>
                  <a:srgbClr val="212121"/>
                </a:solidFill>
                <a:effectLst/>
                <a:latin typeface="neue-haas-grotesk-text"/>
              </a:rPr>
              <a:t>in January 2022 -</a:t>
            </a:r>
            <a:r>
              <a:rPr lang="en-US" sz="2700" b="1" i="0" dirty="0">
                <a:solidFill>
                  <a:srgbClr val="FF0000"/>
                </a:solidFill>
                <a:effectLst/>
                <a:latin typeface="neue-haas-grotesk-text"/>
              </a:rPr>
              <a:t>35%</a:t>
            </a:r>
            <a:r>
              <a:rPr lang="en-US" sz="2700" b="1" i="0" dirty="0">
                <a:solidFill>
                  <a:srgbClr val="212121"/>
                </a:solidFill>
                <a:effectLst/>
                <a:latin typeface="neue-haas-grotesk-text"/>
              </a:rPr>
              <a:t> on 29 April 2022</a:t>
            </a:r>
            <a:br>
              <a:rPr lang="en-US" sz="2400" b="1" i="0" dirty="0">
                <a:solidFill>
                  <a:srgbClr val="212121"/>
                </a:solidFill>
                <a:effectLst/>
                <a:latin typeface="neue-haas-grotesk-text"/>
              </a:rPr>
            </a:br>
            <a:endParaRPr lang="en-US" sz="2800" dirty="0"/>
          </a:p>
        </p:txBody>
      </p:sp>
      <p:pic>
        <p:nvPicPr>
          <p:cNvPr id="4" name="Content Placeholder 3">
            <a:extLst>
              <a:ext uri="{FF2B5EF4-FFF2-40B4-BE49-F238E27FC236}">
                <a16:creationId xmlns:a16="http://schemas.microsoft.com/office/drawing/2014/main" id="{C64DEFBF-E560-0D0A-C3A1-78CAE84D7DEC}"/>
              </a:ext>
            </a:extLst>
          </p:cNvPr>
          <p:cNvPicPr>
            <a:picLocks noGrp="1" noChangeAspect="1"/>
          </p:cNvPicPr>
          <p:nvPr>
            <p:ph idx="1"/>
          </p:nvPr>
        </p:nvPicPr>
        <p:blipFill>
          <a:blip r:embed="rId3"/>
          <a:stretch>
            <a:fillRect/>
          </a:stretch>
        </p:blipFill>
        <p:spPr>
          <a:xfrm>
            <a:off x="7134224" y="-20638"/>
            <a:ext cx="5057775" cy="3449638"/>
          </a:xfrm>
          <a:prstGeom prst="rect">
            <a:avLst/>
          </a:prstGeom>
        </p:spPr>
      </p:pic>
    </p:spTree>
    <p:extLst>
      <p:ext uri="{BB962C8B-B14F-4D97-AF65-F5344CB8AC3E}">
        <p14:creationId xmlns:p14="http://schemas.microsoft.com/office/powerpoint/2010/main" val="235714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F86EB-3C18-653A-683E-DDA26F78657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47EE3C9-B44E-4AAF-2665-0F5ABD01EDFE}"/>
              </a:ext>
            </a:extLst>
          </p:cNvPr>
          <p:cNvSpPr txBox="1"/>
          <p:nvPr/>
        </p:nvSpPr>
        <p:spPr>
          <a:xfrm>
            <a:off x="3305175" y="25896"/>
            <a:ext cx="8820149" cy="6858000"/>
          </a:xfrm>
          <a:prstGeom prst="rect">
            <a:avLst/>
          </a:prstGeom>
          <a:solidFill>
            <a:schemeClr val="accent2">
              <a:lumMod val="20000"/>
              <a:lumOff val="80000"/>
            </a:schemeClr>
          </a:solidFill>
        </p:spPr>
        <p:txBody>
          <a:bodyPr wrap="square">
            <a:spAutoFit/>
          </a:bodyPr>
          <a:lstStyle/>
          <a:p>
            <a:pPr marL="457200" indent="-457200">
              <a:buFont typeface="Wingdings" panose="05000000000000000000" pitchFamily="2" charset="2"/>
              <a:buChar char="v"/>
            </a:pPr>
            <a:r>
              <a:rPr lang="en-US" sz="3200" b="1" i="0" dirty="0">
                <a:solidFill>
                  <a:srgbClr val="212121"/>
                </a:solidFill>
                <a:effectLst/>
                <a:latin typeface="neue-haas-grotesk-text"/>
              </a:rPr>
              <a:t>variants are </a:t>
            </a:r>
            <a:r>
              <a:rPr lang="en-US" sz="3200" b="1" i="0" dirty="0">
                <a:solidFill>
                  <a:srgbClr val="FF0000"/>
                </a:solidFill>
                <a:effectLst/>
                <a:latin typeface="neue-haas-grotesk-text"/>
              </a:rPr>
              <a:t>more transmissible </a:t>
            </a:r>
            <a:r>
              <a:rPr lang="en-US" sz="3200" b="1" i="0" dirty="0">
                <a:solidFill>
                  <a:srgbClr val="212121"/>
                </a:solidFill>
                <a:effectLst/>
                <a:latin typeface="neue-haas-grotesk-text"/>
              </a:rPr>
              <a:t>than the existing Omicron variant, or it could the </a:t>
            </a:r>
            <a:r>
              <a:rPr lang="en-US" sz="3200" b="1" i="0" dirty="0">
                <a:solidFill>
                  <a:srgbClr val="FF0000"/>
                </a:solidFill>
                <a:effectLst/>
                <a:latin typeface="neue-haas-grotesk-text"/>
              </a:rPr>
              <a:t>result </a:t>
            </a:r>
            <a:r>
              <a:rPr lang="en-US" sz="3200" b="1" i="0" dirty="0">
                <a:solidFill>
                  <a:srgbClr val="212121"/>
                </a:solidFill>
                <a:effectLst/>
                <a:latin typeface="neue-haas-grotesk-text"/>
              </a:rPr>
              <a:t>of </a:t>
            </a:r>
            <a:r>
              <a:rPr lang="en-US" sz="3200" b="1" i="0" dirty="0">
                <a:solidFill>
                  <a:srgbClr val="FF0000"/>
                </a:solidFill>
                <a:effectLst/>
                <a:latin typeface="neue-haas-grotesk-text"/>
              </a:rPr>
              <a:t>waning immunity</a:t>
            </a:r>
            <a:r>
              <a:rPr lang="en-US" sz="3200" b="1" i="0" dirty="0">
                <a:solidFill>
                  <a:srgbClr val="212121"/>
                </a:solidFill>
                <a:effectLst/>
                <a:latin typeface="neue-haas-grotesk-text"/>
              </a:rPr>
              <a:t> from past infection or vaccination .</a:t>
            </a:r>
          </a:p>
          <a:p>
            <a:pPr marL="457200" indent="-457200">
              <a:buFont typeface="Wingdings" panose="05000000000000000000" pitchFamily="2" charset="2"/>
              <a:buChar char="v"/>
            </a:pPr>
            <a:r>
              <a:rPr lang="en-US" sz="3200" b="1" i="0" dirty="0">
                <a:solidFill>
                  <a:srgbClr val="212121"/>
                </a:solidFill>
                <a:effectLst/>
                <a:latin typeface="neue-haas-grotesk-text"/>
              </a:rPr>
              <a:t>two sub-variants are often discussed together </a:t>
            </a:r>
            <a:r>
              <a:rPr lang="en-US" sz="3200" b="1" i="0" dirty="0">
                <a:solidFill>
                  <a:srgbClr val="FF0000"/>
                </a:solidFill>
                <a:effectLst/>
                <a:latin typeface="neue-haas-grotesk-text"/>
              </a:rPr>
              <a:t>because</a:t>
            </a:r>
            <a:r>
              <a:rPr lang="en-US" sz="3200" b="1" i="0" dirty="0">
                <a:solidFill>
                  <a:srgbClr val="212121"/>
                </a:solidFill>
                <a:effectLst/>
                <a:latin typeface="neue-haas-grotesk-text"/>
              </a:rPr>
              <a:t> the </a:t>
            </a:r>
            <a:r>
              <a:rPr lang="en-US" sz="3200" b="1" i="0" dirty="0">
                <a:solidFill>
                  <a:srgbClr val="FF0000"/>
                </a:solidFill>
                <a:effectLst/>
                <a:latin typeface="neue-haas-grotesk-text"/>
              </a:rPr>
              <a:t>mutations</a:t>
            </a:r>
            <a:r>
              <a:rPr lang="en-US" sz="3200" b="1" i="0" dirty="0">
                <a:solidFill>
                  <a:srgbClr val="212121"/>
                </a:solidFill>
                <a:effectLst/>
                <a:latin typeface="neue-haas-grotesk-text"/>
              </a:rPr>
              <a:t> in their </a:t>
            </a:r>
            <a:r>
              <a:rPr lang="en-US" sz="3200" b="1" i="0" dirty="0">
                <a:solidFill>
                  <a:srgbClr val="FF0000"/>
                </a:solidFill>
                <a:effectLst/>
                <a:latin typeface="neue-haas-grotesk-text"/>
              </a:rPr>
              <a:t>spike</a:t>
            </a:r>
            <a:r>
              <a:rPr lang="en-US" sz="3200" b="1" i="0" dirty="0">
                <a:solidFill>
                  <a:srgbClr val="212121"/>
                </a:solidFill>
                <a:effectLst/>
                <a:latin typeface="neue-haas-grotesk-text"/>
              </a:rPr>
              <a:t> protein gene are </a:t>
            </a:r>
            <a:r>
              <a:rPr lang="en-US" sz="3600" b="1" i="0" dirty="0">
                <a:solidFill>
                  <a:srgbClr val="FF0000"/>
                </a:solidFill>
                <a:effectLst/>
                <a:latin typeface="neue-haas-grotesk-text"/>
              </a:rPr>
              <a:t>identical</a:t>
            </a:r>
            <a:r>
              <a:rPr lang="en-US" sz="3200" b="1" i="0" dirty="0">
                <a:solidFill>
                  <a:srgbClr val="212121"/>
                </a:solidFill>
                <a:effectLst/>
                <a:latin typeface="neue-haas-grotesk-text"/>
              </a:rPr>
              <a:t>, even though they </a:t>
            </a:r>
            <a:r>
              <a:rPr lang="en-US" sz="3600" b="1" i="0" dirty="0">
                <a:solidFill>
                  <a:srgbClr val="FF0000"/>
                </a:solidFill>
                <a:effectLst/>
                <a:latin typeface="neue-haas-grotesk-text"/>
              </a:rPr>
              <a:t>differ</a:t>
            </a:r>
            <a:r>
              <a:rPr lang="en-US" sz="3200" b="1" i="0" dirty="0">
                <a:solidFill>
                  <a:srgbClr val="212121"/>
                </a:solidFill>
                <a:effectLst/>
                <a:latin typeface="neue-haas-grotesk-text"/>
              </a:rPr>
              <a:t> in mutations found </a:t>
            </a:r>
            <a:r>
              <a:rPr lang="en-US" sz="3200" b="1" i="0" dirty="0">
                <a:solidFill>
                  <a:srgbClr val="FF0000"/>
                </a:solidFill>
                <a:effectLst/>
                <a:latin typeface="neue-haas-grotesk-text"/>
              </a:rPr>
              <a:t>elsewhere</a:t>
            </a:r>
            <a:r>
              <a:rPr lang="en-US" sz="3200" b="1" i="0" dirty="0">
                <a:solidFill>
                  <a:srgbClr val="212121"/>
                </a:solidFill>
                <a:effectLst/>
                <a:latin typeface="neue-haas-grotesk-text"/>
              </a:rPr>
              <a:t>.</a:t>
            </a:r>
          </a:p>
          <a:p>
            <a:pPr marL="457200" indent="-457200">
              <a:buFont typeface="Wingdings" panose="05000000000000000000" pitchFamily="2" charset="2"/>
              <a:buChar char="v"/>
            </a:pPr>
            <a:r>
              <a:rPr lang="en-US" sz="3200" b="1" i="0" dirty="0">
                <a:solidFill>
                  <a:srgbClr val="212121"/>
                </a:solidFill>
                <a:effectLst/>
                <a:latin typeface="neue-haas-grotesk-text"/>
              </a:rPr>
              <a:t>The </a:t>
            </a:r>
            <a:r>
              <a:rPr lang="en-US" sz="3200" b="1" i="0" dirty="0">
                <a:solidFill>
                  <a:srgbClr val="FF0000"/>
                </a:solidFill>
                <a:effectLst/>
                <a:latin typeface="neue-haas-grotesk-text"/>
              </a:rPr>
              <a:t>spike protein is important</a:t>
            </a:r>
            <a:r>
              <a:rPr lang="en-US" sz="3200" b="1" i="0" dirty="0">
                <a:solidFill>
                  <a:srgbClr val="212121"/>
                </a:solidFill>
                <a:effectLst/>
                <a:latin typeface="neue-haas-grotesk-text"/>
              </a:rPr>
              <a:t>, because this is what the virus uses to </a:t>
            </a:r>
            <a:r>
              <a:rPr lang="en-US" sz="3200" b="1" i="0" dirty="0">
                <a:solidFill>
                  <a:srgbClr val="FF0000"/>
                </a:solidFill>
                <a:effectLst/>
                <a:latin typeface="neue-haas-grotesk-text"/>
              </a:rPr>
              <a:t>infect human </a:t>
            </a:r>
            <a:r>
              <a:rPr lang="en-US" sz="3200" b="1" i="0" dirty="0">
                <a:solidFill>
                  <a:srgbClr val="212121"/>
                </a:solidFill>
                <a:effectLst/>
                <a:latin typeface="neue-haas-grotesk-text"/>
              </a:rPr>
              <a:t>cells, and therefore determines how easily the virus is </a:t>
            </a:r>
            <a:r>
              <a:rPr lang="en-US" sz="3200" b="1" i="0" dirty="0">
                <a:solidFill>
                  <a:srgbClr val="FF0000"/>
                </a:solidFill>
                <a:effectLst/>
                <a:latin typeface="neue-haas-grotesk-text"/>
              </a:rPr>
              <a:t>transmitted.</a:t>
            </a:r>
            <a:r>
              <a:rPr lang="en-US" sz="3200" b="1" i="0" dirty="0">
                <a:solidFill>
                  <a:srgbClr val="212121"/>
                </a:solidFill>
                <a:effectLst/>
                <a:latin typeface="neue-haas-grotesk-text"/>
              </a:rPr>
              <a:t>  It is also the part of the virus</a:t>
            </a:r>
            <a:r>
              <a:rPr lang="en-US" sz="3200" b="1" i="0" dirty="0">
                <a:solidFill>
                  <a:srgbClr val="FF0000"/>
                </a:solidFill>
                <a:effectLst/>
                <a:latin typeface="neue-haas-grotesk-text"/>
              </a:rPr>
              <a:t> used </a:t>
            </a:r>
            <a:r>
              <a:rPr lang="en-US" sz="3200" b="1" i="0" dirty="0">
                <a:solidFill>
                  <a:srgbClr val="212121"/>
                </a:solidFill>
                <a:effectLst/>
                <a:latin typeface="neue-haas-grotesk-text"/>
              </a:rPr>
              <a:t>in most COVID-19 </a:t>
            </a:r>
            <a:r>
              <a:rPr lang="en-US" sz="3200" b="1" i="0" dirty="0">
                <a:solidFill>
                  <a:srgbClr val="FF0000"/>
                </a:solidFill>
                <a:effectLst/>
                <a:latin typeface="neue-haas-grotesk-text"/>
              </a:rPr>
              <a:t>vaccines</a:t>
            </a:r>
            <a:r>
              <a:rPr lang="en-US" sz="3600" b="1" i="0" dirty="0">
                <a:solidFill>
                  <a:srgbClr val="FF0000"/>
                </a:solidFill>
                <a:effectLst/>
                <a:latin typeface="neue-haas-grotesk-text"/>
              </a:rPr>
              <a:t>.</a:t>
            </a:r>
            <a:endParaRPr lang="en-US" sz="3600" dirty="0"/>
          </a:p>
        </p:txBody>
      </p:sp>
    </p:spTree>
    <p:extLst>
      <p:ext uri="{BB962C8B-B14F-4D97-AF65-F5344CB8AC3E}">
        <p14:creationId xmlns:p14="http://schemas.microsoft.com/office/powerpoint/2010/main" val="407253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EDB2F8-8AC4-414B-44C5-AD998466C05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21B794-531A-8FF3-7305-E027BDE8A560}"/>
              </a:ext>
            </a:extLst>
          </p:cNvPr>
          <p:cNvSpPr txBox="1"/>
          <p:nvPr/>
        </p:nvSpPr>
        <p:spPr>
          <a:xfrm>
            <a:off x="299208" y="0"/>
            <a:ext cx="11593584" cy="6986528"/>
          </a:xfrm>
          <a:prstGeom prst="rect">
            <a:avLst/>
          </a:prstGeom>
          <a:noFill/>
        </p:spPr>
        <p:txBody>
          <a:bodyPr wrap="square">
            <a:spAutoFit/>
          </a:bodyPr>
          <a:lstStyle/>
          <a:p>
            <a:pPr marL="457200" indent="-457200">
              <a:buFont typeface="Wingdings" panose="05000000000000000000" pitchFamily="2" charset="2"/>
              <a:buChar char="Ø"/>
            </a:pPr>
            <a:r>
              <a:rPr lang="en-US" sz="3200" b="0" i="0" dirty="0">
                <a:solidFill>
                  <a:schemeClr val="bg1"/>
                </a:solidFill>
                <a:effectLst/>
                <a:latin typeface="neue-haas-grotesk-text"/>
              </a:rPr>
              <a:t> </a:t>
            </a:r>
            <a:r>
              <a:rPr lang="en-US" sz="3200" b="0" i="0" u="none" strike="noStrike" dirty="0">
                <a:solidFill>
                  <a:schemeClr val="bg1"/>
                </a:solidFill>
                <a:effectLst/>
                <a:latin typeface="neue-haas-grotesk-text"/>
                <a:hlinkClick r:id="rId3">
                  <a:extLst>
                    <a:ext uri="{A12FA001-AC4F-418D-AE19-62706E023703}">
                      <ahyp:hlinkClr xmlns:ahyp="http://schemas.microsoft.com/office/drawing/2018/hyperlinkcolor" val="tx"/>
                    </a:ext>
                  </a:extLst>
                </a:hlinkClick>
              </a:rPr>
              <a:t>L452R mutation</a:t>
            </a:r>
            <a:r>
              <a:rPr lang="en-US" sz="3200" b="0" i="0" dirty="0">
                <a:solidFill>
                  <a:srgbClr val="212121"/>
                </a:solidFill>
                <a:effectLst/>
                <a:latin typeface="neue-haas-grotesk-text"/>
              </a:rPr>
              <a:t>, which was also previously detected in the </a:t>
            </a:r>
            <a:r>
              <a:rPr lang="en-US" sz="3200" b="0" i="0" u="none" strike="noStrike" dirty="0">
                <a:solidFill>
                  <a:schemeClr val="bg1"/>
                </a:solidFill>
                <a:effectLst/>
                <a:latin typeface="neue-haas-grotesk-text"/>
                <a:hlinkClick r:id="rId4">
                  <a:extLst>
                    <a:ext uri="{A12FA001-AC4F-418D-AE19-62706E023703}">
                      <ahyp:hlinkClr xmlns:ahyp="http://schemas.microsoft.com/office/drawing/2018/hyperlinkcolor" val="tx"/>
                    </a:ext>
                  </a:extLst>
                </a:hlinkClick>
              </a:rPr>
              <a:t>Delta variant</a:t>
            </a:r>
            <a:r>
              <a:rPr lang="en-US" sz="3200" b="0" i="0" dirty="0">
                <a:solidFill>
                  <a:srgbClr val="212121"/>
                </a:solidFill>
                <a:effectLst/>
                <a:latin typeface="neue-haas-grotesk-text"/>
              </a:rPr>
              <a:t>, and is thought to make the virus </a:t>
            </a:r>
            <a:r>
              <a:rPr lang="en-US" sz="3200" b="1" i="0" dirty="0">
                <a:solidFill>
                  <a:schemeClr val="bg1"/>
                </a:solidFill>
                <a:effectLst/>
                <a:latin typeface="neue-haas-grotesk-text"/>
              </a:rPr>
              <a:t>more contagious </a:t>
            </a:r>
            <a:r>
              <a:rPr lang="en-US" sz="3200" b="0" i="0" dirty="0">
                <a:solidFill>
                  <a:srgbClr val="212121"/>
                </a:solidFill>
                <a:effectLst/>
                <a:latin typeface="neue-haas-grotesk-text"/>
              </a:rPr>
              <a:t>by </a:t>
            </a:r>
            <a:r>
              <a:rPr lang="en-US" sz="3200" b="1" i="0" dirty="0">
                <a:solidFill>
                  <a:schemeClr val="bg1"/>
                </a:solidFill>
                <a:effectLst/>
                <a:latin typeface="neue-haas-grotesk-text"/>
              </a:rPr>
              <a:t>enhancing the virus’s ability to attach to human cells</a:t>
            </a:r>
            <a:r>
              <a:rPr lang="en-US" sz="3200" b="0" i="0" dirty="0">
                <a:solidFill>
                  <a:srgbClr val="212121"/>
                </a:solidFill>
                <a:effectLst/>
                <a:latin typeface="neue-haas-grotesk-text"/>
              </a:rPr>
              <a:t>; it may also help it to partially </a:t>
            </a:r>
            <a:r>
              <a:rPr lang="en-US" sz="3200" b="1" i="0" dirty="0">
                <a:solidFill>
                  <a:schemeClr val="bg1"/>
                </a:solidFill>
                <a:effectLst/>
                <a:latin typeface="neue-haas-grotesk-text"/>
              </a:rPr>
              <a:t>evade destruction by immune cells</a:t>
            </a:r>
            <a:r>
              <a:rPr lang="en-US" sz="3200" b="0" i="0" dirty="0">
                <a:solidFill>
                  <a:srgbClr val="212121"/>
                </a:solidFill>
                <a:effectLst/>
                <a:latin typeface="neue-haas-grotesk-text"/>
              </a:rPr>
              <a:t>.</a:t>
            </a:r>
          </a:p>
          <a:p>
            <a:pPr marL="457200" indent="-457200">
              <a:buFont typeface="Wingdings" panose="05000000000000000000" pitchFamily="2" charset="2"/>
              <a:buChar char="Ø"/>
            </a:pPr>
            <a:r>
              <a:rPr lang="en-US" sz="3200" b="0" i="0" u="none" strike="noStrike" dirty="0">
                <a:solidFill>
                  <a:schemeClr val="bg1"/>
                </a:solidFill>
                <a:effectLst/>
                <a:latin typeface="neue-haas-grotesk-text"/>
                <a:hlinkClick r:id="rId5">
                  <a:extLst>
                    <a:ext uri="{A12FA001-AC4F-418D-AE19-62706E023703}">
                      <ahyp:hlinkClr xmlns:ahyp="http://schemas.microsoft.com/office/drawing/2018/hyperlinkcolor" val="tx"/>
                    </a:ext>
                  </a:extLst>
                </a:hlinkClick>
              </a:rPr>
              <a:t>F486V mutation</a:t>
            </a:r>
            <a:r>
              <a:rPr lang="en-US" sz="3200" b="0" i="0" dirty="0">
                <a:solidFill>
                  <a:srgbClr val="212121"/>
                </a:solidFill>
                <a:effectLst/>
                <a:latin typeface="neue-haas-grotesk-text"/>
              </a:rPr>
              <a:t>, near where their </a:t>
            </a:r>
            <a:r>
              <a:rPr lang="en-US" sz="3200" b="1" i="0" dirty="0">
                <a:solidFill>
                  <a:schemeClr val="bg1"/>
                </a:solidFill>
                <a:effectLst/>
                <a:latin typeface="neue-haas-grotesk-text"/>
              </a:rPr>
              <a:t>spike protein binds to human cells</a:t>
            </a:r>
            <a:r>
              <a:rPr lang="en-US" sz="3200" b="0" i="0" dirty="0">
                <a:solidFill>
                  <a:schemeClr val="bg1"/>
                </a:solidFill>
                <a:effectLst/>
                <a:latin typeface="neue-haas-grotesk-text"/>
              </a:rPr>
              <a:t>.</a:t>
            </a:r>
            <a:r>
              <a:rPr lang="en-US" sz="3200" b="0" i="0" dirty="0">
                <a:solidFill>
                  <a:srgbClr val="212121"/>
                </a:solidFill>
                <a:effectLst/>
                <a:latin typeface="neue-haas-grotesk-text"/>
              </a:rPr>
              <a:t> This may also help them partially </a:t>
            </a:r>
            <a:r>
              <a:rPr lang="en-US" sz="3200" b="1" i="0" dirty="0">
                <a:solidFill>
                  <a:schemeClr val="bg1"/>
                </a:solidFill>
                <a:effectLst/>
                <a:latin typeface="neue-haas-grotesk-text"/>
              </a:rPr>
              <a:t>evade our immune response</a:t>
            </a:r>
            <a:r>
              <a:rPr lang="en-US" sz="3200" b="0" i="0" dirty="0">
                <a:solidFill>
                  <a:srgbClr val="212121"/>
                </a:solidFill>
                <a:effectLst/>
                <a:latin typeface="neue-haas-grotesk-text"/>
              </a:rPr>
              <a:t>.</a:t>
            </a:r>
          </a:p>
          <a:p>
            <a:pPr marL="457200" indent="-457200">
              <a:buFont typeface="Wingdings" panose="05000000000000000000" pitchFamily="2" charset="2"/>
              <a:buChar char="Ø"/>
            </a:pPr>
            <a:r>
              <a:rPr lang="en-US" sz="3200" b="0" i="0" dirty="0">
                <a:solidFill>
                  <a:srgbClr val="212121"/>
                </a:solidFill>
                <a:effectLst/>
                <a:latin typeface="neue-haas-grotesk-text"/>
              </a:rPr>
              <a:t>Unlike the </a:t>
            </a:r>
            <a:r>
              <a:rPr lang="en-US" sz="3200" b="1" i="0" dirty="0">
                <a:solidFill>
                  <a:schemeClr val="bg1"/>
                </a:solidFill>
                <a:effectLst/>
                <a:latin typeface="neue-haas-grotesk-text"/>
              </a:rPr>
              <a:t>BA.2</a:t>
            </a:r>
            <a:r>
              <a:rPr lang="en-US" sz="3200" b="0" i="0" dirty="0">
                <a:solidFill>
                  <a:srgbClr val="212121"/>
                </a:solidFill>
                <a:effectLst/>
                <a:latin typeface="neue-haas-grotesk-text"/>
              </a:rPr>
              <a:t> variant, most </a:t>
            </a:r>
            <a:r>
              <a:rPr lang="en-US" sz="3200" b="1" i="0" dirty="0">
                <a:solidFill>
                  <a:srgbClr val="FF0000"/>
                </a:solidFill>
                <a:effectLst/>
                <a:latin typeface="neue-haas-grotesk-text"/>
              </a:rPr>
              <a:t>BA.4 </a:t>
            </a:r>
            <a:r>
              <a:rPr lang="en-US" sz="3200" b="0" i="0" dirty="0">
                <a:solidFill>
                  <a:srgbClr val="212121"/>
                </a:solidFill>
                <a:effectLst/>
                <a:latin typeface="neue-haas-grotesk-text"/>
              </a:rPr>
              <a:t>and </a:t>
            </a:r>
            <a:r>
              <a:rPr lang="en-US" sz="3200" b="1" i="0" dirty="0">
                <a:solidFill>
                  <a:schemeClr val="bg1"/>
                </a:solidFill>
                <a:effectLst/>
                <a:latin typeface="neue-haas-grotesk-text"/>
              </a:rPr>
              <a:t>BA.5</a:t>
            </a:r>
            <a:r>
              <a:rPr lang="en-US" sz="3200" b="0" i="0" dirty="0">
                <a:solidFill>
                  <a:srgbClr val="212121"/>
                </a:solidFill>
                <a:effectLst/>
                <a:latin typeface="neue-haas-grotesk-text"/>
              </a:rPr>
              <a:t> sequences also contain a </a:t>
            </a:r>
            <a:r>
              <a:rPr lang="en-US" sz="3200" b="0" i="0" dirty="0">
                <a:solidFill>
                  <a:schemeClr val="bg1"/>
                </a:solidFill>
                <a:effectLst/>
                <a:latin typeface="neue-haas-grotesk-text"/>
              </a:rPr>
              <a:t>genetic change </a:t>
            </a:r>
            <a:r>
              <a:rPr lang="en-US" sz="3200" b="0" i="0" dirty="0">
                <a:solidFill>
                  <a:srgbClr val="212121"/>
                </a:solidFill>
                <a:effectLst/>
                <a:latin typeface="neue-haas-grotesk-text"/>
              </a:rPr>
              <a:t>that </a:t>
            </a:r>
            <a:r>
              <a:rPr lang="en-US" sz="3200" b="1" i="0" dirty="0">
                <a:solidFill>
                  <a:schemeClr val="accent2">
                    <a:lumMod val="75000"/>
                  </a:schemeClr>
                </a:solidFill>
                <a:effectLst/>
                <a:latin typeface="neue-haas-grotesk-text"/>
              </a:rPr>
              <a:t>affects the </a:t>
            </a:r>
            <a:r>
              <a:rPr lang="en-US" sz="3200" b="1" i="0" dirty="0">
                <a:solidFill>
                  <a:schemeClr val="bg1"/>
                </a:solidFill>
                <a:effectLst/>
                <a:latin typeface="neue-haas-grotesk-text"/>
              </a:rPr>
              <a:t>readout </a:t>
            </a:r>
            <a:r>
              <a:rPr lang="en-US" sz="3200" b="0" i="0" dirty="0">
                <a:solidFill>
                  <a:srgbClr val="212121"/>
                </a:solidFill>
                <a:effectLst/>
                <a:latin typeface="neue-haas-grotesk-text"/>
              </a:rPr>
              <a:t>of certain routine PCR tests, leading to a </a:t>
            </a:r>
            <a:r>
              <a:rPr lang="en-US" sz="3200" b="1" i="0" dirty="0">
                <a:solidFill>
                  <a:srgbClr val="FF0000"/>
                </a:solidFill>
                <a:effectLst/>
                <a:latin typeface="neue-haas-grotesk-text"/>
              </a:rPr>
              <a:t>phenomenon called S-gene dropout  </a:t>
            </a:r>
            <a:r>
              <a:rPr lang="en-US" sz="3200" b="0" i="0" dirty="0">
                <a:solidFill>
                  <a:srgbClr val="212121"/>
                </a:solidFill>
                <a:effectLst/>
                <a:latin typeface="neue-haas-grotesk-text"/>
              </a:rPr>
              <a:t>This provides a quick  means of tracking these sub-variants in countries where </a:t>
            </a:r>
            <a:r>
              <a:rPr lang="en-US" sz="3200" b="0" i="0" dirty="0">
                <a:solidFill>
                  <a:srgbClr val="FF0000"/>
                </a:solidFill>
                <a:effectLst/>
                <a:latin typeface="neue-haas-grotesk-text"/>
              </a:rPr>
              <a:t>BA.2</a:t>
            </a:r>
            <a:r>
              <a:rPr lang="en-US" sz="3200" b="0" i="0" dirty="0">
                <a:solidFill>
                  <a:srgbClr val="212121"/>
                </a:solidFill>
                <a:effectLst/>
                <a:latin typeface="neue-haas-grotesk-text"/>
              </a:rPr>
              <a:t> is dominant.</a:t>
            </a:r>
          </a:p>
          <a:p>
            <a:pPr marL="457200" indent="-457200">
              <a:buFont typeface="Wingdings" panose="05000000000000000000" pitchFamily="2" charset="2"/>
              <a:buChar char="Ø"/>
            </a:pPr>
            <a:r>
              <a:rPr lang="en-US" sz="3200" b="0" i="0" dirty="0">
                <a:solidFill>
                  <a:srgbClr val="FF0000"/>
                </a:solidFill>
                <a:effectLst/>
                <a:latin typeface="neue-haas-grotesk-text"/>
              </a:rPr>
              <a:t>recovered</a:t>
            </a:r>
            <a:r>
              <a:rPr lang="en-US" sz="3200" b="0" i="0" dirty="0">
                <a:solidFill>
                  <a:srgbClr val="212121"/>
                </a:solidFill>
                <a:effectLst/>
                <a:latin typeface="neue-haas-grotesk-text"/>
              </a:rPr>
              <a:t> from the </a:t>
            </a:r>
            <a:r>
              <a:rPr lang="en-US" sz="3200" b="0" i="0" dirty="0">
                <a:solidFill>
                  <a:srgbClr val="FF0000"/>
                </a:solidFill>
                <a:effectLst/>
                <a:latin typeface="neue-haas-grotesk-text"/>
              </a:rPr>
              <a:t>original Omicron variant </a:t>
            </a:r>
            <a:r>
              <a:rPr lang="en-US" sz="3200" b="0" i="0" dirty="0">
                <a:solidFill>
                  <a:srgbClr val="212121"/>
                </a:solidFill>
                <a:effectLst/>
                <a:latin typeface="neue-haas-grotesk-text"/>
              </a:rPr>
              <a:t>could </a:t>
            </a:r>
            <a:r>
              <a:rPr lang="en-US" sz="3200" b="0" i="0" dirty="0">
                <a:solidFill>
                  <a:srgbClr val="FF0000"/>
                </a:solidFill>
                <a:effectLst/>
                <a:latin typeface="neue-haas-grotesk-text"/>
              </a:rPr>
              <a:t>prevent cells </a:t>
            </a:r>
            <a:r>
              <a:rPr lang="en-US" sz="3200" b="0" i="0" dirty="0">
                <a:solidFill>
                  <a:srgbClr val="212121"/>
                </a:solidFill>
                <a:effectLst/>
                <a:latin typeface="neue-haas-grotesk-text"/>
              </a:rPr>
              <a:t>from being infected with the </a:t>
            </a:r>
            <a:r>
              <a:rPr lang="en-US" sz="3200" b="0" i="0" dirty="0">
                <a:solidFill>
                  <a:srgbClr val="FF0000"/>
                </a:solidFill>
                <a:effectLst/>
                <a:latin typeface="neue-haas-grotesk-text"/>
              </a:rPr>
              <a:t>BA.4 </a:t>
            </a:r>
            <a:r>
              <a:rPr lang="en-US" sz="3200" b="0" i="0" dirty="0">
                <a:solidFill>
                  <a:srgbClr val="212121"/>
                </a:solidFill>
                <a:effectLst/>
                <a:latin typeface="neue-haas-grotesk-text"/>
              </a:rPr>
              <a:t>and </a:t>
            </a:r>
            <a:r>
              <a:rPr lang="en-US" sz="3200" b="0" i="0" dirty="0">
                <a:solidFill>
                  <a:srgbClr val="FF0000"/>
                </a:solidFill>
                <a:effectLst/>
                <a:latin typeface="neue-haas-grotesk-text"/>
              </a:rPr>
              <a:t>BA.5 </a:t>
            </a:r>
            <a:r>
              <a:rPr lang="en-US" sz="3200" b="0" i="0" dirty="0">
                <a:solidFill>
                  <a:srgbClr val="212121"/>
                </a:solidFill>
                <a:effectLst/>
                <a:latin typeface="neue-haas-grotesk-text"/>
              </a:rPr>
              <a:t>variants.</a:t>
            </a:r>
            <a:endParaRPr lang="en-US" sz="3200" dirty="0"/>
          </a:p>
        </p:txBody>
      </p:sp>
    </p:spTree>
    <p:extLst>
      <p:ext uri="{BB962C8B-B14F-4D97-AF65-F5344CB8AC3E}">
        <p14:creationId xmlns:p14="http://schemas.microsoft.com/office/powerpoint/2010/main" val="3197030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F1F6AB-596A-0C8E-E03F-34904AB26601}"/>
              </a:ext>
            </a:extLst>
          </p:cNvPr>
          <p:cNvPicPr>
            <a:picLocks noChangeAspect="1"/>
          </p:cNvPicPr>
          <p:nvPr/>
        </p:nvPicPr>
        <p:blipFill>
          <a:blip r:embed="rId2"/>
          <a:stretch>
            <a:fillRect/>
          </a:stretch>
        </p:blipFill>
        <p:spPr>
          <a:xfrm>
            <a:off x="0" y="0"/>
            <a:ext cx="13029819" cy="6858000"/>
          </a:xfrm>
          <a:prstGeom prst="rect">
            <a:avLst/>
          </a:prstGeom>
        </p:spPr>
      </p:pic>
      <p:sp>
        <p:nvSpPr>
          <p:cNvPr id="3" name="TextBox 2">
            <a:extLst>
              <a:ext uri="{FF2B5EF4-FFF2-40B4-BE49-F238E27FC236}">
                <a16:creationId xmlns:a16="http://schemas.microsoft.com/office/drawing/2014/main" id="{8AD12595-0049-75C3-AB06-E7231A1ED88A}"/>
              </a:ext>
            </a:extLst>
          </p:cNvPr>
          <p:cNvSpPr txBox="1"/>
          <p:nvPr/>
        </p:nvSpPr>
        <p:spPr>
          <a:xfrm>
            <a:off x="0" y="5358581"/>
            <a:ext cx="2305049" cy="1569660"/>
          </a:xfrm>
          <a:prstGeom prst="rect">
            <a:avLst/>
          </a:prstGeom>
          <a:solidFill>
            <a:schemeClr val="accent3">
              <a:lumMod val="20000"/>
              <a:lumOff val="80000"/>
            </a:schemeClr>
          </a:solidFill>
        </p:spPr>
        <p:txBody>
          <a:bodyPr wrap="square" rtlCol="0">
            <a:spAutoFit/>
          </a:bodyPr>
          <a:lstStyle/>
          <a:p>
            <a:r>
              <a:rPr lang="en-US" sz="3200" dirty="0">
                <a:solidFill>
                  <a:srgbClr val="FF0000"/>
                </a:solidFill>
                <a:latin typeface="Bernard MT Condensed" panose="02050806060905020404" pitchFamily="18" charset="0"/>
              </a:rPr>
              <a:t>THANK YOU FOR ATTENTION</a:t>
            </a:r>
          </a:p>
        </p:txBody>
      </p:sp>
    </p:spTree>
    <p:extLst>
      <p:ext uri="{BB962C8B-B14F-4D97-AF65-F5344CB8AC3E}">
        <p14:creationId xmlns:p14="http://schemas.microsoft.com/office/powerpoint/2010/main" val="3396428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BD5E4-353E-E82A-F6C6-97F971B8DB2E}"/>
              </a:ext>
            </a:extLst>
          </p:cNvPr>
          <p:cNvPicPr>
            <a:picLocks noChangeAspect="1"/>
          </p:cNvPicPr>
          <p:nvPr/>
        </p:nvPicPr>
        <p:blipFill>
          <a:blip r:embed="rId2"/>
          <a:stretch>
            <a:fillRect/>
          </a:stretch>
        </p:blipFill>
        <p:spPr>
          <a:xfrm>
            <a:off x="0" y="0"/>
            <a:ext cx="12489180" cy="6858000"/>
          </a:xfrm>
          <a:prstGeom prst="rect">
            <a:avLst/>
          </a:prstGeom>
          <a:solidFill>
            <a:schemeClr val="accent3">
              <a:lumMod val="20000"/>
              <a:lumOff val="80000"/>
            </a:schemeClr>
          </a:solidFill>
        </p:spPr>
      </p:pic>
      <p:sp>
        <p:nvSpPr>
          <p:cNvPr id="4" name="TextBox 3">
            <a:extLst>
              <a:ext uri="{FF2B5EF4-FFF2-40B4-BE49-F238E27FC236}">
                <a16:creationId xmlns:a16="http://schemas.microsoft.com/office/drawing/2014/main" id="{5D846F7C-D520-739B-5884-7C2D49129456}"/>
              </a:ext>
            </a:extLst>
          </p:cNvPr>
          <p:cNvSpPr txBox="1"/>
          <p:nvPr/>
        </p:nvSpPr>
        <p:spPr>
          <a:xfrm rot="10800000" flipV="1">
            <a:off x="6342076" y="79750"/>
            <a:ext cx="5080301" cy="5632311"/>
          </a:xfrm>
          <a:prstGeom prst="rect">
            <a:avLst/>
          </a:prstGeom>
          <a:solidFill>
            <a:srgbClr val="92D050"/>
          </a:solidFill>
        </p:spPr>
        <p:txBody>
          <a:bodyPr wrap="square">
            <a:spAutoFit/>
          </a:bodyPr>
          <a:lstStyle/>
          <a:p>
            <a:r>
              <a:rPr lang="en-US" sz="3600" b="1" dirty="0">
                <a:solidFill>
                  <a:srgbClr val="FFC000"/>
                </a:solidFill>
              </a:rPr>
              <a:t>Phylogenetic analysis</a:t>
            </a:r>
            <a:r>
              <a:rPr lang="en-US" sz="3600" dirty="0"/>
              <a:t>, based on the prevalence of </a:t>
            </a:r>
            <a:r>
              <a:rPr lang="en-US" sz="3600" b="1" dirty="0"/>
              <a:t>high numbers </a:t>
            </a:r>
            <a:r>
              <a:rPr lang="en-US" sz="3600" dirty="0"/>
              <a:t>of mutations, revealed that the </a:t>
            </a:r>
            <a:r>
              <a:rPr lang="en-US" sz="3600" b="1" dirty="0">
                <a:solidFill>
                  <a:srgbClr val="FFC000"/>
                </a:solidFill>
              </a:rPr>
              <a:t>Omicron variant </a:t>
            </a:r>
            <a:r>
              <a:rPr lang="en-US" sz="3600" dirty="0"/>
              <a:t>is closely related to the </a:t>
            </a:r>
            <a:r>
              <a:rPr lang="en-US" sz="3600" b="1" dirty="0">
                <a:solidFill>
                  <a:srgbClr val="FFC000"/>
                </a:solidFill>
              </a:rPr>
              <a:t>Gamma (P.1) variant </a:t>
            </a:r>
            <a:r>
              <a:rPr lang="en-US" sz="3600" dirty="0"/>
              <a:t>and may </a:t>
            </a:r>
            <a:r>
              <a:rPr lang="en-US" sz="3600" b="1" dirty="0"/>
              <a:t>possess similar characteristics </a:t>
            </a:r>
            <a:r>
              <a:rPr lang="en-US" sz="3600" dirty="0"/>
              <a:t>at the </a:t>
            </a:r>
            <a:r>
              <a:rPr lang="en-US" sz="3600" b="1" dirty="0">
                <a:solidFill>
                  <a:srgbClr val="FFC000"/>
                </a:solidFill>
              </a:rPr>
              <a:t>molecular level</a:t>
            </a:r>
          </a:p>
        </p:txBody>
      </p:sp>
    </p:spTree>
    <p:extLst>
      <p:ext uri="{BB962C8B-B14F-4D97-AF65-F5344CB8AC3E}">
        <p14:creationId xmlns:p14="http://schemas.microsoft.com/office/powerpoint/2010/main" val="239028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58D76-67AC-2C21-3097-1100E8C69C48}"/>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384A6316-0494-144B-5144-483B0410CFEC}"/>
              </a:ext>
            </a:extLst>
          </p:cNvPr>
          <p:cNvSpPr txBox="1"/>
          <p:nvPr/>
        </p:nvSpPr>
        <p:spPr>
          <a:xfrm>
            <a:off x="4597167" y="717856"/>
            <a:ext cx="6920917" cy="5509200"/>
          </a:xfrm>
          <a:prstGeom prst="rect">
            <a:avLst/>
          </a:prstGeom>
          <a:solidFill>
            <a:schemeClr val="accent3">
              <a:lumMod val="20000"/>
              <a:lumOff val="80000"/>
            </a:schemeClr>
          </a:solidFill>
        </p:spPr>
        <p:txBody>
          <a:bodyPr wrap="square">
            <a:spAutoFit/>
          </a:bodyPr>
          <a:lstStyle/>
          <a:p>
            <a:r>
              <a:rPr lang="en-US" sz="4400" b="0" i="0" dirty="0">
                <a:solidFill>
                  <a:srgbClr val="212121"/>
                </a:solidFill>
                <a:effectLst/>
                <a:latin typeface="Cambria" panose="02040503050406030204" pitchFamily="18" charset="0"/>
              </a:rPr>
              <a:t>at least </a:t>
            </a:r>
            <a:r>
              <a:rPr lang="en-US" sz="4400" b="1" i="0" dirty="0">
                <a:solidFill>
                  <a:srgbClr val="212121"/>
                </a:solidFill>
                <a:effectLst/>
                <a:latin typeface="Cambria" panose="02040503050406030204" pitchFamily="18" charset="0"/>
              </a:rPr>
              <a:t>15</a:t>
            </a:r>
            <a:r>
              <a:rPr lang="en-US" sz="4400" b="0" i="0" dirty="0">
                <a:solidFill>
                  <a:srgbClr val="212121"/>
                </a:solidFill>
                <a:effectLst/>
                <a:latin typeface="Cambria" panose="02040503050406030204" pitchFamily="18" charset="0"/>
              </a:rPr>
              <a:t> critical mutations in the </a:t>
            </a:r>
            <a:r>
              <a:rPr lang="en-US" sz="4400" b="1" i="0" dirty="0">
                <a:solidFill>
                  <a:srgbClr val="212121"/>
                </a:solidFill>
                <a:effectLst/>
                <a:latin typeface="Cambria" panose="02040503050406030204" pitchFamily="18" charset="0"/>
              </a:rPr>
              <a:t>S </a:t>
            </a:r>
            <a:r>
              <a:rPr lang="en-US" sz="4400" b="0" i="0" dirty="0">
                <a:solidFill>
                  <a:srgbClr val="212121"/>
                </a:solidFill>
                <a:effectLst/>
                <a:latin typeface="Cambria" panose="02040503050406030204" pitchFamily="18" charset="0"/>
              </a:rPr>
              <a:t>protein as identified by the Center for Disease Control (CDC) possibly imparted the </a:t>
            </a:r>
            <a:r>
              <a:rPr lang="en-US" sz="4400" b="1" i="0" dirty="0">
                <a:solidFill>
                  <a:srgbClr val="212121"/>
                </a:solidFill>
                <a:effectLst/>
                <a:latin typeface="Cambria" panose="02040503050406030204" pitchFamily="18" charset="0"/>
              </a:rPr>
              <a:t>viral infectivity advantages</a:t>
            </a:r>
            <a:r>
              <a:rPr lang="en-US" sz="4400" b="0" i="0" dirty="0">
                <a:solidFill>
                  <a:srgbClr val="212121"/>
                </a:solidFill>
                <a:effectLst/>
                <a:latin typeface="Cambria" panose="02040503050406030204" pitchFamily="18" charset="0"/>
              </a:rPr>
              <a:t> especially over the fatal Delta variant (B.1.617.2)</a:t>
            </a:r>
          </a:p>
        </p:txBody>
      </p:sp>
    </p:spTree>
    <p:extLst>
      <p:ext uri="{BB962C8B-B14F-4D97-AF65-F5344CB8AC3E}">
        <p14:creationId xmlns:p14="http://schemas.microsoft.com/office/powerpoint/2010/main" val="3496563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C2726-CEEB-4E3E-917C-78BA23E7AE2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6BB375F-F9F8-44DE-B9B7-09DB423D0BEB}"/>
              </a:ext>
            </a:extLst>
          </p:cNvPr>
          <p:cNvPicPr>
            <a:picLocks noGrp="1" noChangeAspect="1"/>
          </p:cNvPicPr>
          <p:nvPr>
            <p:ph idx="1"/>
          </p:nvPr>
        </p:nvPicPr>
        <p:blipFill rotWithShape="1">
          <a:blip r:embed="rId2"/>
          <a:srcRect b="2058"/>
          <a:stretch/>
        </p:blipFill>
        <p:spPr>
          <a:xfrm>
            <a:off x="0" y="-1"/>
            <a:ext cx="12192000" cy="6874933"/>
          </a:xfrm>
          <a:prstGeom prst="rect">
            <a:avLst/>
          </a:prstGeom>
        </p:spPr>
      </p:pic>
    </p:spTree>
    <p:extLst>
      <p:ext uri="{BB962C8B-B14F-4D97-AF65-F5344CB8AC3E}">
        <p14:creationId xmlns:p14="http://schemas.microsoft.com/office/powerpoint/2010/main" val="2692873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79CEE-67F8-4166-B5A3-6724624D5EF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4FBF3C9-45AD-460E-B230-4B34DB5C5493}"/>
              </a:ext>
            </a:extLst>
          </p:cNvPr>
          <p:cNvPicPr>
            <a:picLocks noGrp="1" noChangeAspect="1"/>
          </p:cNvPicPr>
          <p:nvPr>
            <p:ph idx="1"/>
          </p:nvPr>
        </p:nvPicPr>
        <p:blipFill rotWithShape="1">
          <a:blip r:embed="rId2"/>
          <a:srcRect b="6843"/>
          <a:stretch/>
        </p:blipFill>
        <p:spPr>
          <a:xfrm>
            <a:off x="0" y="-6085"/>
            <a:ext cx="12192000" cy="6864085"/>
          </a:xfrm>
          <a:prstGeom prst="rect">
            <a:avLst/>
          </a:prstGeom>
        </p:spPr>
      </p:pic>
    </p:spTree>
    <p:extLst>
      <p:ext uri="{BB962C8B-B14F-4D97-AF65-F5344CB8AC3E}">
        <p14:creationId xmlns:p14="http://schemas.microsoft.com/office/powerpoint/2010/main" val="2078106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01C9-4D4C-4586-9658-A140F9567162}"/>
              </a:ext>
            </a:extLst>
          </p:cNvPr>
          <p:cNvSpPr>
            <a:spLocks noGrp="1"/>
          </p:cNvSpPr>
          <p:nvPr>
            <p:ph type="title"/>
          </p:nvPr>
        </p:nvSpPr>
        <p:spPr>
          <a:xfrm>
            <a:off x="338667" y="0"/>
            <a:ext cx="10716187" cy="541867"/>
          </a:xfrm>
        </p:spPr>
        <p:txBody>
          <a:bodyPr>
            <a:normAutofit fontScale="90000"/>
          </a:bodyPr>
          <a:lstStyle/>
          <a:p>
            <a:pPr algn="ctr"/>
            <a:r>
              <a:rPr lang="en-US" b="1" dirty="0">
                <a:solidFill>
                  <a:srgbClr val="FF0000"/>
                </a:solidFill>
              </a:rPr>
              <a:t>terminology</a:t>
            </a:r>
          </a:p>
        </p:txBody>
      </p:sp>
      <p:sp>
        <p:nvSpPr>
          <p:cNvPr id="3" name="Content Placeholder 2">
            <a:extLst>
              <a:ext uri="{FF2B5EF4-FFF2-40B4-BE49-F238E27FC236}">
                <a16:creationId xmlns:a16="http://schemas.microsoft.com/office/drawing/2014/main" id="{8F4CC12F-2117-4F9A-BB90-1253F7F6B984}"/>
              </a:ext>
            </a:extLst>
          </p:cNvPr>
          <p:cNvSpPr>
            <a:spLocks noGrp="1"/>
          </p:cNvSpPr>
          <p:nvPr>
            <p:ph idx="1"/>
          </p:nvPr>
        </p:nvSpPr>
        <p:spPr>
          <a:xfrm>
            <a:off x="88490" y="541868"/>
            <a:ext cx="12103510" cy="6316132"/>
          </a:xfrm>
          <a:solidFill>
            <a:schemeClr val="accent2">
              <a:lumMod val="20000"/>
              <a:lumOff val="80000"/>
            </a:schemeClr>
          </a:solidFill>
        </p:spPr>
        <p:txBody>
          <a:bodyPr>
            <a:normAutofit/>
          </a:bodyPr>
          <a:lstStyle/>
          <a:p>
            <a:r>
              <a:rPr lang="en-US" sz="3200" b="0" i="0" dirty="0">
                <a:effectLst/>
                <a:latin typeface="Roboto Flex"/>
              </a:rPr>
              <a:t>Viruses constantly change through mutation, and new variants of a virus are expected to occur," Sometimes new variants emerge and disappear. Other times, new variants persist.</a:t>
            </a:r>
          </a:p>
          <a:p>
            <a:r>
              <a:rPr lang="en-US" sz="3200" b="0" i="0" dirty="0">
                <a:effectLst/>
                <a:latin typeface="Roboto Flex"/>
              </a:rPr>
              <a:t>Variants are categorized </a:t>
            </a:r>
            <a:r>
              <a:rPr lang="en-US" sz="3200" b="1" i="0" dirty="0">
                <a:effectLst/>
                <a:latin typeface="Roboto Flex"/>
              </a:rPr>
              <a:t>into three </a:t>
            </a:r>
            <a:r>
              <a:rPr lang="en-US" sz="3200" b="0" i="0" dirty="0">
                <a:effectLst/>
                <a:latin typeface="Roboto Flex"/>
              </a:rPr>
              <a:t>categories: </a:t>
            </a:r>
            <a:r>
              <a:rPr lang="en-US" sz="3200" b="0" i="0" dirty="0">
                <a:solidFill>
                  <a:srgbClr val="FF0000"/>
                </a:solidFill>
                <a:effectLst/>
                <a:latin typeface="Roboto Flex"/>
              </a:rPr>
              <a:t>(1) </a:t>
            </a:r>
            <a:r>
              <a:rPr lang="en-US" sz="3200" b="0" i="0" dirty="0">
                <a:effectLst/>
                <a:latin typeface="Roboto Flex"/>
              </a:rPr>
              <a:t>"variants of interest," </a:t>
            </a:r>
            <a:r>
              <a:rPr lang="en-US" sz="3200" b="0" i="0" dirty="0">
                <a:solidFill>
                  <a:srgbClr val="FF0000"/>
                </a:solidFill>
                <a:effectLst/>
                <a:latin typeface="Roboto Flex"/>
              </a:rPr>
              <a:t>(2)</a:t>
            </a:r>
            <a:r>
              <a:rPr lang="en-US" sz="3200" b="0" i="0" dirty="0">
                <a:effectLst/>
                <a:latin typeface="Roboto Flex"/>
              </a:rPr>
              <a:t> "variants of concern" and</a:t>
            </a:r>
            <a:r>
              <a:rPr lang="en-US" sz="3200" b="0" i="0" dirty="0">
                <a:solidFill>
                  <a:srgbClr val="FF0000"/>
                </a:solidFill>
                <a:effectLst/>
                <a:latin typeface="Roboto Flex"/>
              </a:rPr>
              <a:t> (3) </a:t>
            </a:r>
            <a:r>
              <a:rPr lang="en-US" sz="3200" b="0" i="0" dirty="0">
                <a:effectLst/>
                <a:latin typeface="Roboto Flex"/>
              </a:rPr>
              <a:t>"variants of high consequence.“</a:t>
            </a:r>
          </a:p>
          <a:p>
            <a:r>
              <a:rPr lang="en-US" sz="3200" b="1" i="0" dirty="0">
                <a:solidFill>
                  <a:srgbClr val="FF0000"/>
                </a:solidFill>
                <a:effectLst/>
                <a:latin typeface="Roboto Flex"/>
              </a:rPr>
              <a:t>Variants of interest </a:t>
            </a:r>
            <a:r>
              <a:rPr lang="en-US" sz="3200" b="0" i="0" dirty="0">
                <a:effectLst/>
                <a:latin typeface="Roboto Flex"/>
              </a:rPr>
              <a:t>just mean we've seen a number of the same genetic mutations emerge and scientists around the world are on the lookout for it every single time. A virus anywhere in the world gets this genetic sequence, it gets updated into a database that's shared internationally, so we can really see what's emerging. When a variant of interest emerges</a:t>
            </a:r>
            <a:endParaRPr lang="en-US" sz="3200" dirty="0"/>
          </a:p>
        </p:txBody>
      </p:sp>
    </p:spTree>
    <p:extLst>
      <p:ext uri="{BB962C8B-B14F-4D97-AF65-F5344CB8AC3E}">
        <p14:creationId xmlns:p14="http://schemas.microsoft.com/office/powerpoint/2010/main" val="1148709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26EE7A-589B-466C-91F2-37962521A516}"/>
              </a:ext>
            </a:extLst>
          </p:cNvPr>
          <p:cNvSpPr>
            <a:spLocks noGrp="1"/>
          </p:cNvSpPr>
          <p:nvPr>
            <p:ph idx="1"/>
          </p:nvPr>
        </p:nvSpPr>
        <p:spPr>
          <a:xfrm>
            <a:off x="0" y="0"/>
            <a:ext cx="12191999" cy="6858000"/>
          </a:xfrm>
          <a:solidFill>
            <a:schemeClr val="accent2">
              <a:lumMod val="20000"/>
              <a:lumOff val="80000"/>
            </a:schemeClr>
          </a:solidFill>
        </p:spPr>
        <p:txBody>
          <a:bodyPr>
            <a:normAutofit/>
          </a:bodyPr>
          <a:lstStyle/>
          <a:p>
            <a:r>
              <a:rPr lang="en-US" sz="3600" b="0" i="0" dirty="0">
                <a:effectLst/>
                <a:latin typeface="Roboto Flex"/>
              </a:rPr>
              <a:t>A </a:t>
            </a:r>
            <a:r>
              <a:rPr lang="en-US" sz="3600" b="1" i="0" dirty="0">
                <a:solidFill>
                  <a:srgbClr val="FF0000"/>
                </a:solidFill>
                <a:effectLst/>
                <a:latin typeface="Roboto Flex"/>
              </a:rPr>
              <a:t>variant of concern </a:t>
            </a:r>
            <a:r>
              <a:rPr lang="en-US" sz="3600" b="0" i="0" dirty="0">
                <a:effectLst/>
                <a:latin typeface="Roboto Flex"/>
              </a:rPr>
              <a:t>is one in which "there is evidence of an increase in transmissibility, more severe disease (e.g., increased hospitalizations or deaths), significant reduction in neutralization by antibodies generated during previous infection or vaccination, reduced effectiveness of treatments or vaccines, or diagnostic detection failures," according to the CDC.</a:t>
            </a:r>
          </a:p>
          <a:p>
            <a:r>
              <a:rPr lang="en-US" sz="3600" b="1" i="0" dirty="0">
                <a:solidFill>
                  <a:srgbClr val="FF0000"/>
                </a:solidFill>
                <a:effectLst/>
                <a:latin typeface="Roboto Flex"/>
              </a:rPr>
              <a:t>variant of high consequence </a:t>
            </a:r>
            <a:r>
              <a:rPr lang="en-US" sz="3600" b="0" i="0" dirty="0">
                <a:effectLst/>
                <a:latin typeface="Roboto Flex"/>
              </a:rPr>
              <a:t>"has clear evidence that prevention measures or medical countermeasures have significantly reduced effectiveness relative to previously circulating variants. the vaccine was not working very well</a:t>
            </a:r>
            <a:endParaRPr lang="en-US" sz="3600" dirty="0"/>
          </a:p>
        </p:txBody>
      </p:sp>
    </p:spTree>
    <p:extLst>
      <p:ext uri="{BB962C8B-B14F-4D97-AF65-F5344CB8AC3E}">
        <p14:creationId xmlns:p14="http://schemas.microsoft.com/office/powerpoint/2010/main" val="3922306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BFEA8-1D96-1A8B-1591-99381452A9E6}"/>
              </a:ext>
            </a:extLst>
          </p:cNvPr>
          <p:cNvPicPr>
            <a:picLocks noChangeAspect="1"/>
          </p:cNvPicPr>
          <p:nvPr/>
        </p:nvPicPr>
        <p:blipFill rotWithShape="1">
          <a:blip r:embed="rId2"/>
          <a:srcRect l="23000" t="22263" r="23436" b="11000"/>
          <a:stretch/>
        </p:blipFill>
        <p:spPr>
          <a:xfrm>
            <a:off x="-91440" y="-1900"/>
            <a:ext cx="12222480" cy="6859899"/>
          </a:xfrm>
          <a:prstGeom prst="rect">
            <a:avLst/>
          </a:prstGeom>
        </p:spPr>
      </p:pic>
    </p:spTree>
    <p:extLst>
      <p:ext uri="{BB962C8B-B14F-4D97-AF65-F5344CB8AC3E}">
        <p14:creationId xmlns:p14="http://schemas.microsoft.com/office/powerpoint/2010/main" val="28302973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1383</Words>
  <Application>Microsoft Office PowerPoint</Application>
  <PresentationFormat>Widescreen</PresentationFormat>
  <Paragraphs>45</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Bernard MT Condensed</vt:lpstr>
      <vt:lpstr>Calibri</vt:lpstr>
      <vt:lpstr>Calibri Light</vt:lpstr>
      <vt:lpstr>Cambria</vt:lpstr>
      <vt:lpstr>neue-haas-grotesk-text</vt:lpstr>
      <vt:lpstr>Roboto Flex</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terminology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nucleocapsid (N) protein region</vt:lpstr>
      <vt:lpstr>The BA.4 variant was first detected from a specimen collected on 10 January 2022 in Limpopo, South Africa.  BA.5 was also first detected in South Africa, this time from a sample collected on 25 February 2022 in KwaZulu-Natal.  Antibodies produced by vaccine against COVID-19 more effective than recovered infection.   growing in prevalence: number of countries reporting the detection of these variants and the number of cases are rising.  1% in January 2022 -35% on 29 April 2022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Ferial</dc:creator>
  <cp:lastModifiedBy>Dr Ferial</cp:lastModifiedBy>
  <cp:revision>2</cp:revision>
  <dcterms:created xsi:type="dcterms:W3CDTF">2022-09-07T08:34:48Z</dcterms:created>
  <dcterms:modified xsi:type="dcterms:W3CDTF">2022-09-10T11:08:53Z</dcterms:modified>
</cp:coreProperties>
</file>