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8" r:id="rId1"/>
  </p:sldMasterIdLst>
  <p:sldIdLst>
    <p:sldId id="256" r:id="rId2"/>
    <p:sldId id="257" r:id="rId3"/>
    <p:sldId id="258" r:id="rId4"/>
    <p:sldId id="259" r:id="rId5"/>
    <p:sldId id="264" r:id="rId6"/>
    <p:sldId id="265" r:id="rId7"/>
    <p:sldId id="267" r:id="rId8"/>
    <p:sldId id="268" r:id="rId9"/>
    <p:sldId id="260" r:id="rId10"/>
    <p:sldId id="261" r:id="rId11"/>
    <p:sldId id="269" r:id="rId12"/>
    <p:sldId id="270" r:id="rId13"/>
    <p:sldId id="262" r:id="rId14"/>
    <p:sldId id="263" r:id="rId15"/>
    <p:sldId id="271" r:id="rId16"/>
    <p:sldId id="272" r:id="rId17"/>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65" d="100"/>
          <a:sy n="65" d="100"/>
        </p:scale>
        <p:origin x="72"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35CAF90-A98A-4E5F-AA31-6A50029D6296}" type="datetimeFigureOut">
              <a:rPr lang="ar-IQ" smtClean="0"/>
              <a:t>10/01/1444</a:t>
            </a:fld>
            <a:endParaRPr lang="ar-IQ"/>
          </a:p>
        </p:txBody>
      </p:sp>
      <p:sp>
        <p:nvSpPr>
          <p:cNvPr id="5" name="Footer Placeholder 4"/>
          <p:cNvSpPr>
            <a:spLocks noGrp="1"/>
          </p:cNvSpPr>
          <p:nvPr>
            <p:ph type="ftr" sz="quarter" idx="11"/>
          </p:nvPr>
        </p:nvSpPr>
        <p:spPr>
          <a:xfrm>
            <a:off x="2692397" y="5037663"/>
            <a:ext cx="5214635" cy="279400"/>
          </a:xfrm>
        </p:spPr>
        <p:txBody>
          <a:bodyPr/>
          <a:lstStyle/>
          <a:p>
            <a:endParaRPr lang="ar-IQ"/>
          </a:p>
        </p:txBody>
      </p:sp>
      <p:sp>
        <p:nvSpPr>
          <p:cNvPr id="6" name="Slide Number Placeholder 5"/>
          <p:cNvSpPr>
            <a:spLocks noGrp="1"/>
          </p:cNvSpPr>
          <p:nvPr>
            <p:ph type="sldNum" sz="quarter" idx="12"/>
          </p:nvPr>
        </p:nvSpPr>
        <p:spPr>
          <a:xfrm>
            <a:off x="8956900" y="5037663"/>
            <a:ext cx="551167" cy="279400"/>
          </a:xfrm>
        </p:spPr>
        <p:txBody>
          <a:bodyPr/>
          <a:lstStyle/>
          <a:p>
            <a:fld id="{F943A1C3-607C-4641-ABFE-4652E6ED1291}" type="slidenum">
              <a:rPr lang="ar-IQ" smtClean="0"/>
              <a:t>‹#›</a:t>
            </a:fld>
            <a:endParaRPr lang="ar-IQ"/>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2283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35CAF90-A98A-4E5F-AA31-6A50029D6296}" type="datetimeFigureOut">
              <a:rPr lang="ar-IQ" smtClean="0"/>
              <a:t>10/01/1444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943A1C3-607C-4641-ABFE-4652E6ED1291}" type="slidenum">
              <a:rPr lang="ar-IQ" smtClean="0"/>
              <a:t>‹#›</a:t>
            </a:fld>
            <a:endParaRPr lang="ar-IQ"/>
          </a:p>
        </p:txBody>
      </p:sp>
    </p:spTree>
    <p:extLst>
      <p:ext uri="{BB962C8B-B14F-4D97-AF65-F5344CB8AC3E}">
        <p14:creationId xmlns:p14="http://schemas.microsoft.com/office/powerpoint/2010/main" val="490723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435CAF90-A98A-4E5F-AA31-6A50029D6296}" type="datetimeFigureOut">
              <a:rPr lang="ar-IQ" smtClean="0"/>
              <a:t>10/01/1444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943A1C3-607C-4641-ABFE-4652E6ED1291}" type="slidenum">
              <a:rPr lang="ar-IQ" smtClean="0"/>
              <a:t>‹#›</a:t>
            </a:fld>
            <a:endParaRPr lang="ar-IQ"/>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955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435CAF90-A98A-4E5F-AA31-6A50029D6296}" type="datetimeFigureOut">
              <a:rPr lang="ar-IQ" smtClean="0"/>
              <a:t>10/01/1444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943A1C3-607C-4641-ABFE-4652E6ED1291}" type="slidenum">
              <a:rPr lang="ar-IQ" smtClean="0"/>
              <a:t>‹#›</a:t>
            </a:fld>
            <a:endParaRPr lang="ar-IQ"/>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4624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435CAF90-A98A-4E5F-AA31-6A50029D6296}" type="datetimeFigureOut">
              <a:rPr lang="ar-IQ" smtClean="0"/>
              <a:t>10/01/1444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943A1C3-607C-4641-ABFE-4652E6ED1291}" type="slidenum">
              <a:rPr lang="ar-IQ" smtClean="0"/>
              <a:t>‹#›</a:t>
            </a:fld>
            <a:endParaRPr lang="ar-IQ"/>
          </a:p>
        </p:txBody>
      </p:sp>
    </p:spTree>
    <p:extLst>
      <p:ext uri="{BB962C8B-B14F-4D97-AF65-F5344CB8AC3E}">
        <p14:creationId xmlns:p14="http://schemas.microsoft.com/office/powerpoint/2010/main" val="2613979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435CAF90-A98A-4E5F-AA31-6A50029D6296}" type="datetimeFigureOut">
              <a:rPr lang="ar-IQ" smtClean="0"/>
              <a:t>10/01/1444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943A1C3-607C-4641-ABFE-4652E6ED1291}" type="slidenum">
              <a:rPr lang="ar-IQ" smtClean="0"/>
              <a:t>‹#›</a:t>
            </a:fld>
            <a:endParaRPr lang="ar-IQ"/>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5839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435CAF90-A98A-4E5F-AA31-6A50029D6296}" type="datetimeFigureOut">
              <a:rPr lang="ar-IQ" smtClean="0"/>
              <a:t>10/01/1444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943A1C3-607C-4641-ABFE-4652E6ED1291}" type="slidenum">
              <a:rPr lang="ar-IQ" smtClean="0"/>
              <a:t>‹#›</a:t>
            </a:fld>
            <a:endParaRPr lang="ar-IQ"/>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397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35CAF90-A98A-4E5F-AA31-6A50029D6296}" type="datetimeFigureOut">
              <a:rPr lang="ar-IQ" smtClean="0"/>
              <a:t>10/01/1444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943A1C3-607C-4641-ABFE-4652E6ED1291}" type="slidenum">
              <a:rPr lang="ar-IQ" smtClean="0"/>
              <a:t>‹#›</a:t>
            </a:fld>
            <a:endParaRPr lang="ar-IQ"/>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5766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35CAF90-A98A-4E5F-AA31-6A50029D6296}" type="datetimeFigureOut">
              <a:rPr lang="ar-IQ" smtClean="0"/>
              <a:t>10/01/1444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943A1C3-607C-4641-ABFE-4652E6ED1291}" type="slidenum">
              <a:rPr lang="ar-IQ" smtClean="0"/>
              <a:t>‹#›</a:t>
            </a:fld>
            <a:endParaRPr lang="ar-IQ"/>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9497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35CAF90-A98A-4E5F-AA31-6A50029D6296}" type="datetimeFigureOut">
              <a:rPr lang="ar-IQ" smtClean="0"/>
              <a:t>10/01/1444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943A1C3-607C-4641-ABFE-4652E6ED1291}" type="slidenum">
              <a:rPr lang="ar-IQ" smtClean="0"/>
              <a:t>‹#›</a:t>
            </a:fld>
            <a:endParaRPr lang="ar-IQ"/>
          </a:p>
        </p:txBody>
      </p:sp>
    </p:spTree>
    <p:extLst>
      <p:ext uri="{BB962C8B-B14F-4D97-AF65-F5344CB8AC3E}">
        <p14:creationId xmlns:p14="http://schemas.microsoft.com/office/powerpoint/2010/main" val="1951668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435CAF90-A98A-4E5F-AA31-6A50029D6296}" type="datetimeFigureOut">
              <a:rPr lang="ar-IQ" smtClean="0"/>
              <a:t>10/01/1444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943A1C3-607C-4641-ABFE-4652E6ED1291}" type="slidenum">
              <a:rPr lang="ar-IQ" smtClean="0"/>
              <a:t>‹#›</a:t>
            </a:fld>
            <a:endParaRPr lang="ar-IQ"/>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2679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435CAF90-A98A-4E5F-AA31-6A50029D6296}" type="datetimeFigureOut">
              <a:rPr lang="ar-IQ" smtClean="0"/>
              <a:t>10/01/1444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943A1C3-607C-4641-ABFE-4652E6ED1291}" type="slidenum">
              <a:rPr lang="ar-IQ" smtClean="0"/>
              <a:t>‹#›</a:t>
            </a:fld>
            <a:endParaRPr lang="ar-IQ"/>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6739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435CAF90-A98A-4E5F-AA31-6A50029D6296}" type="datetimeFigureOut">
              <a:rPr lang="ar-IQ" smtClean="0"/>
              <a:t>10/01/1444</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F943A1C3-607C-4641-ABFE-4652E6ED1291}" type="slidenum">
              <a:rPr lang="ar-IQ" smtClean="0"/>
              <a:t>‹#›</a:t>
            </a:fld>
            <a:endParaRPr lang="ar-IQ"/>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3157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435CAF90-A98A-4E5F-AA31-6A50029D6296}" type="datetimeFigureOut">
              <a:rPr lang="ar-IQ" smtClean="0"/>
              <a:t>10/01/1444</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F943A1C3-607C-4641-ABFE-4652E6ED1291}" type="slidenum">
              <a:rPr lang="ar-IQ" smtClean="0"/>
              <a:t>‹#›</a:t>
            </a:fld>
            <a:endParaRPr lang="ar-IQ"/>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9526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5CAF90-A98A-4E5F-AA31-6A50029D6296}" type="datetimeFigureOut">
              <a:rPr lang="ar-IQ" smtClean="0"/>
              <a:t>10/01/1444</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F943A1C3-607C-4641-ABFE-4652E6ED1291}" type="slidenum">
              <a:rPr lang="ar-IQ" smtClean="0"/>
              <a:t>‹#›</a:t>
            </a:fld>
            <a:endParaRPr lang="ar-IQ"/>
          </a:p>
        </p:txBody>
      </p:sp>
    </p:spTree>
    <p:extLst>
      <p:ext uri="{BB962C8B-B14F-4D97-AF65-F5344CB8AC3E}">
        <p14:creationId xmlns:p14="http://schemas.microsoft.com/office/powerpoint/2010/main" val="3109036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35CAF90-A98A-4E5F-AA31-6A50029D6296}" type="datetimeFigureOut">
              <a:rPr lang="ar-IQ" smtClean="0"/>
              <a:t>10/01/1444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943A1C3-607C-4641-ABFE-4652E6ED1291}" type="slidenum">
              <a:rPr lang="ar-IQ" smtClean="0"/>
              <a:t>‹#›</a:t>
            </a:fld>
            <a:endParaRPr lang="ar-IQ"/>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913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35CAF90-A98A-4E5F-AA31-6A50029D6296}" type="datetimeFigureOut">
              <a:rPr lang="ar-IQ" smtClean="0"/>
              <a:t>10/01/1444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943A1C3-607C-4641-ABFE-4652E6ED1291}" type="slidenum">
              <a:rPr lang="ar-IQ" smtClean="0"/>
              <a:t>‹#›</a:t>
            </a:fld>
            <a:endParaRPr lang="ar-IQ"/>
          </a:p>
        </p:txBody>
      </p:sp>
    </p:spTree>
    <p:extLst>
      <p:ext uri="{BB962C8B-B14F-4D97-AF65-F5344CB8AC3E}">
        <p14:creationId xmlns:p14="http://schemas.microsoft.com/office/powerpoint/2010/main" val="3868844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35CAF90-A98A-4E5F-AA31-6A50029D6296}" type="datetimeFigureOut">
              <a:rPr lang="ar-IQ" smtClean="0"/>
              <a:t>10/01/1444</a:t>
            </a:fld>
            <a:endParaRPr lang="ar-IQ"/>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IQ"/>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943A1C3-607C-4641-ABFE-4652E6ED1291}" type="slidenum">
              <a:rPr lang="ar-IQ" smtClean="0"/>
              <a:t>‹#›</a:t>
            </a:fld>
            <a:endParaRPr lang="ar-IQ"/>
          </a:p>
        </p:txBody>
      </p:sp>
    </p:spTree>
    <p:extLst>
      <p:ext uri="{BB962C8B-B14F-4D97-AF65-F5344CB8AC3E}">
        <p14:creationId xmlns:p14="http://schemas.microsoft.com/office/powerpoint/2010/main" val="272118833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36700" y="1122363"/>
            <a:ext cx="9131300" cy="947737"/>
          </a:xfrm>
          <a:solidFill>
            <a:srgbClr val="00B050"/>
          </a:solidFill>
          <a:ln>
            <a:solidFill>
              <a:srgbClr val="00B050"/>
            </a:solidFill>
          </a:ln>
        </p:spPr>
        <p:txBody>
          <a:bodyPr>
            <a:normAutofit/>
          </a:bodyPr>
          <a:lstStyle/>
          <a:p>
            <a:r>
              <a:rPr lang="ar-IQ" dirty="0" smtClean="0"/>
              <a:t>الإخراج التلفزيوني بين الابداع </a:t>
            </a:r>
            <a:r>
              <a:rPr lang="ar-IQ" dirty="0" smtClean="0"/>
              <a:t>والتقنية</a:t>
            </a:r>
            <a:endParaRPr lang="ar-IQ" dirty="0"/>
          </a:p>
        </p:txBody>
      </p:sp>
      <p:sp>
        <p:nvSpPr>
          <p:cNvPr id="3" name="عنوان فرعي 2"/>
          <p:cNvSpPr>
            <a:spLocks noGrp="1"/>
          </p:cNvSpPr>
          <p:nvPr>
            <p:ph type="subTitle" idx="1"/>
          </p:nvPr>
        </p:nvSpPr>
        <p:spPr>
          <a:solidFill>
            <a:srgbClr val="92D050"/>
          </a:solidFill>
        </p:spPr>
        <p:txBody>
          <a:bodyPr/>
          <a:lstStyle/>
          <a:p>
            <a:r>
              <a:rPr lang="ar-IQ" dirty="0" smtClean="0"/>
              <a:t>ورشة ادارها </a:t>
            </a:r>
          </a:p>
          <a:p>
            <a:r>
              <a:rPr lang="ar-IQ" dirty="0" smtClean="0"/>
              <a:t>أ.م. د مصطفى عبيد دفاك </a:t>
            </a:r>
            <a:endParaRPr lang="ar-IQ" dirty="0"/>
          </a:p>
        </p:txBody>
      </p:sp>
    </p:spTree>
    <p:extLst>
      <p:ext uri="{BB962C8B-B14F-4D97-AF65-F5344CB8AC3E}">
        <p14:creationId xmlns:p14="http://schemas.microsoft.com/office/powerpoint/2010/main" val="326864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2138517" y="1563329"/>
            <a:ext cx="8096864" cy="3864077"/>
          </a:xfrm>
          <a:prstGeom prst="rect">
            <a:avLst/>
          </a:prstGeom>
        </p:spPr>
      </p:pic>
    </p:spTree>
    <p:extLst>
      <p:ext uri="{BB962C8B-B14F-4D97-AF65-F5344CB8AC3E}">
        <p14:creationId xmlns:p14="http://schemas.microsoft.com/office/powerpoint/2010/main" val="1949117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335229" y="893642"/>
            <a:ext cx="1521540" cy="404216"/>
          </a:xfrm>
        </p:spPr>
        <p:txBody>
          <a:bodyPr>
            <a:normAutofit fontScale="90000"/>
          </a:bodyPr>
          <a:lstStyle/>
          <a:p>
            <a:r>
              <a:rPr lang="ar-IQ" dirty="0" smtClean="0"/>
              <a:t>الاضاءة</a:t>
            </a:r>
            <a:endParaRPr lang="ar-IQ" dirty="0"/>
          </a:p>
        </p:txBody>
      </p:sp>
      <p:sp>
        <p:nvSpPr>
          <p:cNvPr id="3" name="عنصر نائب للمحتوى 2"/>
          <p:cNvSpPr>
            <a:spLocks noGrp="1"/>
          </p:cNvSpPr>
          <p:nvPr>
            <p:ph idx="1"/>
          </p:nvPr>
        </p:nvSpPr>
        <p:spPr>
          <a:xfrm>
            <a:off x="1295401" y="1568790"/>
            <a:ext cx="9601196" cy="3755378"/>
          </a:xfrm>
          <a:gradFill>
            <a:gsLst>
              <a:gs pos="12000">
                <a:srgbClr val="BEC98A"/>
              </a:gs>
              <a:gs pos="0">
                <a:schemeClr val="accent5">
                  <a:lumMod val="40000"/>
                  <a:lumOff val="60000"/>
                </a:schemeClr>
              </a:gs>
              <a:gs pos="63000">
                <a:srgbClr val="FFFF00"/>
              </a:gs>
              <a:gs pos="100000">
                <a:schemeClr val="accent5">
                  <a:lumMod val="60000"/>
                </a:schemeClr>
              </a:gs>
            </a:gsLst>
            <a:path path="circle">
              <a:fillToRect l="50000" t="130000" r="50000" b="-30000"/>
            </a:path>
          </a:gradFill>
          <a:effectLst>
            <a:glow rad="228600">
              <a:schemeClr val="accent2">
                <a:satMod val="175000"/>
                <a:alpha val="40000"/>
              </a:schemeClr>
            </a:glow>
          </a:effectLst>
        </p:spPr>
        <p:txBody>
          <a:bodyPr>
            <a:noAutofit/>
          </a:bodyPr>
          <a:lstStyle/>
          <a:p>
            <a:pPr algn="justLow"/>
            <a:r>
              <a:rPr lang="ar-IQ" sz="3200" dirty="0" smtClean="0">
                <a:solidFill>
                  <a:schemeClr val="accent2">
                    <a:lumMod val="75000"/>
                  </a:schemeClr>
                </a:solidFill>
                <a:latin typeface="Simplified Arabic" panose="02020603050405020304" pitchFamily="18" charset="-78"/>
                <a:cs typeface="Simplified Arabic" panose="02020603050405020304" pitchFamily="18" charset="-78"/>
              </a:rPr>
              <a:t>لا يمكن </a:t>
            </a:r>
            <a:r>
              <a:rPr lang="ar-IQ" sz="3200" dirty="0">
                <a:solidFill>
                  <a:schemeClr val="accent2">
                    <a:lumMod val="75000"/>
                  </a:schemeClr>
                </a:solidFill>
                <a:latin typeface="Simplified Arabic" panose="02020603050405020304" pitchFamily="18" charset="-78"/>
                <a:cs typeface="Simplified Arabic" panose="02020603050405020304" pitchFamily="18" charset="-78"/>
              </a:rPr>
              <a:t>اخفاء مكانة الاضاءة كعنصر ساند للتكوين وامكانية اعطائها معان ودلالات تسهم بشكل فاعل في ايجاد الحلول الاخراجية في العمل الفني فهي كمية الضوء الساقط على سطح محدد لتضيف اليه معنى محدد اما ايحائي يتشكل معناه في ذهن المتلقي او </a:t>
            </a:r>
            <a:r>
              <a:rPr lang="ar-IQ" sz="3200" dirty="0" smtClean="0">
                <a:solidFill>
                  <a:schemeClr val="accent2">
                    <a:lumMod val="75000"/>
                  </a:schemeClr>
                </a:solidFill>
                <a:latin typeface="Simplified Arabic" panose="02020603050405020304" pitchFamily="18" charset="-78"/>
                <a:cs typeface="Simplified Arabic" panose="02020603050405020304" pitchFamily="18" charset="-78"/>
              </a:rPr>
              <a:t>دلالة </a:t>
            </a:r>
            <a:r>
              <a:rPr lang="ar-IQ" sz="3200" dirty="0">
                <a:solidFill>
                  <a:schemeClr val="accent2">
                    <a:lumMod val="75000"/>
                  </a:schemeClr>
                </a:solidFill>
                <a:latin typeface="Simplified Arabic" panose="02020603050405020304" pitchFamily="18" charset="-78"/>
                <a:cs typeface="Simplified Arabic" panose="02020603050405020304" pitchFamily="18" charset="-78"/>
              </a:rPr>
              <a:t>واضحة تشكل مع الموجودات تكوينا محددا .وهي </a:t>
            </a:r>
            <a:r>
              <a:rPr lang="ar-IQ" sz="3200" dirty="0" smtClean="0">
                <a:solidFill>
                  <a:schemeClr val="accent2">
                    <a:lumMod val="75000"/>
                  </a:schemeClr>
                </a:solidFill>
                <a:latin typeface="Simplified Arabic" panose="02020603050405020304" pitchFamily="18" charset="-78"/>
                <a:cs typeface="Simplified Arabic" panose="02020603050405020304" pitchFamily="18" charset="-78"/>
              </a:rPr>
              <a:t>كثافة </a:t>
            </a:r>
            <a:r>
              <a:rPr lang="ar-IQ" sz="3200" dirty="0">
                <a:solidFill>
                  <a:schemeClr val="accent2">
                    <a:lumMod val="75000"/>
                  </a:schemeClr>
                </a:solidFill>
                <a:latin typeface="Simplified Arabic" panose="02020603050405020304" pitchFamily="18" charset="-78"/>
                <a:cs typeface="Simplified Arabic" panose="02020603050405020304" pitchFamily="18" charset="-78"/>
              </a:rPr>
              <a:t>التدفق الضوئي على سطح ما</a:t>
            </a:r>
            <a:r>
              <a:rPr lang="ar-IQ" sz="3200" dirty="0" smtClean="0">
                <a:solidFill>
                  <a:schemeClr val="accent2">
                    <a:lumMod val="75000"/>
                  </a:schemeClr>
                </a:solidFill>
                <a:latin typeface="Simplified Arabic" panose="02020603050405020304" pitchFamily="18" charset="-78"/>
                <a:cs typeface="Simplified Arabic" panose="02020603050405020304" pitchFamily="18" charset="-78"/>
              </a:rPr>
              <a:t>، وتساوي </a:t>
            </a:r>
            <a:r>
              <a:rPr lang="ar-IQ" sz="3200" dirty="0">
                <a:solidFill>
                  <a:schemeClr val="accent2">
                    <a:lumMod val="75000"/>
                  </a:schemeClr>
                </a:solidFill>
                <a:latin typeface="Simplified Arabic" panose="02020603050405020304" pitchFamily="18" charset="-78"/>
                <a:cs typeface="Simplified Arabic" panose="02020603050405020304" pitchFamily="18" charset="-78"/>
              </a:rPr>
              <a:t>ناتج التدفق على مساحة السطح وتطلق بصورة عامة على اضاءة المنظر أو </a:t>
            </a:r>
            <a:r>
              <a:rPr lang="ar-IQ" sz="3200" dirty="0" smtClean="0">
                <a:solidFill>
                  <a:schemeClr val="accent2">
                    <a:lumMod val="75000"/>
                  </a:schemeClr>
                </a:solidFill>
                <a:latin typeface="Simplified Arabic" panose="02020603050405020304" pitchFamily="18" charset="-78"/>
                <a:cs typeface="Simplified Arabic" panose="02020603050405020304" pitchFamily="18" charset="-78"/>
              </a:rPr>
              <a:t>الشيء </a:t>
            </a:r>
            <a:r>
              <a:rPr lang="ar-IQ" sz="3200" dirty="0">
                <a:solidFill>
                  <a:schemeClr val="accent2">
                    <a:lumMod val="75000"/>
                  </a:schemeClr>
                </a:solidFill>
                <a:latin typeface="Simplified Arabic" panose="02020603050405020304" pitchFamily="18" charset="-78"/>
                <a:cs typeface="Simplified Arabic" panose="02020603050405020304" pitchFamily="18" charset="-78"/>
              </a:rPr>
              <a:t>المراد </a:t>
            </a:r>
            <a:r>
              <a:rPr lang="ar-IQ" sz="3200" dirty="0" smtClean="0">
                <a:solidFill>
                  <a:schemeClr val="accent2">
                    <a:lumMod val="75000"/>
                  </a:schemeClr>
                </a:solidFill>
                <a:latin typeface="Simplified Arabic" panose="02020603050405020304" pitchFamily="18" charset="-78"/>
                <a:cs typeface="Simplified Arabic" panose="02020603050405020304" pitchFamily="18" charset="-78"/>
              </a:rPr>
              <a:t>تصويره.</a:t>
            </a:r>
            <a:endParaRPr lang="ar-IQ" sz="3200" dirty="0">
              <a:solidFill>
                <a:schemeClr val="accent2">
                  <a:lumMod val="75000"/>
                </a:schemeClr>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818561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77414" y="1480300"/>
            <a:ext cx="9601196" cy="3318936"/>
          </a:xfrm>
          <a:solidFill>
            <a:schemeClr val="tx2"/>
          </a:solidFill>
        </p:spPr>
        <p:txBody>
          <a:bodyPr>
            <a:normAutofit/>
          </a:bodyPr>
          <a:lstStyle/>
          <a:p>
            <a:pPr algn="justLow">
              <a:lnSpc>
                <a:spcPct val="150000"/>
              </a:lnSpc>
            </a:pPr>
            <a:r>
              <a:rPr lang="ar-IQ" sz="2800" dirty="0" smtClean="0">
                <a:solidFill>
                  <a:srgbClr val="00B050"/>
                </a:solidFill>
                <a:latin typeface="Simplified Arabic" panose="02020603050405020304" pitchFamily="18" charset="-78"/>
                <a:cs typeface="Simplified Arabic" panose="02020603050405020304" pitchFamily="18" charset="-78"/>
              </a:rPr>
              <a:t>وللإضاءة  </a:t>
            </a:r>
            <a:r>
              <a:rPr lang="ar-IQ" sz="2800" dirty="0">
                <a:solidFill>
                  <a:srgbClr val="00B050"/>
                </a:solidFill>
                <a:latin typeface="Simplified Arabic" panose="02020603050405020304" pitchFamily="18" charset="-78"/>
                <a:cs typeface="Simplified Arabic" panose="02020603050405020304" pitchFamily="18" charset="-78"/>
              </a:rPr>
              <a:t>اثر كبير في تكوين الصورة وتشترك مع بقية العناصر لخلق معنىً معين وان العناصر لوحدها تقل فاعليتها بدون الاضاءة ، فكلما " زاد الاحساس بالعمق الفراغي هذا سيعني زيادة في التباين في الضوء ويقل هذا الاحساس لو تقاربت شدة النصوع في مساحتين يؤدي الى زيادة الاحساس بالتسطح لا </a:t>
            </a:r>
            <a:r>
              <a:rPr lang="ar-IQ" sz="2800" dirty="0" smtClean="0">
                <a:solidFill>
                  <a:srgbClr val="00B050"/>
                </a:solidFill>
                <a:latin typeface="Simplified Arabic" panose="02020603050405020304" pitchFamily="18" charset="-78"/>
                <a:cs typeface="Simplified Arabic" panose="02020603050405020304" pitchFamily="18" charset="-78"/>
              </a:rPr>
              <a:t>بالعمق.</a:t>
            </a:r>
            <a:endParaRPr lang="ar-IQ" dirty="0"/>
          </a:p>
          <a:p>
            <a:endParaRPr lang="ar-IQ" dirty="0"/>
          </a:p>
        </p:txBody>
      </p:sp>
    </p:spTree>
    <p:extLst>
      <p:ext uri="{BB962C8B-B14F-4D97-AF65-F5344CB8AC3E}">
        <p14:creationId xmlns:p14="http://schemas.microsoft.com/office/powerpoint/2010/main" val="2842749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مس عادي 1"/>
          <p:cNvSpPr/>
          <p:nvPr/>
        </p:nvSpPr>
        <p:spPr>
          <a:xfrm>
            <a:off x="2639962" y="693173"/>
            <a:ext cx="6872748" cy="5353665"/>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solidFill>
                  <a:srgbClr val="FFFF00"/>
                </a:solidFill>
              </a:rPr>
              <a:t>الديكورات والإضاءة </a:t>
            </a:r>
            <a:endParaRPr lang="ar-IQ" sz="4000" dirty="0">
              <a:solidFill>
                <a:srgbClr val="FFFF00"/>
              </a:solidFill>
            </a:endParaRPr>
          </a:p>
        </p:txBody>
      </p:sp>
    </p:spTree>
    <p:extLst>
      <p:ext uri="{BB962C8B-B14F-4D97-AF65-F5344CB8AC3E}">
        <p14:creationId xmlns:p14="http://schemas.microsoft.com/office/powerpoint/2010/main" val="10209599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09019" y="944843"/>
            <a:ext cx="8303342" cy="4524315"/>
          </a:xfrm>
          <a:prstGeom prst="rect">
            <a:avLst/>
          </a:prstGeom>
          <a:effectLst>
            <a:glow rad="228600">
              <a:schemeClr val="accent6">
                <a:satMod val="175000"/>
                <a:alpha val="40000"/>
              </a:schemeClr>
            </a:glow>
          </a:effectLst>
          <a:scene3d>
            <a:camera prst="orthographicFront"/>
            <a:lightRig rig="threePt" dir="t"/>
          </a:scene3d>
          <a:sp3d>
            <a:bevelT prst="slope"/>
          </a:sp3d>
        </p:spPr>
        <p:style>
          <a:lnRef idx="1">
            <a:schemeClr val="accent5"/>
          </a:lnRef>
          <a:fillRef idx="2">
            <a:schemeClr val="accent5"/>
          </a:fillRef>
          <a:effectRef idx="1">
            <a:schemeClr val="accent5"/>
          </a:effectRef>
          <a:fontRef idx="minor">
            <a:schemeClr val="dk1"/>
          </a:fontRef>
        </p:style>
        <p:txBody>
          <a:bodyPr wrap="square">
            <a:spAutoFit/>
          </a:bodyPr>
          <a:lstStyle/>
          <a:p>
            <a:pPr algn="justLow">
              <a:lnSpc>
                <a:spcPct val="150000"/>
              </a:lnSpc>
            </a:pPr>
            <a:r>
              <a:rPr lang="ar-IQ" sz="3200" dirty="0"/>
              <a:t> </a:t>
            </a:r>
            <a:r>
              <a:rPr lang="ar-IQ" sz="3200" dirty="0" smtClean="0"/>
              <a:t>  المخرجون يقررون استخدام الديكور الداخلي أو الخارجي مع استخدام إضاءة معينة ملائمة للواقع المنقول وطبيعة الحدث أيضا لإظهارها بصورة أكثر جاذبية وواقعية، كما أن درجة الدقة التي ينجزها المخرج في السينما والتلفزيون درجة عالية جدا، لأن المخرج هنا يستطيع أن يعيد تصوير الأشياء والناس حتى يحصل على ما يريد بالضبط</a:t>
            </a:r>
            <a:endParaRPr lang="ar-IQ" sz="3200" dirty="0"/>
          </a:p>
        </p:txBody>
      </p:sp>
    </p:spTree>
    <p:extLst>
      <p:ext uri="{BB962C8B-B14F-4D97-AF65-F5344CB8AC3E}">
        <p14:creationId xmlns:p14="http://schemas.microsoft.com/office/powerpoint/2010/main" val="3719982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34000">
              <a:schemeClr val="bg2">
                <a:lumMod val="50000"/>
              </a:schemeClr>
            </a:gs>
            <a:gs pos="46000">
              <a:schemeClr val="accent5">
                <a:lumMod val="95000"/>
                <a:lumOff val="5000"/>
              </a:schemeClr>
            </a:gs>
            <a:gs pos="100000">
              <a:schemeClr val="accent5">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708422" y="982133"/>
            <a:ext cx="2775153" cy="463210"/>
          </a:xfrm>
        </p:spPr>
        <p:txBody>
          <a:bodyPr>
            <a:normAutofit fontScale="90000"/>
          </a:bodyPr>
          <a:lstStyle/>
          <a:p>
            <a:r>
              <a:rPr lang="ar-IQ" dirty="0" smtClean="0"/>
              <a:t>الابداع والتقنية </a:t>
            </a:r>
            <a:endParaRPr lang="ar-IQ" dirty="0"/>
          </a:p>
        </p:txBody>
      </p:sp>
      <p:sp>
        <p:nvSpPr>
          <p:cNvPr id="3" name="عنصر نائب للمحتوى 2"/>
          <p:cNvSpPr>
            <a:spLocks noGrp="1"/>
          </p:cNvSpPr>
          <p:nvPr>
            <p:ph idx="1"/>
          </p:nvPr>
        </p:nvSpPr>
        <p:spPr>
          <a:xfrm>
            <a:off x="1295400" y="1966996"/>
            <a:ext cx="9601196" cy="3318936"/>
          </a:xfrm>
          <a:gradFill>
            <a:gsLst>
              <a:gs pos="88000">
                <a:srgbClr val="FFC000"/>
              </a:gs>
              <a:gs pos="0">
                <a:srgbClr val="FF0000"/>
              </a:gs>
              <a:gs pos="36000">
                <a:schemeClr val="accent5">
                  <a:lumMod val="95000"/>
                  <a:lumOff val="5000"/>
                </a:schemeClr>
              </a:gs>
              <a:gs pos="100000">
                <a:schemeClr val="accent5">
                  <a:lumMod val="60000"/>
                </a:schemeClr>
              </a:gs>
            </a:gsLst>
            <a:path path="circle">
              <a:fillToRect l="50000" t="130000" r="50000" b="-30000"/>
            </a:path>
          </a:gradFill>
        </p:spPr>
        <p:txBody>
          <a:bodyPr>
            <a:normAutofit/>
          </a:bodyPr>
          <a:lstStyle/>
          <a:p>
            <a:pPr algn="justLow">
              <a:lnSpc>
                <a:spcPct val="150000"/>
              </a:lnSpc>
            </a:pPr>
            <a:r>
              <a:rPr lang="ar-IQ" sz="2800" dirty="0"/>
              <a:t>لا يمكن التقليل من دور التقنية الحديثة العاملة على تحسين نوعية الصورة ورفد المخرجين بإمكانات إضافية تمكنهم من التوسع في تحميل الصورة دلالات ورموز لتثري المعنى ، وهذا لا يعني ان بإمكان التقنية لوحدها انتاج منجز فني مبهر .</a:t>
            </a:r>
          </a:p>
        </p:txBody>
      </p:sp>
    </p:spTree>
    <p:extLst>
      <p:ext uri="{BB962C8B-B14F-4D97-AF65-F5344CB8AC3E}">
        <p14:creationId xmlns:p14="http://schemas.microsoft.com/office/powerpoint/2010/main" val="33179985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339646" y="1391810"/>
            <a:ext cx="9601196" cy="3318936"/>
          </a:xfrm>
          <a:solidFill>
            <a:schemeClr val="accent1">
              <a:lumMod val="20000"/>
              <a:lumOff val="80000"/>
            </a:schemeClr>
          </a:solidFill>
        </p:spPr>
        <p:txBody>
          <a:bodyPr/>
          <a:lstStyle/>
          <a:p>
            <a:pPr>
              <a:lnSpc>
                <a:spcPct val="150000"/>
              </a:lnSpc>
            </a:pPr>
            <a:r>
              <a:rPr lang="ar-IQ" dirty="0">
                <a:solidFill>
                  <a:schemeClr val="accent5">
                    <a:lumMod val="50000"/>
                  </a:schemeClr>
                </a:solidFill>
              </a:rPr>
              <a:t>وتزيد من </a:t>
            </a:r>
            <a:r>
              <a:rPr lang="ar-IQ" dirty="0" smtClean="0">
                <a:solidFill>
                  <a:schemeClr val="accent5">
                    <a:lumMod val="50000"/>
                  </a:schemeClr>
                </a:solidFill>
              </a:rPr>
              <a:t>قدراته </a:t>
            </a:r>
            <a:r>
              <a:rPr lang="ar-IQ" dirty="0">
                <a:solidFill>
                  <a:schemeClr val="accent5">
                    <a:lumMod val="50000"/>
                  </a:schemeClr>
                </a:solidFill>
              </a:rPr>
              <a:t>ورؤيته الديناميكية التي تنسجم مع التطورات الفكرية بما تفرزه تطورات العصر وتطور التقنية من جانب آخر . افلام مثل( التعصب، رحلة قمر ) ستكون بلباس آخر لو قدّر لمخرجيها ان يخرجوها في عصر غير عصرهم من حيث التطور التقني . </a:t>
            </a:r>
          </a:p>
        </p:txBody>
      </p:sp>
    </p:spTree>
    <p:extLst>
      <p:ext uri="{BB962C8B-B14F-4D97-AF65-F5344CB8AC3E}">
        <p14:creationId xmlns:p14="http://schemas.microsoft.com/office/powerpoint/2010/main" val="988500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98607" y="1026377"/>
            <a:ext cx="5262714" cy="433713"/>
          </a:xfrm>
        </p:spPr>
        <p:style>
          <a:lnRef idx="1">
            <a:schemeClr val="accent5"/>
          </a:lnRef>
          <a:fillRef idx="2">
            <a:schemeClr val="accent5"/>
          </a:fillRef>
          <a:effectRef idx="1">
            <a:schemeClr val="accent5"/>
          </a:effectRef>
          <a:fontRef idx="minor">
            <a:schemeClr val="dk1"/>
          </a:fontRef>
        </p:style>
        <p:txBody>
          <a:bodyPr>
            <a:noAutofit/>
          </a:bodyPr>
          <a:lstStyle/>
          <a:p>
            <a:r>
              <a:rPr lang="ar-IQ" sz="3200" dirty="0" smtClean="0"/>
              <a:t>مدخل الى مفهوم الاخراج</a:t>
            </a:r>
            <a:endParaRPr lang="ar-IQ" sz="3200" dirty="0"/>
          </a:p>
        </p:txBody>
      </p:sp>
      <p:sp>
        <p:nvSpPr>
          <p:cNvPr id="3" name="مستطيل 2"/>
          <p:cNvSpPr/>
          <p:nvPr/>
        </p:nvSpPr>
        <p:spPr>
          <a:xfrm>
            <a:off x="1584222" y="1640656"/>
            <a:ext cx="9055510" cy="452431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Low"/>
            <a:r>
              <a:rPr lang="ar-IQ" sz="3200" dirty="0" smtClean="0"/>
              <a:t>الإخراج في عمومه هو عملية قيادة العمل الفني، مما يجعل من المخرج المسؤول الأول والأخير عن ظهور العمل الفني على الشاشة، فالمخرج لا يصور ولا يقوم بالمونتاج ولا يؤلف الموسيقى ولا يبني الديكور ولا يوزع الإضاءة بنفسه، لكنه في الوقت نفسه يكون موجودا في كل مرحلة من تلك المراحل، ليقرر أغلب العناصر الفنية الداخلة في بناء وتكوين الصورة، من اختيار اللقطات والزوايا والمؤثرات البصرية والصوتية والتكوين وحركة الكاميرا والمونتاج، والجميع يحتاجون إلى قراره النهائي، لأنهم جميعا يعملون وفقا لرؤية المخرج، لكنه هو أيضا لا يستطيع أن يعمل وحده من دون هؤلاء.</a:t>
            </a:r>
            <a:endParaRPr lang="ar-IQ" sz="3200" dirty="0"/>
          </a:p>
        </p:txBody>
      </p:sp>
    </p:spTree>
    <p:extLst>
      <p:ext uri="{BB962C8B-B14F-4D97-AF65-F5344CB8AC3E}">
        <p14:creationId xmlns:p14="http://schemas.microsoft.com/office/powerpoint/2010/main" val="3760743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1386348" y="914400"/>
            <a:ext cx="9468465" cy="4997233"/>
          </a:xfrm>
          <a:prstGeom prst="rect">
            <a:avLst/>
          </a:prstGeom>
        </p:spPr>
      </p:pic>
    </p:spTree>
    <p:extLst>
      <p:ext uri="{BB962C8B-B14F-4D97-AF65-F5344CB8AC3E}">
        <p14:creationId xmlns:p14="http://schemas.microsoft.com/office/powerpoint/2010/main" val="2283399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755058" y="2038261"/>
            <a:ext cx="9291483" cy="295850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Low">
              <a:lnSpc>
                <a:spcPct val="150000"/>
              </a:lnSpc>
            </a:pPr>
            <a:r>
              <a:rPr lang="ar-IQ" sz="3200" dirty="0" smtClean="0"/>
              <a:t>ويشير تعبير الإخراج الذي انبثق أصلا من المسرح إلى التأثير المشترك الذي يعطيه الممثلون، فأدائهم التمثيلي والماكياج والأزياء، وكذلك المشهد وما فيه من إضاءة وإكسسوار، ومع شيء من التجاوز عن الفوارق بين مجالات السينما والتلفزيون والمسرح ينطبق هذا التعبير عليها جميعا.</a:t>
            </a:r>
            <a:endParaRPr lang="ar-IQ" sz="3200" dirty="0"/>
          </a:p>
        </p:txBody>
      </p:sp>
    </p:spTree>
    <p:extLst>
      <p:ext uri="{BB962C8B-B14F-4D97-AF65-F5344CB8AC3E}">
        <p14:creationId xmlns:p14="http://schemas.microsoft.com/office/powerpoint/2010/main" val="3066864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87197" y="952636"/>
            <a:ext cx="3217604" cy="699184"/>
          </a:xfrm>
        </p:spPr>
        <p:txBody>
          <a:bodyPr>
            <a:normAutofit fontScale="90000"/>
          </a:bodyPr>
          <a:lstStyle/>
          <a:p>
            <a:r>
              <a:rPr lang="ar-IQ" dirty="0" smtClean="0"/>
              <a:t>الرؤية الاخراجية </a:t>
            </a:r>
            <a:endParaRPr lang="ar-IQ" dirty="0"/>
          </a:p>
        </p:txBody>
      </p:sp>
      <p:sp>
        <p:nvSpPr>
          <p:cNvPr id="3" name="عنصر نائب للمحتوى 2"/>
          <p:cNvSpPr>
            <a:spLocks noGrp="1"/>
          </p:cNvSpPr>
          <p:nvPr>
            <p:ph idx="1"/>
          </p:nvPr>
        </p:nvSpPr>
        <p:spPr>
          <a:xfrm>
            <a:off x="1295401" y="1902542"/>
            <a:ext cx="9601196" cy="3973326"/>
          </a:xfrm>
        </p:spPr>
        <p:txBody>
          <a:bodyPr/>
          <a:lstStyle/>
          <a:p>
            <a:endParaRPr lang="ar-IQ" dirty="0"/>
          </a:p>
        </p:txBody>
      </p:sp>
      <p:sp>
        <p:nvSpPr>
          <p:cNvPr id="6" name="شبه منحرف 5"/>
          <p:cNvSpPr/>
          <p:nvPr/>
        </p:nvSpPr>
        <p:spPr>
          <a:xfrm>
            <a:off x="265471" y="1917290"/>
            <a:ext cx="11592232" cy="3967316"/>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dirty="0" smtClean="0">
                <a:solidFill>
                  <a:srgbClr val="FFFF00"/>
                </a:solidFill>
              </a:rPr>
              <a:t>تتحدد الرؤية الإخراجية من خلال معادلة بين مرحلتين: مرحلة التصوير ومرحلة المونتاج. فإما أن المخرج ينوع مواقع الكاميرا خلال التصوير بتصور مسبق واضح للفيلم، وأن يعرف جيدا ما سيحتفظ به، وما سيتخلى عنه، والكيفية التي ينتقل بها من لقطة إلى أخرى وعيا منه بأنه يمكن أن تقع بعض التغيرات في مرحلة المونتاج. </a:t>
            </a:r>
            <a:endParaRPr lang="ar-IQ" sz="3200" dirty="0">
              <a:solidFill>
                <a:srgbClr val="FFFF00"/>
              </a:solidFill>
            </a:endParaRPr>
          </a:p>
        </p:txBody>
      </p:sp>
    </p:spTree>
    <p:extLst>
      <p:ext uri="{BB962C8B-B14F-4D97-AF65-F5344CB8AC3E}">
        <p14:creationId xmlns:p14="http://schemas.microsoft.com/office/powerpoint/2010/main" val="775737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عملية يدوية 1"/>
          <p:cNvSpPr/>
          <p:nvPr/>
        </p:nvSpPr>
        <p:spPr>
          <a:xfrm>
            <a:off x="1209368" y="1371600"/>
            <a:ext cx="9822426" cy="4748981"/>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ar-IQ" sz="2800" dirty="0" smtClean="0">
                <a:solidFill>
                  <a:srgbClr val="FFFF00"/>
                </a:solidFill>
              </a:rPr>
              <a:t>وإما أن يقوم المخرج خلال التصوير بأخذ أقصى ما يمكن من اللقطات، على أن الكتابة الحقيقية تبدأ في مرحلة المونتاج حيث يتم البحث عن بنية مهيكلة للفيلم، وصياغة حكايته مع وجود إمكانية تغيير وجهة نظر السرد تتيحها وفرة المواد المصورة وعفويتها، قد تمكن هذه الخطة الإخراجية المونتاج بصياغة نسخ عديدة لنفس الفيلم، لا تؤدي نفس المعنى ولا تتطور بنفس الإيقاع. </a:t>
            </a:r>
            <a:endParaRPr lang="ar-IQ" sz="2800" dirty="0">
              <a:solidFill>
                <a:srgbClr val="FFFF00"/>
              </a:solidFill>
            </a:endParaRPr>
          </a:p>
        </p:txBody>
      </p:sp>
    </p:spTree>
    <p:extLst>
      <p:ext uri="{BB962C8B-B14F-4D97-AF65-F5344CB8AC3E}">
        <p14:creationId xmlns:p14="http://schemas.microsoft.com/office/powerpoint/2010/main" val="1729079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95000"/>
                <a:lumOff val="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368800" y="918633"/>
            <a:ext cx="3454398" cy="402167"/>
          </a:xfrm>
        </p:spPr>
        <p:txBody>
          <a:bodyPr>
            <a:normAutofit fontScale="90000"/>
          </a:bodyPr>
          <a:lstStyle/>
          <a:p>
            <a:r>
              <a:rPr lang="ar-IQ" sz="2800" dirty="0" smtClean="0"/>
              <a:t>المخرج والمعالجة الاخراجية </a:t>
            </a:r>
            <a:endParaRPr lang="ar-IQ" sz="2800" dirty="0"/>
          </a:p>
        </p:txBody>
      </p:sp>
      <p:sp>
        <p:nvSpPr>
          <p:cNvPr id="3" name="عنصر نائب للمحتوى 2"/>
          <p:cNvSpPr>
            <a:spLocks noGrp="1"/>
          </p:cNvSpPr>
          <p:nvPr>
            <p:ph idx="1"/>
          </p:nvPr>
        </p:nvSpPr>
        <p:spPr>
          <a:xfrm>
            <a:off x="1295401" y="1511300"/>
            <a:ext cx="9601196" cy="4364568"/>
          </a:xfrm>
          <a:solidFill>
            <a:schemeClr val="accent4">
              <a:lumMod val="60000"/>
              <a:lumOff val="40000"/>
            </a:schemeClr>
          </a:solidFill>
        </p:spPr>
        <p:txBody>
          <a:bodyPr>
            <a:scene3d>
              <a:camera prst="orthographicFront"/>
              <a:lightRig rig="harsh" dir="t"/>
            </a:scene3d>
            <a:sp3d extrusionH="57150" prstMaterial="matte">
              <a:bevelT w="63500" h="12700" prst="angle"/>
              <a:contourClr>
                <a:schemeClr val="bg1">
                  <a:lumMod val="65000"/>
                </a:schemeClr>
              </a:contourClr>
            </a:sp3d>
          </a:bodyPr>
          <a:lstStyle/>
          <a:p>
            <a:pPr algn="justLow"/>
            <a:r>
              <a:rPr lang="ar-IQ"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 ان المخرج يشبه الى حد كبير قائد الفرقة الموسيقية فلكل آلة صوتها الخاص وطريقة خاصة للعزف عليها وتؤدي مالها من جمل موسيقية ولكن قائد الفرقة الموسيقية هو الذي يناغم بين مستويات عزف تلك </a:t>
            </a:r>
            <a:r>
              <a:rPr lang="ar-IQ"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الآلات </a:t>
            </a:r>
            <a:r>
              <a:rPr lang="ar-IQ"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كلها تعزف الجملة الموسيقية ذاتها ولكن يُصّعد هنا آلة ويخفض اخرى </a:t>
            </a:r>
            <a:r>
              <a:rPr lang="ar-IQ"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a:t>
            </a:r>
          </a:p>
          <a:p>
            <a:pPr algn="justLow"/>
            <a:r>
              <a:rPr lang="ar-IQ" b="1" dirty="0">
                <a:ln w="12700">
                  <a:solidFill>
                    <a:schemeClr val="tx2">
                      <a:lumMod val="75000"/>
                    </a:schemeClr>
                  </a:solidFill>
                  <a:prstDash val="solid"/>
                </a:ln>
                <a:solidFill>
                  <a:srgbClr val="00B050"/>
                </a:solidFill>
                <a:effectLst>
                  <a:outerShdw dist="38100" dir="2640000" algn="bl" rotWithShape="0">
                    <a:schemeClr val="tx2">
                      <a:lumMod val="75000"/>
                    </a:schemeClr>
                  </a:outerShdw>
                </a:effectLst>
              </a:rPr>
              <a:t>يمتلك ايضا كل وسائل وعناصر قيادة العمل الفني وهو على دراية بما تملكه كل وسيلة من امكانية دلالية تعبيرية وهو بالتالي يعي البنية العامة للفلم فيوزع تلك الوسائل بتناغم يتناسب ورؤيته للعمل الفني بشكل متكامل </a:t>
            </a:r>
            <a:r>
              <a:rPr lang="ar-IQ" b="1" dirty="0" err="1">
                <a:ln w="12700">
                  <a:solidFill>
                    <a:schemeClr val="tx2">
                      <a:lumMod val="75000"/>
                    </a:schemeClr>
                  </a:solidFill>
                  <a:prstDash val="solid"/>
                </a:ln>
                <a:solidFill>
                  <a:srgbClr val="00B050"/>
                </a:solidFill>
                <a:effectLst>
                  <a:outerShdw dist="38100" dir="2640000" algn="bl" rotWithShape="0">
                    <a:schemeClr val="tx2">
                      <a:lumMod val="75000"/>
                    </a:schemeClr>
                  </a:outerShdw>
                </a:effectLst>
              </a:rPr>
              <a:t>وويفق</a:t>
            </a:r>
            <a:r>
              <a:rPr lang="ar-IQ" b="1" dirty="0">
                <a:ln w="12700">
                  <a:solidFill>
                    <a:schemeClr val="tx2">
                      <a:lumMod val="75000"/>
                    </a:schemeClr>
                  </a:solidFill>
                  <a:prstDash val="solid"/>
                </a:ln>
                <a:solidFill>
                  <a:srgbClr val="00B050"/>
                </a:solidFill>
                <a:effectLst>
                  <a:outerShdw dist="38100" dir="2640000" algn="bl" rotWithShape="0">
                    <a:schemeClr val="tx2">
                      <a:lumMod val="75000"/>
                    </a:schemeClr>
                  </a:outerShdw>
                </a:effectLst>
              </a:rPr>
              <a:t> بينها وفق علاقات متبادلة " </a:t>
            </a:r>
          </a:p>
        </p:txBody>
      </p:sp>
    </p:spTree>
    <p:extLst>
      <p:ext uri="{BB962C8B-B14F-4D97-AF65-F5344CB8AC3E}">
        <p14:creationId xmlns:p14="http://schemas.microsoft.com/office/powerpoint/2010/main" val="448838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77413" y="1436054"/>
            <a:ext cx="9913373" cy="3976604"/>
          </a:xfrm>
          <a:solidFill>
            <a:srgbClr val="7030A0"/>
          </a:solidFill>
          <a:ln>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p:spPr>
        <p:style>
          <a:lnRef idx="3">
            <a:schemeClr val="lt1"/>
          </a:lnRef>
          <a:fillRef idx="1">
            <a:schemeClr val="accent6"/>
          </a:fillRef>
          <a:effectRef idx="1">
            <a:schemeClr val="accent6"/>
          </a:effectRef>
          <a:fontRef idx="minor">
            <a:schemeClr val="lt1"/>
          </a:fontRef>
        </p:style>
        <p:txBody>
          <a:bodyPr/>
          <a:lstStyle/>
          <a:p>
            <a:r>
              <a:rPr lang="ar-IQ" dirty="0">
                <a:solidFill>
                  <a:srgbClr val="FFFF00"/>
                </a:solidFill>
              </a:rPr>
              <a:t>المعالجة </a:t>
            </a:r>
            <a:r>
              <a:rPr lang="ar-IQ" dirty="0" smtClean="0">
                <a:solidFill>
                  <a:srgbClr val="FFFF00"/>
                </a:solidFill>
              </a:rPr>
              <a:t>الاخراجية هي المعالجة الفنية التي </a:t>
            </a:r>
            <a:r>
              <a:rPr lang="ar-IQ" dirty="0">
                <a:solidFill>
                  <a:srgbClr val="FFFF00"/>
                </a:solidFill>
              </a:rPr>
              <a:t>يجريها المخرج على السيناريو لتحويله من نص مكتوب على الورق الى الهيئة التي يتجسد بها الفلم . وتتضمن الاسلوب والتكتيك الذي يستخدمه المخرج في العملية الابداعية </a:t>
            </a:r>
            <a:r>
              <a:rPr lang="ar-IQ" dirty="0" smtClean="0">
                <a:solidFill>
                  <a:srgbClr val="FFFF00"/>
                </a:solidFill>
              </a:rPr>
              <a:t>.</a:t>
            </a:r>
          </a:p>
          <a:p>
            <a:endParaRPr lang="ar-IQ" dirty="0" smtClean="0"/>
          </a:p>
          <a:p>
            <a:r>
              <a:rPr lang="ar-IQ"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وتشمل المعالجة  </a:t>
            </a:r>
            <a:r>
              <a:rPr lang="ar-IQ"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سائر المشاهد في الخطاب الدرامي </a:t>
            </a:r>
            <a:r>
              <a:rPr lang="ar-IQ"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فهي </a:t>
            </a:r>
            <a:r>
              <a:rPr lang="ar-IQ"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الكيفية التي يعالج بها المخرج طبيعة المشهد وفقا لمعطيات هذا المشهد كما وردت في النص من جهة ووفقا لرؤيته الذاتية والجمالية وموقفه الفلسفي في الحياة من جهة اخرى . لذلك نرى </a:t>
            </a:r>
            <a:r>
              <a:rPr lang="ar-IQ"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المعالجات  </a:t>
            </a:r>
            <a:r>
              <a:rPr lang="ar-IQ"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الاخراجية تتنوع من مخرج </a:t>
            </a:r>
            <a:r>
              <a:rPr lang="ar-IQ"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لاخر</a:t>
            </a:r>
            <a:r>
              <a:rPr lang="ar-IQ"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على النص ذاته </a:t>
            </a:r>
            <a:r>
              <a:rPr lang="ar-IQ"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a:t>
            </a:r>
            <a:endParaRPr lang="ar-IQ"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422861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298358" y="982132"/>
            <a:ext cx="1595282" cy="595945"/>
          </a:xfrm>
          <a:solidFill>
            <a:srgbClr val="00B0F0"/>
          </a:solidFill>
        </p:spPr>
        <p:txBody>
          <a:bodyPr>
            <a:normAutofit fontScale="90000"/>
          </a:bodyPr>
          <a:lstStyle/>
          <a:p>
            <a:r>
              <a:rPr lang="ar-IQ" dirty="0" smtClean="0"/>
              <a:t>التمثيل </a:t>
            </a:r>
            <a:endParaRPr lang="ar-IQ" dirty="0"/>
          </a:p>
        </p:txBody>
      </p:sp>
      <p:sp>
        <p:nvSpPr>
          <p:cNvPr id="3" name="عنصر نائب للمحتوى 2"/>
          <p:cNvSpPr>
            <a:spLocks noGrp="1"/>
          </p:cNvSpPr>
          <p:nvPr>
            <p:ph idx="1"/>
          </p:nvPr>
        </p:nvSpPr>
        <p:spPr>
          <a:xfrm>
            <a:off x="1295401" y="1731022"/>
            <a:ext cx="9601196" cy="3318936"/>
          </a:xfrm>
        </p:spPr>
        <p:style>
          <a:lnRef idx="2">
            <a:schemeClr val="accent5">
              <a:shade val="50000"/>
            </a:schemeClr>
          </a:lnRef>
          <a:fillRef idx="1">
            <a:schemeClr val="accent5"/>
          </a:fillRef>
          <a:effectRef idx="0">
            <a:schemeClr val="accent5"/>
          </a:effectRef>
          <a:fontRef idx="minor">
            <a:schemeClr val="lt1"/>
          </a:fontRef>
        </p:style>
        <p:txBody>
          <a:bodyPr>
            <a:normAutofit fontScale="92500" lnSpcReduction="10000"/>
          </a:bodyPr>
          <a:lstStyle/>
          <a:p>
            <a:pPr algn="justLow">
              <a:lnSpc>
                <a:spcPct val="150000"/>
              </a:lnSpc>
            </a:pPr>
            <a:r>
              <a:rPr lang="ar-IQ" sz="3200" dirty="0"/>
              <a:t>السمات التي يريدها المخرج في وجه الممثل لا يكفي أن تتجلى على وجهه وهو يمثل فحسب، بل يجب أيضا أن تكون من نوع تستطيع الكاميرا أن تسجله، والمقصود التعبير الذي تستطيع الكاميرا الإفصاح عنه، ففي المسرح على الممثل أن يجهر بصوته إلى جانب التعبير على الوجه، بينما أمام الكاميرا يمكن للقطة قريبة أن تسجل الحركات الدقيقة للوجه.</a:t>
            </a:r>
          </a:p>
        </p:txBody>
      </p:sp>
    </p:spTree>
    <p:extLst>
      <p:ext uri="{BB962C8B-B14F-4D97-AF65-F5344CB8AC3E}">
        <p14:creationId xmlns:p14="http://schemas.microsoft.com/office/powerpoint/2010/main" val="117725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154</TotalTime>
  <Words>790</Words>
  <Application>Microsoft Office PowerPoint</Application>
  <PresentationFormat>ملء الشاشة</PresentationFormat>
  <Paragraphs>25</Paragraphs>
  <Slides>16</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16</vt:i4>
      </vt:variant>
    </vt:vector>
  </HeadingPairs>
  <TitlesOfParts>
    <vt:vector size="21" baseType="lpstr">
      <vt:lpstr>Arial</vt:lpstr>
      <vt:lpstr>Garamond</vt:lpstr>
      <vt:lpstr>Simplified Arabic</vt:lpstr>
      <vt:lpstr>Times New Roman</vt:lpstr>
      <vt:lpstr>عضوي</vt:lpstr>
      <vt:lpstr>الإخراج التلفزيوني بين الابداع والتقنية</vt:lpstr>
      <vt:lpstr>مدخل الى مفهوم الاخراج</vt:lpstr>
      <vt:lpstr>عرض تقديمي في PowerPoint</vt:lpstr>
      <vt:lpstr>عرض تقديمي في PowerPoint</vt:lpstr>
      <vt:lpstr>الرؤية الاخراجية </vt:lpstr>
      <vt:lpstr>عرض تقديمي في PowerPoint</vt:lpstr>
      <vt:lpstr>المخرج والمعالجة الاخراجية </vt:lpstr>
      <vt:lpstr>عرض تقديمي في PowerPoint</vt:lpstr>
      <vt:lpstr>التمثيل </vt:lpstr>
      <vt:lpstr>عرض تقديمي في PowerPoint</vt:lpstr>
      <vt:lpstr>الاضاءة</vt:lpstr>
      <vt:lpstr>عرض تقديمي في PowerPoint</vt:lpstr>
      <vt:lpstr>عرض تقديمي في PowerPoint</vt:lpstr>
      <vt:lpstr>عرض تقديمي في PowerPoint</vt:lpstr>
      <vt:lpstr>الابداع والتقنية </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الإخراج التلفزيوني بين الابداع والانتاج</dc:title>
  <dc:creator>Microsoft account</dc:creator>
  <cp:lastModifiedBy>Microsoft account</cp:lastModifiedBy>
  <cp:revision>11</cp:revision>
  <dcterms:created xsi:type="dcterms:W3CDTF">2022-08-07T13:57:30Z</dcterms:created>
  <dcterms:modified xsi:type="dcterms:W3CDTF">2022-08-07T18:27:19Z</dcterms:modified>
</cp:coreProperties>
</file>