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89" r:id="rId5"/>
  </p:sldMasterIdLst>
  <p:notesMasterIdLst>
    <p:notesMasterId r:id="rId61"/>
  </p:notesMasterIdLst>
  <p:sldIdLst>
    <p:sldId id="497" r:id="rId6"/>
    <p:sldId id="596" r:id="rId7"/>
    <p:sldId id="594" r:id="rId8"/>
    <p:sldId id="597" r:id="rId9"/>
    <p:sldId id="598" r:id="rId10"/>
    <p:sldId id="516" r:id="rId11"/>
    <p:sldId id="590" r:id="rId12"/>
    <p:sldId id="610" r:id="rId13"/>
    <p:sldId id="611" r:id="rId14"/>
    <p:sldId id="612" r:id="rId15"/>
    <p:sldId id="591" r:id="rId16"/>
    <p:sldId id="592" r:id="rId17"/>
    <p:sldId id="604" r:id="rId18"/>
    <p:sldId id="593" r:id="rId19"/>
    <p:sldId id="533" r:id="rId20"/>
    <p:sldId id="515" r:id="rId21"/>
    <p:sldId id="599" r:id="rId22"/>
    <p:sldId id="600" r:id="rId23"/>
    <p:sldId id="517" r:id="rId24"/>
    <p:sldId id="602" r:id="rId25"/>
    <p:sldId id="601" r:id="rId26"/>
    <p:sldId id="603" r:id="rId27"/>
    <p:sldId id="605" r:id="rId28"/>
    <p:sldId id="606" r:id="rId29"/>
    <p:sldId id="607" r:id="rId30"/>
    <p:sldId id="608" r:id="rId31"/>
    <p:sldId id="518" r:id="rId32"/>
    <p:sldId id="530" r:id="rId33"/>
    <p:sldId id="524" r:id="rId34"/>
    <p:sldId id="525" r:id="rId35"/>
    <p:sldId id="526" r:id="rId36"/>
    <p:sldId id="527" r:id="rId37"/>
    <p:sldId id="543" r:id="rId38"/>
    <p:sldId id="544" r:id="rId39"/>
    <p:sldId id="545" r:id="rId40"/>
    <p:sldId id="546" r:id="rId41"/>
    <p:sldId id="547" r:id="rId42"/>
    <p:sldId id="548" r:id="rId43"/>
    <p:sldId id="549" r:id="rId44"/>
    <p:sldId id="550" r:id="rId45"/>
    <p:sldId id="551" r:id="rId46"/>
    <p:sldId id="566" r:id="rId47"/>
    <p:sldId id="532" r:id="rId48"/>
    <p:sldId id="609" r:id="rId49"/>
    <p:sldId id="520" r:id="rId50"/>
    <p:sldId id="521" r:id="rId51"/>
    <p:sldId id="523" r:id="rId52"/>
    <p:sldId id="560" r:id="rId53"/>
    <p:sldId id="561" r:id="rId54"/>
    <p:sldId id="562" r:id="rId55"/>
    <p:sldId id="563" r:id="rId56"/>
    <p:sldId id="564" r:id="rId57"/>
    <p:sldId id="568" r:id="rId58"/>
    <p:sldId id="573" r:id="rId59"/>
    <p:sldId id="589" r:id="rId60"/>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BC0000"/>
    <a:srgbClr val="640000"/>
    <a:srgbClr val="015F20"/>
    <a:srgbClr val="266692"/>
    <a:srgbClr val="FFE6CD"/>
    <a:srgbClr val="000000"/>
    <a:srgbClr val="F8F8F8"/>
    <a:srgbClr val="020202"/>
    <a:srgbClr val="559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11" autoAdjust="0"/>
    <p:restoredTop sz="78261" autoAdjust="0"/>
  </p:normalViewPr>
  <p:slideViewPr>
    <p:cSldViewPr snapToGrid="0">
      <p:cViewPr varScale="1">
        <p:scale>
          <a:sx n="55" d="100"/>
          <a:sy n="55" d="100"/>
        </p:scale>
        <p:origin x="324" y="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583E6-2956-4073-8498-8227DC4D29A7}" type="datetimeFigureOut">
              <a:rPr lang="en-US" smtClean="0"/>
              <a:t>7/18/2022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268B6-45E9-4F06-A205-14C8706A7AE7}" type="slidenum">
              <a:rPr lang="en-US" smtClean="0"/>
              <a:t>‹#›</a:t>
            </a:fld>
            <a:endParaRPr lang="en-US" dirty="0"/>
          </a:p>
        </p:txBody>
      </p:sp>
    </p:spTree>
    <p:extLst>
      <p:ext uri="{BB962C8B-B14F-4D97-AF65-F5344CB8AC3E}">
        <p14:creationId xmlns:p14="http://schemas.microsoft.com/office/powerpoint/2010/main" val="195694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y.clevelandclinic.org/health/diseases/21070-gangren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3BB01-DC00-46C0-842A-27931CE1A931}" type="slidenum">
              <a:rPr lang="en-US">
                <a:solidFill>
                  <a:srgbClr val="000000"/>
                </a:solidFill>
              </a:rPr>
              <a:pPr/>
              <a:t>1</a:t>
            </a:fld>
            <a:endParaRPr lang="en-US" dirty="0">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7925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The importance of good hygiene and isolation can limit the transmission.</a:t>
            </a:r>
          </a:p>
          <a:p>
            <a:r>
              <a:rPr lang="en-US" dirty="0">
                <a:latin typeface="Verdana" pitchFamily="34" charset="0"/>
                <a:ea typeface="Verdana" pitchFamily="34" charset="0"/>
                <a:cs typeface="Verdana" pitchFamily="34" charset="0"/>
              </a:rPr>
              <a:t>This is particularly important for pregnant</a:t>
            </a:r>
            <a:r>
              <a:rPr lang="en-US" baseline="0" dirty="0">
                <a:latin typeface="Verdana" pitchFamily="34" charset="0"/>
                <a:ea typeface="Verdana" pitchFamily="34" charset="0"/>
                <a:cs typeface="Verdana" pitchFamily="34" charset="0"/>
              </a:rPr>
              <a:t> women due to the unborn being a “captive” of whatever infects the mother-to-be.</a:t>
            </a:r>
          </a:p>
          <a:p>
            <a:endParaRPr lang="en-US" baseline="0" dirty="0">
              <a:latin typeface="Verdana" pitchFamily="34" charset="0"/>
              <a:ea typeface="Verdana" pitchFamily="34" charset="0"/>
              <a:cs typeface="Verdana" pitchFamily="34" charset="0"/>
            </a:endParaRPr>
          </a:p>
          <a:p>
            <a:r>
              <a:rPr lang="en-US" dirty="0"/>
              <a:t>How do infections spread? </a:t>
            </a:r>
          </a:p>
          <a:p>
            <a:r>
              <a:rPr lang="en-US" u="sng" dirty="0"/>
              <a:t>Direct contact infections </a:t>
            </a:r>
            <a:r>
              <a:rPr lang="en-US" dirty="0"/>
              <a:t>spread when disease-causing microorganisms pass from the infected person to the healthy person via direct physical contact with blood or body fluids. Examples of direct contact are touching, kissing, sexual contact, contact with oral secretions, or contact with body lesions. </a:t>
            </a:r>
          </a:p>
          <a:p>
            <a:endParaRPr lang="en-US" dirty="0"/>
          </a:p>
          <a:p>
            <a:r>
              <a:rPr lang="en-US" u="sng" dirty="0"/>
              <a:t>Indirect contact infections </a:t>
            </a:r>
            <a:r>
              <a:rPr lang="en-US" dirty="0"/>
              <a:t>spread when an infected person sneezes or coughs, sending infectious droplets into the air. If healthy people inhale the infectious droplets, or if the contaminated droplets land directly in their eyes, nose or mouth, they risk becoming ill. Droplets generally travel between three and six feet and land on surfaces or objects including tables, doorknobs and telephones. Healthy people touch the contaminated objects with their hands, and then touch their eyes, nose or mouth. </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dirty="0"/>
          </a:p>
        </p:txBody>
      </p:sp>
    </p:spTree>
    <p:extLst>
      <p:ext uri="{BB962C8B-B14F-4D97-AF65-F5344CB8AC3E}">
        <p14:creationId xmlns:p14="http://schemas.microsoft.com/office/powerpoint/2010/main" val="370181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https://viralzone.expasy.org/9116</a:t>
            </a:r>
          </a:p>
          <a:p>
            <a:endParaRPr lang="en-US" sz="1200" dirty="0"/>
          </a:p>
          <a:p>
            <a:r>
              <a:rPr lang="en-US" sz="1200" dirty="0"/>
              <a:t>COVID-19 disease is characterized by a several stages. The first stage corresponds to the viral infection with symptoms typical of respiratory virus infection and immune inhibition. The infection can lead to complications (stage II) with respiratory problems. At this stage the virus replication is already low. Complications can worsen to stage III with Acute Respiratory Distress Syndrome (ARDS), SIRS/shock and cardiac failure.</a:t>
            </a:r>
          </a:p>
          <a:p>
            <a:endParaRPr lang="en-US" sz="1200" dirty="0"/>
          </a:p>
          <a:p>
            <a:r>
              <a:rPr lang="en-US" sz="1200" dirty="0"/>
              <a:t>The figure below explains the time course of COVID-19. All numbers correspond to average days after/before symptom onset, these numbers can vary for each individual. </a:t>
            </a:r>
          </a:p>
          <a:p>
            <a:endParaRPr lang="en-US" sz="1200" dirty="0"/>
          </a:p>
          <a:p>
            <a:r>
              <a:rPr lang="en-US" sz="1200" dirty="0"/>
              <a:t>Virus shedding would happen on average between 2 days before symptoms, up to 8 days after symptoms. Residual virus material can be detected after, but not infectious virus. </a:t>
            </a:r>
          </a:p>
          <a:p>
            <a:endParaRPr lang="en-US" sz="1200" dirty="0"/>
          </a:p>
          <a:p>
            <a:r>
              <a:rPr lang="en-US" sz="1200" dirty="0"/>
              <a:t>Virus shedding is extended and peaks during the second week for patients with pneumonia or further complications and can last up to 21 days.</a:t>
            </a:r>
          </a:p>
          <a:p>
            <a:endParaRPr lang="en-US" sz="1200" dirty="0"/>
          </a:p>
          <a:p>
            <a:r>
              <a:rPr lang="en-US" sz="1200" dirty="0"/>
              <a:t>Most people will suffer mild to heavy symptoms during stage I (fever, dry cough, diarrhea, loss of sense of smell or taste), and no complications. Severe COVID is characterized by hyper-inflammatory response (shortness of breath, ARDS, SIRS/shock, Cardiac failure), with observed increase of IL6 and subsequent damages to lungs and cardiovascular system . Moreover, viral infection starts milder but last longer . Blood-clotting is not rare and may contribute to the severity of complications.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dirty="0"/>
          </a:p>
        </p:txBody>
      </p:sp>
    </p:spTree>
    <p:extLst>
      <p:ext uri="{BB962C8B-B14F-4D97-AF65-F5344CB8AC3E}">
        <p14:creationId xmlns:p14="http://schemas.microsoft.com/office/powerpoint/2010/main" val="405811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http://dx.doi.org/10.1016/B978-0-12-803678-5.00516-6</a:t>
            </a:r>
          </a:p>
          <a:p>
            <a:r>
              <a:rPr lang="en-US" sz="1200" dirty="0"/>
              <a:t>Principles of Infectious Diseases: Transmission, Diagnosis, Prevention,</a:t>
            </a:r>
          </a:p>
          <a:p>
            <a:r>
              <a:rPr lang="en-US" sz="1200" dirty="0"/>
              <a:t>and Control; Jean Maguire van Seventer, 2016</a:t>
            </a:r>
          </a:p>
          <a:p>
            <a:endParaRPr lang="en-US" sz="1200" dirty="0"/>
          </a:p>
          <a:p>
            <a:r>
              <a:rPr lang="en-US" sz="1200" dirty="0"/>
              <a:t>With respect to transmission of  an infectious agent, the latent (preinfectious) period is the duration of time between exposure to an agent and the onset of</a:t>
            </a:r>
          </a:p>
          <a:p>
            <a:r>
              <a:rPr lang="en-US" sz="1200" dirty="0"/>
              <a:t>infectiousness. In 3b, Incubatory carriers exist when the incubation period overlaps with the infectious period, as can occur in some cases of chicken pox</a:t>
            </a:r>
          </a:p>
          <a:p>
            <a:endParaRPr lang="en-US" sz="1200" dirty="0"/>
          </a:p>
          <a:p>
            <a:r>
              <a:rPr lang="en-US" sz="1200" dirty="0"/>
              <a:t>For example, efforts to control the recent Ebola West Africa outbreak through contact tracing and quarantine were based on knowledge that the infectious period for Ebola does not begin until the start of the period of clinical illness, which occurs up to 21 days following exposure. It is followed by the infectious period (a.k.a. period of communicability) which is the time period when an infected person can transmit an infectious agent to other individuals.</a:t>
            </a:r>
          </a:p>
          <a:p>
            <a:endParaRPr lang="en-US" sz="1200" dirty="0"/>
          </a:p>
          <a:p>
            <a:endParaRPr lang="en-US" sz="1200" dirty="0"/>
          </a:p>
          <a:p>
            <a:r>
              <a:rPr lang="en-US" sz="1200" dirty="0"/>
              <a:t>In parasitic infections, the latent and infectious periods are commonly referred to as the prepatent period and patent period, respectively.</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dirty="0"/>
          </a:p>
        </p:txBody>
      </p:sp>
    </p:spTree>
    <p:extLst>
      <p:ext uri="{BB962C8B-B14F-4D97-AF65-F5344CB8AC3E}">
        <p14:creationId xmlns:p14="http://schemas.microsoft.com/office/powerpoint/2010/main" val="51368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Some patients with Vibrio cholerae infection remain infectious as convalescent carriers after recovery. Convalescent carriers occur when the period of infectiousness extends beyond the period of clinical illness (Figure 3(c)). Carriers of this type can be a significant issue in promoting the spread of certain enteric infections, such as those caused by the bacterium, V. cholerae.</a:t>
            </a:r>
          </a:p>
          <a:p>
            <a:endParaRPr lang="en-US" dirty="0"/>
          </a:p>
          <a:p>
            <a:r>
              <a:rPr lang="en-US" dirty="0"/>
              <a:t>d) Salmonella Typhi infection can result in an apparently healthy carrier that never shows signs or symptoms of disease.  Healthy carriers, infected individuals that remain asymptomatic but are capable of transmitting an infectious agent, occur commonly with many infectious diseases (e.g., meningococcal meningitis and typhoid fever) and are also significant challenges to disease control</a:t>
            </a:r>
          </a:p>
        </p:txBody>
      </p:sp>
      <p:sp>
        <p:nvSpPr>
          <p:cNvPr id="4" name="Slide Number Placeholder 3"/>
          <p:cNvSpPr>
            <a:spLocks noGrp="1"/>
          </p:cNvSpPr>
          <p:nvPr>
            <p:ph type="sldNum" sz="quarter" idx="5"/>
          </p:nvPr>
        </p:nvSpPr>
        <p:spPr/>
        <p:txBody>
          <a:bodyPr/>
          <a:lstStyle/>
          <a:p>
            <a:fld id="{9C0268B6-45E9-4F06-A205-14C8706A7AE7}" type="slidenum">
              <a:rPr lang="en-US" smtClean="0"/>
              <a:t>18</a:t>
            </a:fld>
            <a:endParaRPr lang="en-US" dirty="0"/>
          </a:p>
        </p:txBody>
      </p:sp>
    </p:spTree>
    <p:extLst>
      <p:ext uri="{BB962C8B-B14F-4D97-AF65-F5344CB8AC3E}">
        <p14:creationId xmlns:p14="http://schemas.microsoft.com/office/powerpoint/2010/main" val="147505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Infectious diseases have plagued humans throughout history, and in fact have even shaped history on some occasions.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plagues of biblical times, the Black Death of the Middle Ages, and the “Spanish flu” pandemic of 1918 are but a few examples.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1918 flu pandemic killed more than a half million people in the United States and up to 50 million people worldwide and is thought to have played a contributing role in ending World War I. </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dirty="0"/>
          </a:p>
        </p:txBody>
      </p:sp>
    </p:spTree>
    <p:extLst>
      <p:ext uri="{BB962C8B-B14F-4D97-AF65-F5344CB8AC3E}">
        <p14:creationId xmlns:p14="http://schemas.microsoft.com/office/powerpoint/2010/main" val="17151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Osmosis.org</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Prevalence is an indicator of the number of existing cases in a population as it describes the proportion of individuals who have a particular disease, measured either</a:t>
            </a:r>
          </a:p>
          <a:p>
            <a:r>
              <a:rPr lang="en-US" dirty="0">
                <a:latin typeface="Verdana" pitchFamily="34" charset="0"/>
                <a:ea typeface="Verdana" pitchFamily="34" charset="0"/>
                <a:cs typeface="Verdana" pitchFamily="34" charset="0"/>
              </a:rPr>
              <a:t>at a given point in time (point prevalence) or during a specified time period (period prevalence).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In contrast, incidence (a.k.a. incidence rate) is a measurement of the rate at which new cases of a disease occur (or are detected) in a population over a given time period.</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Tree>
    <p:extLst>
      <p:ext uri="{BB962C8B-B14F-4D97-AF65-F5344CB8AC3E}">
        <p14:creationId xmlns:p14="http://schemas.microsoft.com/office/powerpoint/2010/main" val="61546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https://www.medpagetoday.com/infectiousdisease/covid19/88401</a:t>
            </a:r>
          </a:p>
          <a:p>
            <a:endParaRPr lang="en-US" dirty="0"/>
          </a:p>
          <a:p>
            <a:r>
              <a:rPr lang="en-US" dirty="0"/>
              <a:t>Herd immunity (a.k.a. community immunity) refers to population-level resistance to an infectious disease that occurs when there are enough immune individuals to block the chain of infection/transmission. As a result of herd immunity, susceptible individuals who are not immune themselves are indirectly protected from infection.</a:t>
            </a:r>
          </a:p>
          <a:p>
            <a:endParaRPr lang="en-US" sz="1200" dirty="0">
              <a:latin typeface="Verdana" pitchFamily="34" charset="0"/>
              <a:ea typeface="Verdana" pitchFamily="34" charset="0"/>
              <a:cs typeface="Verdana" pitchFamily="34" charset="0"/>
            </a:endParaRPr>
          </a:p>
          <a:p>
            <a:r>
              <a:rPr lang="en-US" dirty="0"/>
              <a:t>An important public health consequence of herd immunity is that immunization coverage does not need to be 100% for immunization programs to be successful.</a:t>
            </a:r>
            <a:endParaRPr lang="en-US"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Tree>
    <p:extLst>
      <p:ext uri="{BB962C8B-B14F-4D97-AF65-F5344CB8AC3E}">
        <p14:creationId xmlns:p14="http://schemas.microsoft.com/office/powerpoint/2010/main" val="341581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https://www.biotek.com/applications/virology-plaque-assay.html</a:t>
            </a:r>
          </a:p>
          <a:p>
            <a:endParaRPr lang="en-US" dirty="0"/>
          </a:p>
          <a:p>
            <a:r>
              <a:rPr lang="en-US" dirty="0"/>
              <a:t>An individual virion infects a cell.</a:t>
            </a:r>
          </a:p>
          <a:p>
            <a:endParaRPr lang="en-US" dirty="0"/>
          </a:p>
          <a:p>
            <a:r>
              <a:rPr lang="en-US" dirty="0"/>
              <a:t>The virus replicates, producing progeny virions.</a:t>
            </a:r>
          </a:p>
          <a:p>
            <a:endParaRPr lang="en-US" dirty="0"/>
          </a:p>
          <a:p>
            <a:r>
              <a:rPr lang="en-US" dirty="0"/>
              <a:t>Second generation virions infect and kill surrounding cells to generate a hole or plaque in the cell monolayer that is visible to the naked eye (or at low magnification). </a:t>
            </a:r>
          </a:p>
          <a:p>
            <a:endParaRPr lang="en-US" dirty="0"/>
          </a:p>
          <a:p>
            <a:r>
              <a:rPr lang="en-US" dirty="0"/>
              <a:t>Often the live cells are stained, providing a dark background for the clear plaques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Tree>
    <p:extLst>
      <p:ext uri="{BB962C8B-B14F-4D97-AF65-F5344CB8AC3E}">
        <p14:creationId xmlns:p14="http://schemas.microsoft.com/office/powerpoint/2010/main" val="61622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test that is very sensitive is more likely to pick up individuals with the disease (and possibly some without the disease); a very sensitive test will have few false negatives. </a:t>
            </a:r>
          </a:p>
          <a:p>
            <a:endParaRPr lang="en-US" dirty="0"/>
          </a:p>
          <a:p>
            <a:r>
              <a:rPr lang="en-US" dirty="0"/>
              <a:t>Specificity is the ability of the test to correctly identify individuals not infected by a particular agent (‘negative in health’); high specificity implies few false positives. </a:t>
            </a:r>
          </a:p>
        </p:txBody>
      </p:sp>
      <p:sp>
        <p:nvSpPr>
          <p:cNvPr id="4" name="Slide Number Placeholder 3"/>
          <p:cNvSpPr>
            <a:spLocks noGrp="1"/>
          </p:cNvSpPr>
          <p:nvPr>
            <p:ph type="sldNum" sz="quarter" idx="5"/>
          </p:nvPr>
        </p:nvSpPr>
        <p:spPr/>
        <p:txBody>
          <a:bodyPr/>
          <a:lstStyle/>
          <a:p>
            <a:fld id="{9C0268B6-45E9-4F06-A205-14C8706A7AE7}" type="slidenum">
              <a:rPr lang="en-US" smtClean="0"/>
              <a:t>23</a:t>
            </a:fld>
            <a:endParaRPr lang="en-US" dirty="0"/>
          </a:p>
        </p:txBody>
      </p:sp>
    </p:spTree>
    <p:extLst>
      <p:ext uri="{BB962C8B-B14F-4D97-AF65-F5344CB8AC3E}">
        <p14:creationId xmlns:p14="http://schemas.microsoft.com/office/powerpoint/2010/main" val="830316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Institute of Medicine (US) Committee on Emerging Microbial Threats to Health in the 21st Century; Smolinski MS, Hamburg MA, Lederberg J, editors. Microbial Threats to Health: Emergence, Detection, and Response. Washington (DC): National Academies Press (US); 2003. Appendix C, Pathogen Discovery, Detection, and Diagnostics.</a:t>
            </a:r>
          </a:p>
          <a:p>
            <a:endParaRPr lang="en-US" dirty="0"/>
          </a:p>
          <a:p>
            <a:endParaRPr lang="en-US" dirty="0"/>
          </a:p>
          <a:p>
            <a:r>
              <a:rPr lang="en-US" dirty="0"/>
              <a:t>The main categories of analyses used in pathogen identification can be classified as phenotypic, revealing properties of the intact agent, nucleic acid-based, determining agent nucleic acid (DNA or RNA) characteristics and composition, and immunologic, detecting microbial antigen or evidence of immune response to an agent.</a:t>
            </a:r>
          </a:p>
          <a:p>
            <a:endParaRPr lang="en-US" dirty="0"/>
          </a:p>
          <a:p>
            <a:r>
              <a:rPr lang="en-US" dirty="0"/>
              <a:t> Cultured material containing large quantities of agent can undergo analyses to determine characteristics, such as biochemical enzymatic activity (enzymatic profile) and antimicrobial sensitivity, and to perform phage typing, a technique which differentiates bacterial strains according to the infectivity of strain-specific bacterial viruses (a.k.a. bacteriophages). </a:t>
            </a:r>
          </a:p>
        </p:txBody>
      </p:sp>
      <p:sp>
        <p:nvSpPr>
          <p:cNvPr id="4" name="Slide Number Placeholder 3"/>
          <p:cNvSpPr>
            <a:spLocks noGrp="1"/>
          </p:cNvSpPr>
          <p:nvPr>
            <p:ph type="sldNum" sz="quarter" idx="5"/>
          </p:nvPr>
        </p:nvSpPr>
        <p:spPr/>
        <p:txBody>
          <a:bodyPr/>
          <a:lstStyle/>
          <a:p>
            <a:fld id="{9C0268B6-45E9-4F06-A205-14C8706A7AE7}" type="slidenum">
              <a:rPr lang="en-US" smtClean="0"/>
              <a:t>24</a:t>
            </a:fld>
            <a:endParaRPr lang="en-US" dirty="0"/>
          </a:p>
        </p:txBody>
      </p:sp>
    </p:spTree>
    <p:extLst>
      <p:ext uri="{BB962C8B-B14F-4D97-AF65-F5344CB8AC3E}">
        <p14:creationId xmlns:p14="http://schemas.microsoft.com/office/powerpoint/2010/main" val="161293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Although microbes can be agents of infection, most microbes do not cause disease in humans. In fact, humans are inhabited by a collection of microbes, known as the microbiome, that plays important and beneficial roles in our bodies.</a:t>
            </a:r>
          </a:p>
          <a:p>
            <a:endParaRPr lang="en-US" sz="1200" dirty="0"/>
          </a:p>
          <a:p>
            <a:r>
              <a:rPr lang="en-US" sz="1200" dirty="0"/>
              <a:t>The majority of agents that cause disease in humans are viruses or bacteria, although the parasite that causes malaria is a notable example of a protozoan.</a:t>
            </a:r>
          </a:p>
          <a:p>
            <a:endParaRPr lang="en-US" sz="1200" dirty="0"/>
          </a:p>
          <a:p>
            <a:r>
              <a:rPr lang="en-US" sz="1200" dirty="0"/>
              <a:t>Examples of diseases caused by viruses are COVID-19, influenza, HIV/AIDS, Ebola, diarrheal diseases, hepatitis, and West Nile. Diseases caused by bacteria include anthrax, tuberculosis, salmonella, and respiratory and diarrheal diseases.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dirty="0"/>
          </a:p>
        </p:txBody>
      </p:sp>
    </p:spTree>
    <p:extLst>
      <p:ext uri="{BB962C8B-B14F-4D97-AF65-F5344CB8AC3E}">
        <p14:creationId xmlns:p14="http://schemas.microsoft.com/office/powerpoint/2010/main" val="270004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chain starts with the infectious agent residing and multiplying in some </a:t>
            </a:r>
            <a:r>
              <a:rPr lang="en-US" b="1" dirty="0"/>
              <a:t>natural reservoir; a human, animal, or part of the environment </a:t>
            </a:r>
            <a:r>
              <a:rPr lang="en-US" dirty="0"/>
              <a:t>such as soil or water that supports the existence of the infectious agent in nature. </a:t>
            </a:r>
            <a:r>
              <a:rPr lang="en-US" u="sng" dirty="0"/>
              <a:t>A reservoir is often, but not always, the source from which the agent is transferred to a susceptible host.</a:t>
            </a:r>
            <a:r>
              <a:rPr lang="en-US" dirty="0"/>
              <a:t> For example, bats are both the reservoir for Marburg virus and a source of infection for humans and bush animals including African gorillas. However, because morbidity and mortality due to Marburg infection is significant among these bush animals, they cannot act as a reservoir to sustain the virus in nature (they die too quickly), although they can act as a source to transmit Marburg to humans.</a:t>
            </a:r>
          </a:p>
          <a:p>
            <a:endParaRPr lang="en-US" dirty="0"/>
          </a:p>
          <a:p>
            <a:r>
              <a:rPr lang="en-US" dirty="0"/>
              <a:t>The infectious agent leaves the reservoir via a portal of exit and, using some mode of transmission, moves to reach a portal of entry into a susceptible host. Animals are a reservoir for many human infectious diseases. Zoonosis is the term used to describe any infectious disease that is naturally transmissible from animals to humans. These diseases make up approximately 60% of all infectious diseases, and an estimated 75% of recently emerging infectious diseases</a:t>
            </a:r>
          </a:p>
          <a:p>
            <a:endParaRPr lang="en-US" dirty="0"/>
          </a:p>
          <a:p>
            <a:r>
              <a:rPr lang="en-US" b="0" i="0" dirty="0">
                <a:solidFill>
                  <a:srgbClr val="000000"/>
                </a:solidFill>
                <a:effectLst/>
                <a:latin typeface="Times New Roman" panose="02020603050405020304" pitchFamily="18" charset="0"/>
              </a:rPr>
              <a:t>A thorough understanding of the chain of infection is crucial for the prevention and control of any infectious disease, as breaking a link anywhere along the chain will stop transmission of the infectious agent. Often more than one intervention can be effective in controlling a disease, and the approach selected will depend on multiple factors such as economics and ease with which an intervention can be executed in a given setting.</a:t>
            </a:r>
            <a:endParaRPr lang="en-US" dirty="0"/>
          </a:p>
        </p:txBody>
      </p:sp>
      <p:sp>
        <p:nvSpPr>
          <p:cNvPr id="4" name="Slide Number Placeholder 3"/>
          <p:cNvSpPr>
            <a:spLocks noGrp="1"/>
          </p:cNvSpPr>
          <p:nvPr>
            <p:ph type="sldNum" sz="quarter" idx="5"/>
          </p:nvPr>
        </p:nvSpPr>
        <p:spPr/>
        <p:txBody>
          <a:bodyPr/>
          <a:lstStyle/>
          <a:p>
            <a:fld id="{9C0268B6-45E9-4F06-A205-14C8706A7AE7}" type="slidenum">
              <a:rPr lang="en-US" smtClean="0"/>
              <a:t>25</a:t>
            </a:fld>
            <a:endParaRPr lang="en-US" dirty="0"/>
          </a:p>
        </p:txBody>
      </p:sp>
    </p:spTree>
    <p:extLst>
      <p:ext uri="{BB962C8B-B14F-4D97-AF65-F5344CB8AC3E}">
        <p14:creationId xmlns:p14="http://schemas.microsoft.com/office/powerpoint/2010/main" val="198266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The 1997 Dahlem Workshop on the Eradication of Infectious Diseases defined a continuum of outcomes due to public health interventions targeting infectious diseases: </a:t>
            </a:r>
          </a:p>
          <a:p>
            <a:endParaRPr lang="en-US" dirty="0"/>
          </a:p>
          <a:p>
            <a:pPr algn="l"/>
            <a:r>
              <a:rPr lang="en-US" b="1" i="0" dirty="0">
                <a:solidFill>
                  <a:srgbClr val="59331F"/>
                </a:solidFill>
                <a:effectLst/>
                <a:latin typeface="arial" panose="020B0604020202020204" pitchFamily="34" charset="0"/>
              </a:rPr>
              <a:t>Targeting Directly Transmitted Infectious Diseases</a:t>
            </a:r>
          </a:p>
          <a:p>
            <a:pPr algn="l"/>
            <a:r>
              <a:rPr lang="en-US" b="0" i="0" dirty="0">
                <a:solidFill>
                  <a:srgbClr val="000000"/>
                </a:solidFill>
                <a:effectLst/>
                <a:latin typeface="Times New Roman" panose="02020603050405020304" pitchFamily="18" charset="0"/>
              </a:rPr>
              <a:t>Case finding and contact tracing are public health prevention and control activities aimed at stopping the spread of infectious diseases transmitted by either direct contact or direct spread of droplets. Once identified, further activities to limit transmission to susceptible individuals can involve definitive diagnosis, treatment, and, possibly, isolation of active cases and carriers, and observation, possible quarantine, or prophylactic vaccination or treatment of contacts. Patient education is an important feature of any communicable infectious disease control effort. Environmental changes, such as decreasing overcrowded areas and increasing ventilation, can also contribute to limiting the spread of some infectious diseases, particularly respiratory diseases.</a:t>
            </a:r>
          </a:p>
          <a:p>
            <a:endParaRPr lang="en-US" dirty="0"/>
          </a:p>
        </p:txBody>
      </p:sp>
      <p:sp>
        <p:nvSpPr>
          <p:cNvPr id="4" name="Slide Number Placeholder 3"/>
          <p:cNvSpPr>
            <a:spLocks noGrp="1"/>
          </p:cNvSpPr>
          <p:nvPr>
            <p:ph type="sldNum" sz="quarter" idx="5"/>
          </p:nvPr>
        </p:nvSpPr>
        <p:spPr/>
        <p:txBody>
          <a:bodyPr/>
          <a:lstStyle/>
          <a:p>
            <a:fld id="{9C0268B6-45E9-4F06-A205-14C8706A7AE7}" type="slidenum">
              <a:rPr lang="en-US" smtClean="0"/>
              <a:t>26</a:t>
            </a:fld>
            <a:endParaRPr lang="en-US" dirty="0"/>
          </a:p>
        </p:txBody>
      </p:sp>
    </p:spTree>
    <p:extLst>
      <p:ext uri="{BB962C8B-B14F-4D97-AF65-F5344CB8AC3E}">
        <p14:creationId xmlns:p14="http://schemas.microsoft.com/office/powerpoint/2010/main" val="2004545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latin typeface="Verdana" pitchFamily="34" charset="0"/>
                <a:ea typeface="Verdana" pitchFamily="34" charset="0"/>
                <a:cs typeface="Verdana" pitchFamily="34" charset="0"/>
              </a:rPr>
              <a:t>Some infectious diseases were used as biological warfare agents due to their infectivity.</a:t>
            </a:r>
          </a:p>
          <a:p>
            <a:pPr algn="l"/>
            <a:r>
              <a:rPr lang="en-US" dirty="0">
                <a:solidFill>
                  <a:schemeClr val="tx1"/>
                </a:solidFill>
                <a:latin typeface="Verdana" pitchFamily="34" charset="0"/>
                <a:ea typeface="Verdana" pitchFamily="34" charset="0"/>
                <a:cs typeface="Verdana" pitchFamily="34" charset="0"/>
              </a:rPr>
              <a:t>Present</a:t>
            </a:r>
            <a:r>
              <a:rPr lang="en-US" baseline="0" dirty="0">
                <a:solidFill>
                  <a:schemeClr val="tx1"/>
                </a:solidFill>
                <a:latin typeface="Verdana" pitchFamily="34" charset="0"/>
                <a:ea typeface="Verdana" pitchFamily="34" charset="0"/>
                <a:cs typeface="Verdana" pitchFamily="34" charset="0"/>
              </a:rPr>
              <a:t> use is considered by some </a:t>
            </a:r>
            <a:r>
              <a:rPr lang="en-US" dirty="0">
                <a:solidFill>
                  <a:schemeClr val="tx1"/>
                </a:solidFill>
                <a:latin typeface="Verdana" pitchFamily="34" charset="0"/>
                <a:ea typeface="Verdana" pitchFamily="34" charset="0"/>
                <a:cs typeface="Verdana" pitchFamily="34" charset="0"/>
              </a:rPr>
              <a:t>due to their inability to be detected by human senses until clinical effects occur.</a:t>
            </a:r>
          </a:p>
          <a:p>
            <a:pPr algn="l"/>
            <a:endParaRPr lang="en-US" dirty="0">
              <a:solidFill>
                <a:schemeClr val="tx1"/>
              </a:solidFill>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“Chapter 1, History of Biological Weapons: From Poisoned Darts to Intentional Epidemics,” found at http://www.hsdl.org/?view&amp;did=19931”</a:t>
            </a:r>
          </a:p>
          <a:p>
            <a:pPr algn="l"/>
            <a:endParaRPr lang="en-US" dirty="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Tree>
    <p:extLst>
      <p:ext uri="{BB962C8B-B14F-4D97-AF65-F5344CB8AC3E}">
        <p14:creationId xmlns:p14="http://schemas.microsoft.com/office/powerpoint/2010/main" val="567739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Bacteria is a single-celled organism and under certain circumstances it can transform into spores.  </a:t>
            </a:r>
          </a:p>
          <a:p>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Certain bacterium, like E. coli, can be present in uncooked foods.</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lang="en-US" b="0" i="0" dirty="0">
                <a:solidFill>
                  <a:srgbClr val="000000"/>
                </a:solidFill>
                <a:effectLst/>
                <a:latin typeface="Raleway" panose="020B0604020202020204" pitchFamily="2" charset="0"/>
              </a:rPr>
              <a:t>Bacteria live in every climate and location on earth. Some are airborne while others live in water or soil. Bacteria live on and inside plants, animals, and people. The vast majority of bacteria are harmless to people and some strains are even beneficial. In the human gastrointestinal tract, good bacteria aid in digestion and produce vitamins. They also help with immunity, making the body less hospitable to bad bacteria and other harmful pathogens. When considering all the strains of bacteria that exist, relatively few are capable of making people sick.</a:t>
            </a:r>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dirty="0"/>
          </a:p>
        </p:txBody>
      </p:sp>
    </p:spTree>
    <p:extLst>
      <p:ext uri="{BB962C8B-B14F-4D97-AF65-F5344CB8AC3E}">
        <p14:creationId xmlns:p14="http://schemas.microsoft.com/office/powerpoint/2010/main" val="31798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Bubonic Plague was spread by the bite of the black rat flea which upon feeding on a host, the y. pestis would clog the flea’s mid gut causing it to regurgitate the y. pestis onto the host.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Verdana" pitchFamily="34" charset="0"/>
                <a:ea typeface="Verdana" pitchFamily="34" charset="0"/>
                <a:cs typeface="Verdana" pitchFamily="34" charset="0"/>
              </a:rPr>
              <a:t>Source: en.wikipedia.org/wiki/Bubonic plague</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London docks</a:t>
            </a:r>
            <a:r>
              <a:rPr lang="en-US" baseline="0" dirty="0">
                <a:latin typeface="Verdana" pitchFamily="34" charset="0"/>
                <a:ea typeface="Verdana" pitchFamily="34" charset="0"/>
                <a:cs typeface="Verdana" pitchFamily="34" charset="0"/>
              </a:rPr>
              <a:t> was the point of entry of the plague into England.</a:t>
            </a:r>
          </a:p>
          <a:p>
            <a:endParaRPr lang="en-US" baseline="0" dirty="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https://my.clevelandclinic.org/health/diseases/21590-bubonic-plague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dirty="0">
                <a:solidFill>
                  <a:srgbClr val="343536"/>
                </a:solidFill>
                <a:effectLst/>
                <a:latin typeface="Source Sans Pro" panose="020B0503030403020204" pitchFamily="34" charset="0"/>
              </a:rPr>
              <a:t>Because most people who got the plague died, and many often had blackened tissue due to </a:t>
            </a:r>
            <a:r>
              <a:rPr lang="en-US" b="0" i="0" u="none" strike="noStrike" dirty="0">
                <a:solidFill>
                  <a:srgbClr val="007BC2"/>
                </a:solidFill>
                <a:effectLst/>
                <a:latin typeface="Source Sans Pro" panose="020B0503030403020204" pitchFamily="34" charset="0"/>
                <a:hlinkClick r:id="rId3"/>
              </a:rPr>
              <a:t>gangrene</a:t>
            </a:r>
            <a:r>
              <a:rPr lang="en-US" b="0" i="0" dirty="0">
                <a:solidFill>
                  <a:srgbClr val="343536"/>
                </a:solidFill>
                <a:effectLst/>
                <a:latin typeface="Source Sans Pro" panose="020B0503030403020204" pitchFamily="34" charset="0"/>
              </a:rPr>
              <a:t>, bubonic plague was called the Black Death. A cure for bubonic plague wasn’t available.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Verdana" pitchFamily="34" charset="0"/>
                <a:ea typeface="Verdana" pitchFamily="34" charset="0"/>
                <a:cs typeface="Verdana" pitchFamily="34" charset="0"/>
              </a:rPr>
              <a:t>Take a</a:t>
            </a:r>
            <a:r>
              <a:rPr lang="en-US" sz="1200" b="0" kern="1200" baseline="0" dirty="0">
                <a:solidFill>
                  <a:schemeClr val="tx1"/>
                </a:solidFill>
                <a:effectLst/>
                <a:latin typeface="Verdana" pitchFamily="34" charset="0"/>
                <a:ea typeface="Verdana" pitchFamily="34" charset="0"/>
                <a:cs typeface="Verdana" pitchFamily="34" charset="0"/>
              </a:rPr>
              <a:t> close look at the gradients for the spread. These indicate not only an expansion over the land mass but also intrusion from maritime ports to landfall.</a:t>
            </a:r>
            <a:endParaRPr lang="en-US" sz="1200" b="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Source: en.wikipedia.org/wiki/Bubonic plague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In 1665-1666, the Plague hit London killing an estimated 100,000 people; 20% of London's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Verdana" pitchFamily="34" charset="0"/>
                <a:ea typeface="Verdana" pitchFamily="34" charset="0"/>
                <a:cs typeface="Verdana" pitchFamily="34" charset="0"/>
              </a:rPr>
              <a:t>Source: en.wikipedia.org/wiki/Bubonic_plague and</a:t>
            </a:r>
            <a:r>
              <a:rPr lang="en-US" sz="1200" b="0" kern="1200" baseline="0" dirty="0">
                <a:solidFill>
                  <a:schemeClr val="tx1"/>
                </a:solidFill>
                <a:effectLst/>
                <a:latin typeface="Verdana" pitchFamily="34" charset="0"/>
                <a:ea typeface="Verdana" pitchFamily="34" charset="0"/>
                <a:cs typeface="Verdana" pitchFamily="34" charset="0"/>
              </a:rPr>
              <a:t> </a:t>
            </a:r>
            <a:r>
              <a:rPr lang="en-US" sz="1200" b="0" kern="1200" dirty="0">
                <a:solidFill>
                  <a:schemeClr val="tx1"/>
                </a:solidFill>
                <a:effectLst/>
                <a:latin typeface="Verdana" pitchFamily="34" charset="0"/>
                <a:ea typeface="Verdana" pitchFamily="34" charset="0"/>
                <a:cs typeface="Verdana" pitchFamily="34" charset="0"/>
              </a:rPr>
              <a:t>www.princeton.edu/~achaney/tmve/wiki100k/docs/Great_Plague_of_London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dirty="0"/>
          </a:p>
        </p:txBody>
      </p:sp>
    </p:spTree>
    <p:extLst>
      <p:ext uri="{BB962C8B-B14F-4D97-AF65-F5344CB8AC3E}">
        <p14:creationId xmlns:p14="http://schemas.microsoft.com/office/powerpoint/2010/main" val="63128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Verdana" pitchFamily="34" charset="0"/>
                <a:cs typeface="Verdana" pitchFamily="34" charset="0"/>
              </a:rPr>
              <a:t>Human plague in the United States occurs as mostly scattered cases in rural areas effecting 10 to 20 persons each year. Globally, the World Health Organization (WHO) reports 1,000 to 3,000 cases every year.</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dirty="0"/>
          </a:p>
        </p:txBody>
      </p:sp>
    </p:spTree>
    <p:extLst>
      <p:ext uri="{BB962C8B-B14F-4D97-AF65-F5344CB8AC3E}">
        <p14:creationId xmlns:p14="http://schemas.microsoft.com/office/powerpoint/2010/main" val="3236340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Plague types designated according</a:t>
            </a:r>
            <a:r>
              <a:rPr lang="en-US" baseline="0" dirty="0">
                <a:latin typeface="Verdana" pitchFamily="34" charset="0"/>
                <a:ea typeface="Verdana" pitchFamily="34" charset="0"/>
                <a:cs typeface="Verdana" pitchFamily="34" charset="0"/>
              </a:rPr>
              <a:t> to area infected.</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dirty="0"/>
          </a:p>
        </p:txBody>
      </p:sp>
    </p:spTree>
    <p:extLst>
      <p:ext uri="{BB962C8B-B14F-4D97-AF65-F5344CB8AC3E}">
        <p14:creationId xmlns:p14="http://schemas.microsoft.com/office/powerpoint/2010/main" val="220560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newly emerged infectious disease, COVID-19, caused by the virus SARS-CoV-2, became a top #3 cause of death in the US 2020 (# 1- Heart Disease; #2- Cancer). </a:t>
            </a:r>
          </a:p>
          <a:p>
            <a:endParaRPr lang="en-US" dirty="0"/>
          </a:p>
        </p:txBody>
      </p:sp>
      <p:sp>
        <p:nvSpPr>
          <p:cNvPr id="4" name="Slide Number Placeholder 3"/>
          <p:cNvSpPr>
            <a:spLocks noGrp="1"/>
          </p:cNvSpPr>
          <p:nvPr>
            <p:ph type="sldNum" sz="quarter" idx="5"/>
          </p:nvPr>
        </p:nvSpPr>
        <p:spPr/>
        <p:txBody>
          <a:bodyPr/>
          <a:lstStyle/>
          <a:p>
            <a:fld id="{9C0268B6-45E9-4F06-A205-14C8706A7AE7}" type="slidenum">
              <a:rPr lang="en-US" smtClean="0"/>
              <a:t>4</a:t>
            </a:fld>
            <a:endParaRPr lang="en-US" dirty="0"/>
          </a:p>
        </p:txBody>
      </p:sp>
    </p:spTree>
    <p:extLst>
      <p:ext uri="{BB962C8B-B14F-4D97-AF65-F5344CB8AC3E}">
        <p14:creationId xmlns:p14="http://schemas.microsoft.com/office/powerpoint/2010/main" val="2538930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Verdana" pitchFamily="34" charset="0"/>
                <a:ea typeface="Verdana" pitchFamily="34" charset="0"/>
                <a:cs typeface="Verdana" pitchFamily="34" charset="0"/>
              </a:rPr>
              <a:t>Plague transmitted to persons by fleas from infected animals.</a:t>
            </a:r>
          </a:p>
          <a:p>
            <a:pPr hangingPunct="0"/>
            <a:r>
              <a:rPr lang="en-US" sz="1200" kern="1200" dirty="0">
                <a:solidFill>
                  <a:schemeClr val="tx1"/>
                </a:solidFill>
                <a:effectLst/>
                <a:latin typeface="Verdana" pitchFamily="34" charset="0"/>
                <a:ea typeface="Verdana" pitchFamily="34" charset="0"/>
                <a:cs typeface="Verdana" pitchFamily="34" charset="0"/>
              </a:rPr>
              <a:t>This can include domesticated animals, i.e. cats to include wild animals, i.e. rabbits, rats, squirrels.</a:t>
            </a:r>
          </a:p>
          <a:p>
            <a:pPr hangingPunct="0"/>
            <a:r>
              <a:rPr lang="en-US" sz="1200" kern="1200" dirty="0">
                <a:solidFill>
                  <a:schemeClr val="tx1"/>
                </a:solidFill>
                <a:effectLst/>
                <a:latin typeface="Verdana" pitchFamily="34" charset="0"/>
                <a:ea typeface="Verdana" pitchFamily="34" charset="0"/>
                <a:cs typeface="Verdana" pitchFamily="34" charset="0"/>
              </a:rPr>
              <a:t>Plague can enter through broken skin or flea bites.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Verdana" pitchFamily="34" charset="0"/>
                <a:ea typeface="Verdana" pitchFamily="34" charset="0"/>
                <a:cs typeface="Verdana" pitchFamily="34" charset="0"/>
              </a:rPr>
              <a:t>Characterized by buboes which appear</a:t>
            </a:r>
            <a:r>
              <a:rPr lang="en-US" baseline="0" dirty="0">
                <a:solidFill>
                  <a:schemeClr val="tx1"/>
                </a:solidFill>
                <a:latin typeface="Verdana" pitchFamily="34" charset="0"/>
                <a:ea typeface="Verdana" pitchFamily="34" charset="0"/>
                <a:cs typeface="Verdana" pitchFamily="34" charset="0"/>
              </a:rPr>
              <a:t> as shown in the right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Verdana" pitchFamily="34" charset="0"/>
                <a:ea typeface="Verdana" pitchFamily="34" charset="0"/>
                <a:cs typeface="Verdana" pitchFamily="34" charset="0"/>
              </a:rPr>
              <a:t>Symptoms can appear suddenly-usually within 2 to 5 days of exposure.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Verdana" pitchFamily="34" charset="0"/>
                <a:ea typeface="Verdana" pitchFamily="34" charset="0"/>
                <a:cs typeface="Verdana" pitchFamily="34" charset="0"/>
              </a:rPr>
              <a:t>“Disease only lasts for 1 to 2 days before death occurs (if untreated).” Jane’s Chem-Bio Handbook, page 132.</a:t>
            </a:r>
            <a:endParaRPr lang="en-US" dirty="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Verdana" pitchFamily="34" charset="0"/>
                <a:ea typeface="Verdana" pitchFamily="34" charset="0"/>
                <a:cs typeface="Verdana" pitchFamily="34" charset="0"/>
              </a:rPr>
              <a:t>Source: http://www.visualdx.com/view/diagnosis/plague_septicemic</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dirty="0"/>
          </a:p>
        </p:txBody>
      </p:sp>
    </p:spTree>
    <p:extLst>
      <p:ext uri="{BB962C8B-B14F-4D97-AF65-F5344CB8AC3E}">
        <p14:creationId xmlns:p14="http://schemas.microsoft.com/office/powerpoint/2010/main" val="759725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Septicemic Plague.</a:t>
            </a:r>
          </a:p>
          <a:p>
            <a:endParaRPr lang="en-US" dirty="0">
              <a:latin typeface="Verdana" pitchFamily="34" charset="0"/>
              <a:ea typeface="Verdana" pitchFamily="34" charset="0"/>
              <a:cs typeface="Verdana" pitchFamily="34" charset="0"/>
            </a:endParaRPr>
          </a:p>
          <a:p>
            <a:pPr algn="l"/>
            <a:r>
              <a:rPr lang="en-US" dirty="0">
                <a:solidFill>
                  <a:schemeClr val="tx1"/>
                </a:solidFill>
                <a:latin typeface="Verdana" pitchFamily="34" charset="0"/>
                <a:ea typeface="Verdana" pitchFamily="34" charset="0"/>
                <a:cs typeface="Verdana" pitchFamily="34" charset="0"/>
              </a:rPr>
              <a:t>This form of the disease occurs when the bacteria multiply in the blood, causing bacteremia and severe sepsis. </a:t>
            </a:r>
          </a:p>
          <a:p>
            <a:pPr algn="l"/>
            <a:endParaRPr lang="en-US" dirty="0">
              <a:solidFill>
                <a:schemeClr val="tx1"/>
              </a:solidFill>
              <a:latin typeface="Verdana" pitchFamily="34" charset="0"/>
              <a:ea typeface="Verdana" pitchFamily="34" charset="0"/>
              <a:cs typeface="Verdana" pitchFamily="34" charset="0"/>
            </a:endParaRPr>
          </a:p>
          <a:p>
            <a:pPr algn="l"/>
            <a:r>
              <a:rPr lang="en-US" u="sng" dirty="0">
                <a:solidFill>
                  <a:schemeClr val="tx1"/>
                </a:solidFill>
                <a:latin typeface="Verdana" pitchFamily="34" charset="0"/>
                <a:ea typeface="Verdana" pitchFamily="34" charset="0"/>
                <a:cs typeface="Verdana" pitchFamily="34" charset="0"/>
              </a:rPr>
              <a:t>Primary</a:t>
            </a:r>
            <a:r>
              <a:rPr lang="en-US" dirty="0">
                <a:solidFill>
                  <a:schemeClr val="tx1"/>
                </a:solidFill>
                <a:latin typeface="Verdana" pitchFamily="34" charset="0"/>
                <a:ea typeface="Verdana" pitchFamily="34" charset="0"/>
                <a:cs typeface="Verdana" pitchFamily="34" charset="0"/>
              </a:rPr>
              <a:t> septicemic plague results from direct inoculation of the bacteria into the bloodstream, typically via the bite of an infected animal or flea or direct contact with infected tissues. </a:t>
            </a:r>
          </a:p>
          <a:p>
            <a:pPr algn="l"/>
            <a:r>
              <a:rPr lang="en-US" u="sng" dirty="0">
                <a:solidFill>
                  <a:schemeClr val="tx1"/>
                </a:solidFill>
                <a:latin typeface="Verdana" pitchFamily="34" charset="0"/>
                <a:ea typeface="Verdana" pitchFamily="34" charset="0"/>
                <a:cs typeface="Verdana" pitchFamily="34" charset="0"/>
              </a:rPr>
              <a:t>Secondary</a:t>
            </a:r>
            <a:r>
              <a:rPr lang="en-US" dirty="0">
                <a:solidFill>
                  <a:schemeClr val="tx1"/>
                </a:solidFill>
                <a:latin typeface="Verdana" pitchFamily="34" charset="0"/>
                <a:ea typeface="Verdana" pitchFamily="34" charset="0"/>
                <a:cs typeface="Verdana" pitchFamily="34" charset="0"/>
              </a:rPr>
              <a:t> septicemic plague occurs when there is progression of disease and dissemination of bacteria following bubonic presentation. </a:t>
            </a:r>
          </a:p>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http://www.visualdx.com/view/diagnosis/plague_septicemic</a:t>
            </a:r>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dirty="0"/>
          </a:p>
        </p:txBody>
      </p:sp>
    </p:spTree>
    <p:extLst>
      <p:ext uri="{BB962C8B-B14F-4D97-AF65-F5344CB8AC3E}">
        <p14:creationId xmlns:p14="http://schemas.microsoft.com/office/powerpoint/2010/main" val="3396403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latin typeface="Verdana" pitchFamily="34" charset="0"/>
                <a:ea typeface="Verdana" pitchFamily="34" charset="0"/>
                <a:cs typeface="Verdana" pitchFamily="34" charset="0"/>
              </a:rPr>
              <a:t>Septicemic plague is rarely transmissible human to human but may become transmissible if the disease reaches the pneumonic stage.</a:t>
            </a:r>
          </a:p>
          <a:p>
            <a:pPr algn="l"/>
            <a:endParaRPr lang="en-US" dirty="0">
              <a:solidFill>
                <a:schemeClr val="tx1"/>
              </a:solidFill>
              <a:latin typeface="Verdana" pitchFamily="34" charset="0"/>
              <a:ea typeface="Verdana" pitchFamily="34" charset="0"/>
              <a:cs typeface="Verdana" pitchFamily="34" charset="0"/>
            </a:endParaRPr>
          </a:p>
          <a:p>
            <a:pPr algn="l"/>
            <a:r>
              <a:rPr lang="en-US" dirty="0">
                <a:solidFill>
                  <a:schemeClr val="tx1"/>
                </a:solidFill>
                <a:latin typeface="Verdana" pitchFamily="34" charset="0"/>
                <a:ea typeface="Verdana" pitchFamily="34" charset="0"/>
                <a:cs typeface="Verdana" pitchFamily="34" charset="0"/>
              </a:rPr>
              <a:t>Septicemic plague, either primary or secondary, has approximately 40% mortality when treated, and in untreated cases, the mortality is 100%.</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http://www.visualdx.com/view/diagnosis/plague_septicemic</a:t>
            </a:r>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dirty="0"/>
          </a:p>
        </p:txBody>
      </p:sp>
    </p:spTree>
    <p:extLst>
      <p:ext uri="{BB962C8B-B14F-4D97-AF65-F5344CB8AC3E}">
        <p14:creationId xmlns:p14="http://schemas.microsoft.com/office/powerpoint/2010/main" val="1109314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Pneumonic Plague</a:t>
            </a:r>
            <a:r>
              <a:rPr lang="en-US" baseline="0" dirty="0">
                <a:latin typeface="Verdana" pitchFamily="34" charset="0"/>
                <a:ea typeface="Verdana" pitchFamily="34" charset="0"/>
                <a:cs typeface="Verdana" pitchFamily="34" charset="0"/>
              </a:rPr>
              <a:t> Symptoms</a:t>
            </a:r>
          </a:p>
          <a:p>
            <a:endParaRPr lang="en-US" baseline="0" dirty="0">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Spread person to person by way of cough droplets.</a:t>
            </a:r>
          </a:p>
          <a:p>
            <a:pPr lvl="0" algn="l" hangingPunct="0"/>
            <a:endParaRPr lang="en-US" dirty="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Cough with bloody sputum</a:t>
            </a: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Difficulty breathing</a:t>
            </a: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High fever</a:t>
            </a: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Nausea/vomiting</a:t>
            </a: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Weakness</a:t>
            </a:r>
          </a:p>
          <a:p>
            <a:pPr lvl="0" algn="l" hangingPunct="0"/>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Progresses quickly leading to respiratory failure and shock in 2 days of infection.</a:t>
            </a:r>
          </a:p>
          <a:p>
            <a:pPr lvl="0" algn="l" hangingPunct="0"/>
            <a:r>
              <a:rPr lang="en-US" dirty="0">
                <a:solidFill>
                  <a:schemeClr val="tx1"/>
                </a:solidFill>
                <a:latin typeface="Verdana" pitchFamily="34" charset="0"/>
                <a:ea typeface="Verdana" pitchFamily="34" charset="0"/>
                <a:cs typeface="Verdana" pitchFamily="34" charset="0"/>
              </a:rPr>
              <a:t>Initiate antibiotics within a day of signs and symptoms or it is likely to be fatal. May result from septicemic form or from inhalation of organism</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dirty="0"/>
          </a:p>
        </p:txBody>
      </p:sp>
    </p:spTree>
    <p:extLst>
      <p:ext uri="{BB962C8B-B14F-4D97-AF65-F5344CB8AC3E}">
        <p14:creationId xmlns:p14="http://schemas.microsoft.com/office/powerpoint/2010/main" val="3438511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latin typeface="Verdana" pitchFamily="34" charset="0"/>
                <a:ea typeface="Verdana" pitchFamily="34" charset="0"/>
                <a:cs typeface="Verdana" pitchFamily="34" charset="0"/>
              </a:rPr>
              <a:t>Symptoms: High fever, headache, general aches, extreme weakness, glandular swelling, pneumonia, hemorrhages in skin and mucous membranes possible, extreme lymph node pain.</a:t>
            </a:r>
          </a:p>
          <a:p>
            <a:pPr algn="l"/>
            <a:endParaRPr lang="en-US" dirty="0">
              <a:solidFill>
                <a:schemeClr val="tx1"/>
              </a:solidFill>
              <a:latin typeface="Verdana" pitchFamily="34" charset="0"/>
              <a:ea typeface="Verdana" pitchFamily="34" charset="0"/>
              <a:cs typeface="Verdana" pitchFamily="34" charset="0"/>
            </a:endParaRPr>
          </a:p>
          <a:p>
            <a:pPr algn="l"/>
            <a:r>
              <a:rPr lang="en-US" dirty="0">
                <a:solidFill>
                  <a:schemeClr val="tx1"/>
                </a:solidFill>
                <a:latin typeface="Verdana" pitchFamily="34" charset="0"/>
                <a:ea typeface="Verdana" pitchFamily="34" charset="0"/>
                <a:cs typeface="Verdana" pitchFamily="34" charset="0"/>
              </a:rPr>
              <a:t>Incubates:  Bubonic, 2-6 days; unvaccinated: few days longer if vaccinated. Pneumonic: 1 to 6 days;</a:t>
            </a:r>
            <a:r>
              <a:rPr lang="en-US" baseline="0" dirty="0">
                <a:solidFill>
                  <a:schemeClr val="tx1"/>
                </a:solidFill>
                <a:latin typeface="Verdana" pitchFamily="34" charset="0"/>
                <a:ea typeface="Verdana" pitchFamily="34" charset="0"/>
                <a:cs typeface="Verdana" pitchFamily="34" charset="0"/>
              </a:rPr>
              <a:t> septicemic incubates 1-6 days.</a:t>
            </a:r>
            <a:endParaRPr lang="en-US" dirty="0">
              <a:solidFill>
                <a:schemeClr val="tx1"/>
              </a:solidFill>
              <a:latin typeface="Verdana" pitchFamily="34" charset="0"/>
              <a:ea typeface="Verdana" pitchFamily="34" charset="0"/>
              <a:cs typeface="Verdana" pitchFamily="34" charset="0"/>
            </a:endParaRPr>
          </a:p>
          <a:p>
            <a:pPr algn="l"/>
            <a:endParaRPr lang="en-US" dirty="0">
              <a:solidFill>
                <a:schemeClr val="tx1"/>
              </a:solidFill>
              <a:latin typeface="Verdana" pitchFamily="34" charset="0"/>
              <a:ea typeface="Verdana" pitchFamily="34" charset="0"/>
              <a:cs typeface="Verdana" pitchFamily="34" charset="0"/>
            </a:endParaRPr>
          </a:p>
          <a:p>
            <a:pPr algn="l"/>
            <a:r>
              <a:rPr lang="en-US" dirty="0">
                <a:solidFill>
                  <a:schemeClr val="tx1"/>
                </a:solidFill>
                <a:latin typeface="Verdana" pitchFamily="34" charset="0"/>
                <a:ea typeface="Verdana" pitchFamily="34" charset="0"/>
                <a:cs typeface="Verdana" pitchFamily="34" charset="0"/>
              </a:rPr>
              <a:t>Fatal: Bubonic if untreated; Pneumonic if untreated.</a:t>
            </a:r>
          </a:p>
          <a:p>
            <a:pPr algn="l"/>
            <a:endParaRPr lang="en-US" dirty="0">
              <a:solidFill>
                <a:schemeClr val="tx1"/>
              </a:solidFill>
              <a:latin typeface="Verdana" pitchFamily="34" charset="0"/>
              <a:ea typeface="Verdana" pitchFamily="34" charset="0"/>
              <a:cs typeface="Verdana" pitchFamily="34" charset="0"/>
            </a:endParaRPr>
          </a:p>
          <a:p>
            <a:pPr algn="l"/>
            <a:r>
              <a:rPr lang="en-US" dirty="0">
                <a:solidFill>
                  <a:schemeClr val="tx1"/>
                </a:solidFill>
                <a:latin typeface="Verdana" pitchFamily="34" charset="0"/>
                <a:ea typeface="Verdana" pitchFamily="34" charset="0"/>
                <a:cs typeface="Verdana" pitchFamily="34" charset="0"/>
              </a:rPr>
              <a:t>Treatment: Tetracycline with streptomycin.</a:t>
            </a:r>
          </a:p>
          <a:p>
            <a:pPr hangingPunct="0"/>
            <a:endParaRPr lang="en-US" sz="1200" kern="1200" dirty="0">
              <a:solidFill>
                <a:schemeClr val="tx1"/>
              </a:solidFill>
              <a:effectLst/>
              <a:latin typeface="Verdana" pitchFamily="34" charset="0"/>
              <a:ea typeface="Verdana" pitchFamily="34" charset="0"/>
              <a:cs typeface="Verdana" pitchFamily="34" charset="0"/>
            </a:endParaRPr>
          </a:p>
          <a:p>
            <a:pPr hangingPunct="0"/>
            <a:r>
              <a:rPr lang="en-US" sz="1200" kern="1200" dirty="0">
                <a:solidFill>
                  <a:schemeClr val="tx1"/>
                </a:solidFill>
                <a:effectLst/>
                <a:latin typeface="Verdana" pitchFamily="34" charset="0"/>
                <a:ea typeface="Verdana" pitchFamily="34" charset="0"/>
                <a:cs typeface="Verdana" pitchFamily="34" charset="0"/>
              </a:rPr>
              <a:t>1.</a:t>
            </a:r>
            <a:r>
              <a:rPr lang="en-US" sz="1200" kern="1200" baseline="0" dirty="0">
                <a:solidFill>
                  <a:schemeClr val="tx1"/>
                </a:solidFill>
                <a:effectLst/>
                <a:latin typeface="Verdana" pitchFamily="34" charset="0"/>
                <a:ea typeface="Verdana" pitchFamily="34" charset="0"/>
                <a:cs typeface="Verdana" pitchFamily="34" charset="0"/>
              </a:rPr>
              <a:t>  </a:t>
            </a:r>
            <a:r>
              <a:rPr lang="en-US" sz="1200" kern="1200" dirty="0">
                <a:solidFill>
                  <a:schemeClr val="tx1"/>
                </a:solidFill>
                <a:effectLst/>
                <a:latin typeface="Verdana" pitchFamily="34" charset="0"/>
                <a:ea typeface="Verdana" pitchFamily="34" charset="0"/>
                <a:cs typeface="Verdana" pitchFamily="34" charset="0"/>
              </a:rPr>
              <a:t>Good BW agent due to being extremely infective, especially in pneumonic form.</a:t>
            </a:r>
          </a:p>
          <a:p>
            <a:pPr hangingPunct="0"/>
            <a:r>
              <a:rPr lang="en-US" sz="1200" kern="1200" dirty="0">
                <a:solidFill>
                  <a:schemeClr val="tx1"/>
                </a:solidFill>
                <a:effectLst/>
                <a:latin typeface="Verdana" pitchFamily="34" charset="0"/>
                <a:ea typeface="Verdana" pitchFamily="34" charset="0"/>
                <a:cs typeface="Verdana" pitchFamily="34" charset="0"/>
              </a:rPr>
              <a:t>2.</a:t>
            </a:r>
            <a:r>
              <a:rPr lang="en-US" sz="1200" kern="1200" baseline="0" dirty="0">
                <a:solidFill>
                  <a:schemeClr val="tx1"/>
                </a:solidFill>
                <a:effectLst/>
                <a:latin typeface="Verdana" pitchFamily="34" charset="0"/>
                <a:ea typeface="Verdana" pitchFamily="34" charset="0"/>
                <a:cs typeface="Verdana" pitchFamily="34" charset="0"/>
              </a:rPr>
              <a:t>  </a:t>
            </a:r>
            <a:r>
              <a:rPr lang="en-US" sz="1200" kern="1200" dirty="0">
                <a:solidFill>
                  <a:schemeClr val="tx1"/>
                </a:solidFill>
                <a:effectLst/>
                <a:latin typeface="Verdana" pitchFamily="34" charset="0"/>
                <a:ea typeface="Verdana" pitchFamily="34" charset="0"/>
                <a:cs typeface="Verdana" pitchFamily="34" charset="0"/>
              </a:rPr>
              <a:t>Disseminating plague in aerosolized liquid droplets from 1 to 5 microns in diameter could be extremely lethal against unprotected, unwarned populace.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dirty="0"/>
          </a:p>
        </p:txBody>
      </p:sp>
    </p:spTree>
    <p:extLst>
      <p:ext uri="{BB962C8B-B14F-4D97-AF65-F5344CB8AC3E}">
        <p14:creationId xmlns:p14="http://schemas.microsoft.com/office/powerpoint/2010/main" val="2694388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Plague complications can include:</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Death</a:t>
            </a:r>
          </a:p>
          <a:p>
            <a:r>
              <a:rPr lang="en-US" dirty="0">
                <a:latin typeface="Verdana" pitchFamily="34" charset="0"/>
                <a:ea typeface="Verdana" pitchFamily="34" charset="0"/>
                <a:cs typeface="Verdana" pitchFamily="34" charset="0"/>
              </a:rPr>
              <a:t>Gangrene or</a:t>
            </a:r>
          </a:p>
          <a:p>
            <a:r>
              <a:rPr lang="en-US" dirty="0">
                <a:latin typeface="Verdana" pitchFamily="34" charset="0"/>
                <a:ea typeface="Verdana" pitchFamily="34" charset="0"/>
                <a:cs typeface="Verdana" pitchFamily="34" charset="0"/>
              </a:rPr>
              <a:t>Meningitis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dirty="0"/>
          </a:p>
        </p:txBody>
      </p:sp>
    </p:spTree>
    <p:extLst>
      <p:ext uri="{BB962C8B-B14F-4D97-AF65-F5344CB8AC3E}">
        <p14:creationId xmlns:p14="http://schemas.microsoft.com/office/powerpoint/2010/main" val="28036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Risk Factors:</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Where you’re located. </a:t>
            </a:r>
          </a:p>
          <a:p>
            <a:r>
              <a:rPr lang="en-US" dirty="0">
                <a:latin typeface="Verdana" pitchFamily="34" charset="0"/>
                <a:ea typeface="Verdana" pitchFamily="34" charset="0"/>
                <a:cs typeface="Verdana" pitchFamily="34" charset="0"/>
              </a:rPr>
              <a:t>	Are you located where you could</a:t>
            </a:r>
            <a:r>
              <a:rPr lang="en-US" baseline="0" dirty="0">
                <a:latin typeface="Verdana" pitchFamily="34" charset="0"/>
                <a:ea typeface="Verdana" pitchFamily="34" charset="0"/>
                <a:cs typeface="Verdana" pitchFamily="34" charset="0"/>
              </a:rPr>
              <a:t> contact animals?</a:t>
            </a:r>
          </a:p>
          <a:p>
            <a:r>
              <a:rPr lang="en-US" baseline="0" dirty="0">
                <a:latin typeface="Verdana" pitchFamily="34" charset="0"/>
                <a:ea typeface="Verdana" pitchFamily="34" charset="0"/>
                <a:cs typeface="Verdana" pitchFamily="34" charset="0"/>
              </a:rPr>
              <a:t>	Rural areas but also</a:t>
            </a:r>
          </a:p>
          <a:p>
            <a:r>
              <a:rPr lang="en-US" baseline="0" dirty="0">
                <a:latin typeface="Verdana" pitchFamily="34" charset="0"/>
                <a:ea typeface="Verdana" pitchFamily="34" charset="0"/>
                <a:cs typeface="Verdana" pitchFamily="34" charset="0"/>
              </a:rPr>
              <a:t>	Urban areas which are overcrowded, have poor sanitation and a high rat population.</a:t>
            </a:r>
          </a:p>
          <a:p>
            <a:r>
              <a:rPr lang="en-US" baseline="0" dirty="0">
                <a:latin typeface="Verdana" pitchFamily="34" charset="0"/>
                <a:ea typeface="Verdana" pitchFamily="34" charset="0"/>
                <a:cs typeface="Verdana" pitchFamily="34" charset="0"/>
              </a:rPr>
              <a:t>Your occupation. </a:t>
            </a:r>
          </a:p>
          <a:p>
            <a:r>
              <a:rPr lang="en-US" baseline="0" dirty="0">
                <a:latin typeface="Verdana" pitchFamily="34" charset="0"/>
                <a:ea typeface="Verdana" pitchFamily="34" charset="0"/>
                <a:cs typeface="Verdana" pitchFamily="34" charset="0"/>
              </a:rPr>
              <a:t>	Do you do anything involving animals; domesticated or wild? Veterinarians? Game Commission picking up “road-kill?” Farming?</a:t>
            </a:r>
          </a:p>
          <a:p>
            <a:r>
              <a:rPr lang="en-US" baseline="0" dirty="0">
                <a:latin typeface="Verdana" pitchFamily="34" charset="0"/>
                <a:ea typeface="Verdana" pitchFamily="34" charset="0"/>
                <a:cs typeface="Verdana" pitchFamily="34" charset="0"/>
              </a:rPr>
              <a:t>Do your hobbies take you into environments possessing the risk factors?</a:t>
            </a:r>
          </a:p>
          <a:p>
            <a:r>
              <a:rPr lang="en-US" baseline="0" dirty="0">
                <a:latin typeface="Verdana" pitchFamily="34" charset="0"/>
                <a:ea typeface="Verdana" pitchFamily="34" charset="0"/>
                <a:cs typeface="Verdana" pitchFamily="34" charset="0"/>
              </a:rPr>
              <a:t>Plague is reportedly found in SW United States: Colorado, New Mexico, Arizona and California</a:t>
            </a:r>
          </a:p>
          <a:p>
            <a:endParaRPr lang="en-US" baseline="0" dirty="0">
              <a:latin typeface="Verdana" pitchFamily="34" charset="0"/>
              <a:ea typeface="Verdana" pitchFamily="34" charset="0"/>
              <a:cs typeface="Verdana" pitchFamily="34" charset="0"/>
            </a:endParaRPr>
          </a:p>
          <a:p>
            <a:r>
              <a:rPr lang="en-US" baseline="0" dirty="0">
                <a:latin typeface="Verdana" pitchFamily="34" charset="0"/>
                <a:ea typeface="Verdana" pitchFamily="34" charset="0"/>
                <a:cs typeface="Verdana" pitchFamily="34" charset="0"/>
              </a:rPr>
              <a:t>“Greatest number of human plague infections occurs in Africa.” Mayo Clinic Staff.</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dirty="0"/>
          </a:p>
        </p:txBody>
      </p:sp>
    </p:spTree>
    <p:extLst>
      <p:ext uri="{BB962C8B-B14F-4D97-AF65-F5344CB8AC3E}">
        <p14:creationId xmlns:p14="http://schemas.microsoft.com/office/powerpoint/2010/main" val="3433223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Pneumonic plague prevention:</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Cover your mouth when you cough or sneeze.</a:t>
            </a:r>
          </a:p>
          <a:p>
            <a:r>
              <a:rPr lang="en-US" dirty="0">
                <a:latin typeface="Verdana" pitchFamily="34" charset="0"/>
                <a:ea typeface="Verdana" pitchFamily="34" charset="0"/>
                <a:cs typeface="Verdana" pitchFamily="34" charset="0"/>
              </a:rPr>
              <a:t>Rid your home of rodents whose fleas may carry the plague.</a:t>
            </a:r>
          </a:p>
          <a:p>
            <a:r>
              <a:rPr lang="en-US" dirty="0">
                <a:latin typeface="Verdana" pitchFamily="34" charset="0"/>
                <a:ea typeface="Verdana" pitchFamily="34" charset="0"/>
                <a:cs typeface="Verdana" pitchFamily="34" charset="0"/>
              </a:rPr>
              <a:t>Use</a:t>
            </a:r>
            <a:r>
              <a:rPr lang="en-US" baseline="0" dirty="0">
                <a:latin typeface="Verdana" pitchFamily="34" charset="0"/>
                <a:ea typeface="Verdana" pitchFamily="34" charset="0"/>
                <a:cs typeface="Verdana" pitchFamily="34" charset="0"/>
              </a:rPr>
              <a:t> insect repellent to kill fleas.</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dirty="0"/>
          </a:p>
        </p:txBody>
      </p:sp>
    </p:spTree>
    <p:extLst>
      <p:ext uri="{BB962C8B-B14F-4D97-AF65-F5344CB8AC3E}">
        <p14:creationId xmlns:p14="http://schemas.microsoft.com/office/powerpoint/2010/main" val="4180674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Smaller than bacteria, a virus is able to cause diseases ranging from the common cold to AIDS. </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Usually consist of a protein coat with genetic material (either RNA or DNA).</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Every virus requires its own special type of host cell for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Verdana" pitchFamily="34" charset="0"/>
                <a:ea typeface="Verdana" pitchFamily="34" charset="0"/>
                <a:cs typeface="Verdana" pitchFamily="34" charset="0"/>
              </a:rPr>
              <a:t>USAMRIID, </a:t>
            </a:r>
            <a:r>
              <a:rPr lang="en-US" sz="1200" dirty="0">
                <a:solidFill>
                  <a:schemeClr val="tx1"/>
                </a:solidFill>
                <a:latin typeface="Verdana" pitchFamily="34" charset="0"/>
                <a:ea typeface="Verdana" pitchFamily="34" charset="0"/>
                <a:cs typeface="Verdana" pitchFamily="34" charset="0"/>
              </a:rPr>
              <a:t>Medical Management of Biological Casualties Handbook, 4</a:t>
            </a:r>
            <a:r>
              <a:rPr lang="en-US" sz="1200" baseline="30000" dirty="0">
                <a:solidFill>
                  <a:schemeClr val="tx1"/>
                </a:solidFill>
                <a:latin typeface="Verdana" pitchFamily="34" charset="0"/>
                <a:ea typeface="Verdana" pitchFamily="34" charset="0"/>
                <a:cs typeface="Verdana" pitchFamily="34" charset="0"/>
              </a:rPr>
              <a:t>th</a:t>
            </a:r>
            <a:r>
              <a:rPr lang="en-US" sz="1200" dirty="0">
                <a:solidFill>
                  <a:schemeClr val="tx1"/>
                </a:solidFill>
                <a:latin typeface="Verdana" pitchFamily="34" charset="0"/>
                <a:ea typeface="Verdana" pitchFamily="34" charset="0"/>
                <a:cs typeface="Verdana" pitchFamily="34" charset="0"/>
              </a:rPr>
              <a:t> edition, February, 2001, </a:t>
            </a:r>
            <a:r>
              <a:rPr lang="en-US" sz="1200" kern="1200" dirty="0">
                <a:solidFill>
                  <a:schemeClr val="tx1"/>
                </a:solidFill>
                <a:effectLst/>
                <a:latin typeface="Verdana" pitchFamily="34" charset="0"/>
                <a:ea typeface="Verdana" pitchFamily="34" charset="0"/>
                <a:cs typeface="Verdana" pitchFamily="34" charset="0"/>
              </a:rPr>
              <a:t>page 78</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dirty="0"/>
          </a:p>
        </p:txBody>
      </p:sp>
    </p:spTree>
    <p:extLst>
      <p:ext uri="{BB962C8B-B14F-4D97-AF65-F5344CB8AC3E}">
        <p14:creationId xmlns:p14="http://schemas.microsoft.com/office/powerpoint/2010/main" val="1425749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https://www.onhealth.com/content/1/viral_infections</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Human papillomavirus (HPV) is the most common sexually-transmitted infection in the US. There are many different types of HPV. Some cause genital warts while others increase the risk of cervical cancer. Vaccination can protect against cancer-causing strains of HPV.</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Hepatitis B is a virus that causes inflammation in the liver. It's transmitted through contaminated blood and bodily fluids. Some people with the virus don't have any symptoms while others feel like they have the flu. The hepatitis B vaccine is more than 90% effective at preventing infection.</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Genital herpes is a common sexually-transmitted infection caused by herpes simplex virus-2 (HSV-2). Herpes simplex virus-1 (HSV-1), the virus responsible for cold sores, can also sometimes cause genital herpes. There's no cure for genital herpes. Painful sores often recur during outbreaks. Antiviral medications can decrease both the number and length of outbreaks.</a:t>
            </a:r>
          </a:p>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Human immunodeficiency virus (HIV) is a virus that affects certain types of T cells of the immune system. Progression of the infection decreases the body's ability to fight disease and infection, leading to acquired immune deficiency syndrome (AIDS). HIV is transmitted by contacting blood or bodily fluids of an infected person.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dirty="0"/>
          </a:p>
        </p:txBody>
      </p:sp>
    </p:spTree>
    <p:extLst>
      <p:ext uri="{BB962C8B-B14F-4D97-AF65-F5344CB8AC3E}">
        <p14:creationId xmlns:p14="http://schemas.microsoft.com/office/powerpoint/2010/main" val="82819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Infectious diseases are responsible for immense global burden of disease that impacts public health systems and economies worldwide (especially vulnerable populations).</a:t>
            </a:r>
          </a:p>
          <a:p>
            <a:r>
              <a:rPr lang="en-US" dirty="0"/>
              <a:t>In 2020, two infectious diseases - lower respiratory infections and diarrheal diseases - were ranked in the top ten causes of death worldwide by the World Health Organization (WHO). Both of these diseases can be caused by a variety of infectious agents.</a:t>
            </a:r>
          </a:p>
          <a:p>
            <a:endParaRPr lang="en-US" dirty="0"/>
          </a:p>
          <a:p>
            <a:r>
              <a:rPr lang="en-US" dirty="0"/>
              <a:t>Deaths from the infectious diseases  HIV/AIDS and tuberculosis have fallen significantly in recent years, and they no longer appear on the list of top ten causes of death globally. However, these diseases are still a leading cause of death in low-income countries. Malaria is another infectious disease that is a top cause of death in low-income countries. These three diseases are due to single infectious agents.</a:t>
            </a:r>
          </a:p>
          <a:p>
            <a:endParaRPr lang="en-US" dirty="0"/>
          </a:p>
          <a:p>
            <a:r>
              <a:rPr lang="en-US" dirty="0"/>
              <a:t>A newly emerged infectious disease, COVID-19, caused by the virus SARS-CoV-2, became a top cause of death in 2020. According to data analyzed by the Centers for Disease Control and Prevention (CDC), COVID-19 was listed as the third leading cause of death during 2020 in the United States, behind heart disease and cancer.</a:t>
            </a:r>
          </a:p>
          <a:p>
            <a:endParaRPr lang="en-US" dirty="0"/>
          </a:p>
          <a:p>
            <a:r>
              <a:rPr lang="en-US" dirty="0"/>
              <a:t>This Top Ten List is only one organization’s idea. Other Top Ten Lists exist in other agencies.</a:t>
            </a:r>
          </a:p>
          <a:p>
            <a:endParaRPr lang="en-US" dirty="0"/>
          </a:p>
        </p:txBody>
      </p:sp>
      <p:sp>
        <p:nvSpPr>
          <p:cNvPr id="4" name="Slide Number Placeholder 3"/>
          <p:cNvSpPr>
            <a:spLocks noGrp="1"/>
          </p:cNvSpPr>
          <p:nvPr>
            <p:ph type="sldNum" sz="quarter" idx="5"/>
          </p:nvPr>
        </p:nvSpPr>
        <p:spPr/>
        <p:txBody>
          <a:bodyPr/>
          <a:lstStyle/>
          <a:p>
            <a:fld id="{9C0268B6-45E9-4F06-A205-14C8706A7AE7}" type="slidenum">
              <a:rPr lang="en-US" smtClean="0"/>
              <a:t>5</a:t>
            </a:fld>
            <a:endParaRPr lang="en-US" dirty="0"/>
          </a:p>
        </p:txBody>
      </p:sp>
    </p:spTree>
    <p:extLst>
      <p:ext uri="{BB962C8B-B14F-4D97-AF65-F5344CB8AC3E}">
        <p14:creationId xmlns:p14="http://schemas.microsoft.com/office/powerpoint/2010/main" val="320510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latin typeface="Verdana" pitchFamily="34" charset="0"/>
                <a:ea typeface="Verdana" pitchFamily="34" charset="0"/>
                <a:cs typeface="Verdana" pitchFamily="34" charset="0"/>
              </a:rPr>
              <a:t>Scientists first identified a human coronavirus in 1965. It caused a common cold. Later that decade, researchers found a group of similar human and animal viruses and named them after their crown-like appearance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200" dirty="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latin typeface="Verdana" pitchFamily="34" charset="0"/>
                <a:ea typeface="Verdana" pitchFamily="34" charset="0"/>
                <a:cs typeface="Verdana" pitchFamily="34" charset="0"/>
              </a:rPr>
              <a:t>Experts say SARS-CoV-2 originated in bats. That’s also how the coronaviruses behind Middle East respiratory syndrome (MERS) and severe acute respiratory syndrome (SARS) got started.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200" dirty="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latin typeface="Verdana" pitchFamily="34" charset="0"/>
                <a:ea typeface="Verdana" pitchFamily="34" charset="0"/>
                <a:cs typeface="Verdana" pitchFamily="34" charset="0"/>
              </a:rPr>
              <a:t>SARS-CoV-2 made the jump to humans at one of Wuhan’s open-air “wet markets.” They’re where customers buy fresh meat and fish, including animals that are killed on the spot.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200" dirty="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latin typeface="Verdana" pitchFamily="34" charset="0"/>
                <a:ea typeface="Verdana" pitchFamily="34" charset="0"/>
                <a:cs typeface="Verdana" pitchFamily="34" charset="0"/>
              </a:rPr>
              <a:t>Some wet markets sell wild or banned species like cobras, wild boars, and raccoon dogs. Crowded conditions can let viruses from different animals swap genes. Sometimes the virus changes so much it can start to infect and spread among people.</a:t>
            </a:r>
          </a:p>
        </p:txBody>
      </p:sp>
      <p:sp>
        <p:nvSpPr>
          <p:cNvPr id="4" name="Slide Number Placeholder 3"/>
          <p:cNvSpPr>
            <a:spLocks noGrp="1"/>
          </p:cNvSpPr>
          <p:nvPr>
            <p:ph type="sldNum" sz="quarter" idx="10"/>
          </p:nvPr>
        </p:nvSpPr>
        <p:spPr/>
        <p:txBody>
          <a:bodyPr/>
          <a:lstStyle/>
          <a:p>
            <a:fld id="{8CC0E478-7D71-4FA0-9891-7B1529666467}" type="slidenum">
              <a:rPr lang="en-US" smtClean="0"/>
              <a:pPr/>
              <a:t>45</a:t>
            </a:fld>
            <a:endParaRPr lang="en-US" dirty="0"/>
          </a:p>
        </p:txBody>
      </p:sp>
    </p:spTree>
    <p:extLst>
      <p:ext uri="{BB962C8B-B14F-4D97-AF65-F5344CB8AC3E}">
        <p14:creationId xmlns:p14="http://schemas.microsoft.com/office/powerpoint/2010/main" val="2236358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Some scholars feel that smallpox</a:t>
            </a:r>
            <a:r>
              <a:rPr lang="en-US" baseline="0" dirty="0">
                <a:latin typeface="Verdana" pitchFamily="34" charset="0"/>
                <a:ea typeface="Verdana" pitchFamily="34" charset="0"/>
                <a:cs typeface="Verdana" pitchFamily="34" charset="0"/>
              </a:rPr>
              <a:t> originated among settled agricultural populations in Mesopotamia as early as the 5</a:t>
            </a:r>
            <a:r>
              <a:rPr lang="en-US" baseline="30000" dirty="0">
                <a:latin typeface="Verdana" pitchFamily="34" charset="0"/>
                <a:ea typeface="Verdana" pitchFamily="34" charset="0"/>
                <a:cs typeface="Verdana" pitchFamily="34" charset="0"/>
              </a:rPr>
              <a:t>th</a:t>
            </a:r>
            <a:r>
              <a:rPr lang="en-US" baseline="0" dirty="0">
                <a:latin typeface="Verdana" pitchFamily="34" charset="0"/>
                <a:ea typeface="Verdana" pitchFamily="34" charset="0"/>
                <a:cs typeface="Verdana" pitchFamily="34" charset="0"/>
              </a:rPr>
              <a:t> millennium BC and in the Nile River valley in the 3</a:t>
            </a:r>
            <a:r>
              <a:rPr lang="en-US" baseline="30000" dirty="0">
                <a:latin typeface="Verdana" pitchFamily="34" charset="0"/>
                <a:ea typeface="Verdana" pitchFamily="34" charset="0"/>
                <a:cs typeface="Verdana" pitchFamily="34" charset="0"/>
              </a:rPr>
              <a:t>rd</a:t>
            </a:r>
            <a:r>
              <a:rPr lang="en-US" baseline="0" dirty="0">
                <a:latin typeface="Verdana" pitchFamily="34" charset="0"/>
                <a:ea typeface="Verdana" pitchFamily="34" charset="0"/>
                <a:cs typeface="Verdana" pitchFamily="34" charset="0"/>
              </a:rPr>
              <a:t> millennium BC.</a:t>
            </a:r>
          </a:p>
          <a:p>
            <a:endParaRPr lang="en-US" baseline="0"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A huge pandemic reached  from Europe to the Middle East in 1614, and epidemics arose regularly in Europe throughout the 17th and 18th centuries.</a:t>
            </a:r>
          </a:p>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Source</a:t>
            </a:r>
            <a:r>
              <a:rPr lang="en-US" baseline="0" dirty="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http://www.britannica.com/EBchecked/topic/549405/smallpox, 12/4/2014.</a:t>
            </a:r>
          </a:p>
        </p:txBody>
      </p:sp>
      <p:sp>
        <p:nvSpPr>
          <p:cNvPr id="4" name="Slide Number Placeholder 3"/>
          <p:cNvSpPr>
            <a:spLocks noGrp="1"/>
          </p:cNvSpPr>
          <p:nvPr>
            <p:ph type="sldNum" sz="quarter" idx="10"/>
          </p:nvPr>
        </p:nvSpPr>
        <p:spPr/>
        <p:txBody>
          <a:bodyPr/>
          <a:lstStyle/>
          <a:p>
            <a:fld id="{8CC0E478-7D71-4FA0-9891-7B1529666467}" type="slidenum">
              <a:rPr lang="en-US" smtClean="0"/>
              <a:pPr/>
              <a:t>46</a:t>
            </a:fld>
            <a:endParaRPr lang="en-US" dirty="0"/>
          </a:p>
        </p:txBody>
      </p:sp>
    </p:spTree>
    <p:extLst>
      <p:ext uri="{BB962C8B-B14F-4D97-AF65-F5344CB8AC3E}">
        <p14:creationId xmlns:p14="http://schemas.microsoft.com/office/powerpoint/2010/main" val="4255946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The virus that causes smallpox comes in two forms—the relatively mild Variola minor and its deadlier cousin, Variola major. Over the course of millennia, these tiny infectious particles traveled the globe along trade and exploration routes, afflicting victims with high fevers and numerous raised lesions on their skin. Death followed in one-third of Variola major cases. Smallpox was one of the first diseases to be controlled by a vaccine, due to the experiments of English physician Edward Jenner in 1796. Even when victims survived, smallpox often left the survivors scarred for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Source: http://www.britannica.com/EBchecked/topic/549405/smallpox, 12/4/2014</a:t>
            </a:r>
          </a:p>
          <a:p>
            <a:pPr algn="l" hangingPunct="0"/>
            <a:endParaRPr lang="en-US" sz="1200" dirty="0">
              <a:solidFill>
                <a:schemeClr val="tx1"/>
              </a:solidFill>
              <a:latin typeface="Verdana" pitchFamily="34" charset="0"/>
              <a:ea typeface="Verdana" pitchFamily="34" charset="0"/>
              <a:cs typeface="Verdana" pitchFamily="34" charset="0"/>
            </a:endParaRPr>
          </a:p>
          <a:p>
            <a:pPr algn="l" hangingPunct="0"/>
            <a:endParaRPr lang="en-US" dirty="0">
              <a:solidFill>
                <a:schemeClr val="tx1"/>
              </a:solidFill>
              <a:latin typeface="Verdana" pitchFamily="34" charset="0"/>
              <a:ea typeface="Verdana" pitchFamily="34" charset="0"/>
              <a:cs typeface="Verdana" pitchFamily="34" charset="0"/>
            </a:endParaRPr>
          </a:p>
          <a:p>
            <a:pPr algn="l" hangingPunct="0"/>
            <a:endParaRPr lang="en-US" dirty="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47</a:t>
            </a:fld>
            <a:endParaRPr lang="en-US" dirty="0"/>
          </a:p>
        </p:txBody>
      </p:sp>
    </p:spTree>
    <p:extLst>
      <p:ext uri="{BB962C8B-B14F-4D97-AF65-F5344CB8AC3E}">
        <p14:creationId xmlns:p14="http://schemas.microsoft.com/office/powerpoint/2010/main" val="249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hangingPunct="0"/>
            <a:r>
              <a:rPr lang="en-US" dirty="0">
                <a:solidFill>
                  <a:schemeClr val="tx1"/>
                </a:solidFill>
                <a:latin typeface="Verdana" pitchFamily="34" charset="0"/>
                <a:ea typeface="Verdana" pitchFamily="34" charset="0"/>
                <a:cs typeface="Verdana" pitchFamily="34" charset="0"/>
              </a:rPr>
              <a:t>Viral:</a:t>
            </a:r>
            <a:r>
              <a:rPr lang="en-US" baseline="0" dirty="0">
                <a:solidFill>
                  <a:schemeClr val="tx1"/>
                </a:solidFill>
                <a:latin typeface="Verdana" pitchFamily="34" charset="0"/>
                <a:ea typeface="Verdana" pitchFamily="34" charset="0"/>
                <a:cs typeface="Verdana" pitchFamily="34" charset="0"/>
              </a:rPr>
              <a:t> </a:t>
            </a:r>
            <a:r>
              <a:rPr lang="en-US" b="1" dirty="0">
                <a:solidFill>
                  <a:schemeClr val="tx1"/>
                </a:solidFill>
                <a:latin typeface="Verdana" pitchFamily="34" charset="0"/>
                <a:ea typeface="Verdana" pitchFamily="34" charset="0"/>
                <a:cs typeface="Verdana" pitchFamily="34" charset="0"/>
              </a:rPr>
              <a:t>SMALLPOX</a:t>
            </a:r>
            <a:r>
              <a:rPr lang="en-US" dirty="0">
                <a:solidFill>
                  <a:schemeClr val="tx1"/>
                </a:solidFill>
                <a:latin typeface="Verdana" pitchFamily="34" charset="0"/>
                <a:ea typeface="Verdana" pitchFamily="34" charset="0"/>
                <a:cs typeface="Verdana" pitchFamily="34" charset="0"/>
              </a:rPr>
              <a:t>		</a:t>
            </a:r>
          </a:p>
          <a:p>
            <a:pPr algn="l" hangingPunct="0"/>
            <a:r>
              <a:rPr lang="en-US" dirty="0">
                <a:solidFill>
                  <a:schemeClr val="tx1"/>
                </a:solidFill>
                <a:latin typeface="Verdana" pitchFamily="34" charset="0"/>
                <a:ea typeface="Verdana" pitchFamily="34" charset="0"/>
                <a:cs typeface="Verdana" pitchFamily="34" charset="0"/>
              </a:rPr>
              <a:t>Caused by Variola virus.</a:t>
            </a:r>
          </a:p>
          <a:p>
            <a:pPr algn="l" hangingPunct="0"/>
            <a:r>
              <a:rPr lang="en-US" dirty="0">
                <a:solidFill>
                  <a:schemeClr val="tx1"/>
                </a:solidFill>
                <a:latin typeface="Verdana" pitchFamily="34" charset="0"/>
                <a:ea typeface="Verdana" pitchFamily="34" charset="0"/>
                <a:cs typeface="Verdana" pitchFamily="34" charset="0"/>
              </a:rPr>
              <a:t>Highly contagious, disfiguring and often deadly.</a:t>
            </a:r>
          </a:p>
          <a:p>
            <a:pPr algn="l" hangingPunct="0"/>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No cure or treatment exists. A vaccine exists as a preventative.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Verdana" pitchFamily="34" charset="0"/>
                <a:ea typeface="Verdana" pitchFamily="34" charset="0"/>
                <a:cs typeface="Verdana" pitchFamily="34" charset="0"/>
              </a:rPr>
              <a:t>Side effects are high</a:t>
            </a:r>
            <a:r>
              <a:rPr lang="en-US" baseline="0" dirty="0">
                <a:solidFill>
                  <a:schemeClr val="tx1"/>
                </a:solidFill>
                <a:latin typeface="Verdana" pitchFamily="34" charset="0"/>
                <a:ea typeface="Verdana" pitchFamily="34" charset="0"/>
                <a:cs typeface="Verdana" pitchFamily="34" charset="0"/>
              </a:rPr>
              <a:t> for the vaccine which did not warrant vaccinations on a large scale.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Verdana" pitchFamily="34" charset="0"/>
                <a:ea typeface="Verdana" pitchFamily="34" charset="0"/>
                <a:cs typeface="Verdana" pitchFamily="34" charset="0"/>
              </a:rPr>
              <a:t>If you were vaccinated as a child, it </a:t>
            </a:r>
            <a:r>
              <a:rPr lang="en-US" sz="1200" kern="1200" dirty="0">
                <a:solidFill>
                  <a:schemeClr val="tx1"/>
                </a:solidFill>
                <a:effectLst/>
                <a:latin typeface="Verdana" pitchFamily="34" charset="0"/>
                <a:ea typeface="Verdana" pitchFamily="34" charset="0"/>
                <a:cs typeface="Verdana" pitchFamily="34" charset="0"/>
              </a:rPr>
              <a:t>may provide partial immunity.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Verdana" pitchFamily="34" charset="0"/>
                <a:ea typeface="Verdana" pitchFamily="34" charset="0"/>
                <a:cs typeface="Verdana" pitchFamily="34" charset="0"/>
              </a:rPr>
              <a:t>Clandestine stockpiles are 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48</a:t>
            </a:fld>
            <a:endParaRPr lang="en-US" dirty="0"/>
          </a:p>
        </p:txBody>
      </p:sp>
    </p:spTree>
    <p:extLst>
      <p:ext uri="{BB962C8B-B14F-4D97-AF65-F5344CB8AC3E}">
        <p14:creationId xmlns:p14="http://schemas.microsoft.com/office/powerpoint/2010/main" val="201262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Smallpox is contracted by way of:</a:t>
            </a:r>
          </a:p>
          <a:p>
            <a:endParaRPr lang="en-US" dirty="0">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Direct contact person to person</a:t>
            </a:r>
          </a:p>
          <a:p>
            <a:pPr lvl="0" algn="l" hangingPunct="0"/>
            <a:endParaRPr lang="en-US" dirty="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Indirectly via an airborne virus</a:t>
            </a:r>
          </a:p>
          <a:p>
            <a:pPr lvl="0" algn="l" hangingPunct="0"/>
            <a:endParaRPr lang="en-US" dirty="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Contaminated items</a:t>
            </a:r>
          </a:p>
          <a:p>
            <a:pPr lvl="0" algn="l" hangingPunct="0"/>
            <a:endParaRPr lang="en-US" dirty="0">
              <a:solidFill>
                <a:schemeClr val="tx1"/>
              </a:solidFill>
              <a:latin typeface="Verdana" pitchFamily="34" charset="0"/>
              <a:ea typeface="Verdana" pitchFamily="34" charset="0"/>
              <a:cs typeface="Verdana" pitchFamily="34" charset="0"/>
            </a:endParaRPr>
          </a:p>
          <a:p>
            <a:pPr marL="342900" lvl="0" indent="-342900" algn="l" hangingPunct="0">
              <a:buFont typeface="Wingdings" pitchFamily="2" charset="2"/>
              <a:buChar char="§"/>
            </a:pPr>
            <a:r>
              <a:rPr lang="en-US" dirty="0">
                <a:solidFill>
                  <a:schemeClr val="tx1"/>
                </a:solidFill>
                <a:latin typeface="Verdana" pitchFamily="34" charset="0"/>
                <a:ea typeface="Verdana" pitchFamily="34" charset="0"/>
                <a:cs typeface="Verdana" pitchFamily="34" charset="0"/>
              </a:rPr>
              <a:t>As a terrorist weapon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49</a:t>
            </a:fld>
            <a:endParaRPr lang="en-US" dirty="0"/>
          </a:p>
        </p:txBody>
      </p:sp>
    </p:spTree>
    <p:extLst>
      <p:ext uri="{BB962C8B-B14F-4D97-AF65-F5344CB8AC3E}">
        <p14:creationId xmlns:p14="http://schemas.microsoft.com/office/powerpoint/2010/main" val="90076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Smallpox Symptoms</a:t>
            </a:r>
          </a:p>
          <a:p>
            <a:pPr algn="l" hangingPunct="0"/>
            <a:r>
              <a:rPr lang="en-US" sz="1200" dirty="0">
                <a:solidFill>
                  <a:schemeClr val="tx1"/>
                </a:solidFill>
                <a:latin typeface="Verdana" pitchFamily="34" charset="0"/>
                <a:ea typeface="Verdana" pitchFamily="34" charset="0"/>
                <a:cs typeface="Verdana" pitchFamily="34" charset="0"/>
              </a:rPr>
              <a:t>Incubation period: 7 to 17 days during which you can’t infect others.</a:t>
            </a:r>
          </a:p>
          <a:p>
            <a:pPr algn="l" hangingPunct="0"/>
            <a:endParaRPr lang="en-US" sz="1200" dirty="0">
              <a:solidFill>
                <a:schemeClr val="tx1"/>
              </a:solidFill>
              <a:latin typeface="Verdana" pitchFamily="34" charset="0"/>
              <a:ea typeface="Verdana" pitchFamily="34" charset="0"/>
              <a:cs typeface="Verdana" pitchFamily="34" charset="0"/>
            </a:endParaRPr>
          </a:p>
          <a:p>
            <a:pPr algn="l" hangingPunct="0"/>
            <a:r>
              <a:rPr lang="en-US" sz="1200" dirty="0">
                <a:solidFill>
                  <a:schemeClr val="tx1"/>
                </a:solidFill>
                <a:latin typeface="Verdana" pitchFamily="34" charset="0"/>
                <a:ea typeface="Verdana" pitchFamily="34" charset="0"/>
                <a:cs typeface="Verdana" pitchFamily="34" charset="0"/>
              </a:rPr>
              <a:t>Following incubation:</a:t>
            </a:r>
          </a:p>
          <a:p>
            <a:pPr algn="l" hangingPunct="0"/>
            <a:r>
              <a:rPr lang="en-US" sz="1200" dirty="0">
                <a:solidFill>
                  <a:schemeClr val="tx1"/>
                </a:solidFill>
                <a:latin typeface="Verdana" pitchFamily="34" charset="0"/>
                <a:ea typeface="Verdana" pitchFamily="34" charset="0"/>
                <a:cs typeface="Verdana" pitchFamily="34" charset="0"/>
              </a:rPr>
              <a:t>                                                                               </a:t>
            </a:r>
          </a:p>
          <a:p>
            <a:pPr marL="342900" lvl="0" indent="-342900" algn="l" hangingPunct="0">
              <a:buFont typeface="Wingdings" pitchFamily="2" charset="2"/>
              <a:buChar char="§"/>
            </a:pPr>
            <a:r>
              <a:rPr lang="en-US" sz="1200" dirty="0">
                <a:solidFill>
                  <a:schemeClr val="tx1"/>
                </a:solidFill>
                <a:latin typeface="Verdana" pitchFamily="34" charset="0"/>
                <a:ea typeface="Verdana" pitchFamily="34" charset="0"/>
                <a:cs typeface="Verdana" pitchFamily="34" charset="0"/>
              </a:rPr>
              <a:t>Fever</a:t>
            </a:r>
          </a:p>
          <a:p>
            <a:pPr marL="342900" lvl="0" indent="-342900" algn="l" hangingPunct="0">
              <a:buFont typeface="Wingdings" pitchFamily="2" charset="2"/>
              <a:buChar char="§"/>
            </a:pPr>
            <a:r>
              <a:rPr lang="en-US" sz="1200" dirty="0">
                <a:solidFill>
                  <a:schemeClr val="tx1"/>
                </a:solidFill>
                <a:latin typeface="Verdana" pitchFamily="34" charset="0"/>
                <a:ea typeface="Verdana" pitchFamily="34" charset="0"/>
                <a:cs typeface="Verdana" pitchFamily="34" charset="0"/>
              </a:rPr>
              <a:t>Overall discomfort</a:t>
            </a:r>
          </a:p>
          <a:p>
            <a:pPr marL="342900" lvl="0" indent="-342900" algn="l" hangingPunct="0">
              <a:buFont typeface="Wingdings" pitchFamily="2" charset="2"/>
              <a:buChar char="§"/>
            </a:pPr>
            <a:r>
              <a:rPr lang="en-US" sz="1200" dirty="0">
                <a:solidFill>
                  <a:schemeClr val="tx1"/>
                </a:solidFill>
                <a:latin typeface="Verdana" pitchFamily="34" charset="0"/>
                <a:ea typeface="Verdana" pitchFamily="34" charset="0"/>
                <a:cs typeface="Verdana" pitchFamily="34" charset="0"/>
              </a:rPr>
              <a:t>Headache</a:t>
            </a:r>
          </a:p>
          <a:p>
            <a:pPr marL="342900" lvl="0" indent="-342900" algn="l" hangingPunct="0">
              <a:buFont typeface="Wingdings" pitchFamily="2" charset="2"/>
              <a:buChar char="§"/>
            </a:pPr>
            <a:r>
              <a:rPr lang="en-US" sz="1200" dirty="0">
                <a:solidFill>
                  <a:schemeClr val="tx1"/>
                </a:solidFill>
                <a:latin typeface="Verdana" pitchFamily="34" charset="0"/>
                <a:ea typeface="Verdana" pitchFamily="34" charset="0"/>
                <a:cs typeface="Verdana" pitchFamily="34" charset="0"/>
              </a:rPr>
              <a:t>Severe back pain and fatigue</a:t>
            </a:r>
          </a:p>
          <a:p>
            <a:pPr marL="342900" lvl="0" indent="-342900" algn="l" hangingPunct="0">
              <a:buFont typeface="Wingdings" pitchFamily="2" charset="2"/>
              <a:buChar char="§"/>
            </a:pPr>
            <a:r>
              <a:rPr lang="en-US" sz="1200" dirty="0">
                <a:solidFill>
                  <a:schemeClr val="tx1"/>
                </a:solidFill>
                <a:latin typeface="Verdana" pitchFamily="34" charset="0"/>
                <a:ea typeface="Verdana" pitchFamily="34" charset="0"/>
                <a:cs typeface="Verdana" pitchFamily="34" charset="0"/>
              </a:rPr>
              <a:t>Vomiting is possible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50</a:t>
            </a:fld>
            <a:endParaRPr lang="en-US" dirty="0"/>
          </a:p>
        </p:txBody>
      </p:sp>
    </p:spTree>
    <p:extLst>
      <p:ext uri="{BB962C8B-B14F-4D97-AF65-F5344CB8AC3E}">
        <p14:creationId xmlns:p14="http://schemas.microsoft.com/office/powerpoint/2010/main" val="1556812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https://www.mayoclinic.org/diseases-conditions/smallpox/symptoms-causes/syc-20353027</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Smallpox Symptoms</a:t>
            </a:r>
          </a:p>
          <a:p>
            <a:pPr algn="l" hangingPunct="0"/>
            <a:r>
              <a:rPr lang="en-US" sz="1200" dirty="0">
                <a:solidFill>
                  <a:schemeClr val="tx1"/>
                </a:solidFill>
                <a:latin typeface="Verdana" pitchFamily="34" charset="0"/>
                <a:ea typeface="Verdana" pitchFamily="34" charset="0"/>
                <a:cs typeface="Verdana" pitchFamily="34" charset="0"/>
              </a:rPr>
              <a:t>A few days later, flat, red spots on your face, hands and forearms which then appear on your trunk.</a:t>
            </a:r>
          </a:p>
          <a:p>
            <a:pPr algn="l" hangingPunct="0"/>
            <a:endParaRPr lang="en-US" sz="1200" dirty="0">
              <a:solidFill>
                <a:schemeClr val="tx1"/>
              </a:solidFill>
              <a:latin typeface="Verdana" pitchFamily="34" charset="0"/>
              <a:ea typeface="Verdana" pitchFamily="34" charset="0"/>
              <a:cs typeface="Verdana" pitchFamily="34" charset="0"/>
            </a:endParaRPr>
          </a:p>
          <a:p>
            <a:pPr algn="l" hangingPunct="0"/>
            <a:r>
              <a:rPr lang="en-US" sz="1200" dirty="0">
                <a:solidFill>
                  <a:schemeClr val="tx1"/>
                </a:solidFill>
                <a:latin typeface="Verdana" pitchFamily="34" charset="0"/>
                <a:ea typeface="Verdana" pitchFamily="34" charset="0"/>
                <a:cs typeface="Verdana" pitchFamily="34" charset="0"/>
              </a:rPr>
              <a:t>Lesions may then turn into small blisters with clear fluid</a:t>
            </a:r>
          </a:p>
          <a:p>
            <a:pPr algn="l" hangingPunct="0"/>
            <a:endParaRPr lang="en-US" sz="1200" dirty="0">
              <a:solidFill>
                <a:schemeClr val="tx1"/>
              </a:solidFill>
              <a:latin typeface="Verdana" pitchFamily="34" charset="0"/>
              <a:ea typeface="Verdana" pitchFamily="34" charset="0"/>
              <a:cs typeface="Verdana" pitchFamily="34" charset="0"/>
            </a:endParaRPr>
          </a:p>
          <a:p>
            <a:pPr algn="l" hangingPunct="0"/>
            <a:r>
              <a:rPr lang="en-US" sz="1200" dirty="0">
                <a:solidFill>
                  <a:schemeClr val="tx1"/>
                </a:solidFill>
                <a:latin typeface="Verdana" pitchFamily="34" charset="0"/>
                <a:ea typeface="Verdana" pitchFamily="34" charset="0"/>
                <a:cs typeface="Verdana" pitchFamily="34" charset="0"/>
              </a:rPr>
              <a:t>8-9 days later scabs which fall off leaving deep, pitted scars. </a:t>
            </a:r>
          </a:p>
          <a:p>
            <a:endParaRPr lang="en-US" dirty="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51</a:t>
            </a:fld>
            <a:endParaRPr lang="en-US" dirty="0"/>
          </a:p>
        </p:txBody>
      </p:sp>
    </p:spTree>
    <p:extLst>
      <p:ext uri="{BB962C8B-B14F-4D97-AF65-F5344CB8AC3E}">
        <p14:creationId xmlns:p14="http://schemas.microsoft.com/office/powerpoint/2010/main" val="1910783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Smallpox Symptoms</a:t>
            </a:r>
          </a:p>
          <a:p>
            <a:endParaRPr lang="en-US" dirty="0">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Lesions may also form on mucus membranes of nose and mouth.</a:t>
            </a:r>
          </a:p>
          <a:p>
            <a:pPr algn="l" hangingPunct="0"/>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Most who contract smallpox survive. Blindness may occur in some.</a:t>
            </a:r>
          </a:p>
          <a:p>
            <a:pPr algn="l" hangingPunct="0"/>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More lethal smallpox affects pregnant women and those with compromised immune systems.</a:t>
            </a:r>
          </a:p>
          <a:p>
            <a:pPr algn="l" hangingPunct="0"/>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Lethality: High to moderate lethality.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52</a:t>
            </a:fld>
            <a:endParaRPr lang="en-US" dirty="0"/>
          </a:p>
        </p:txBody>
      </p:sp>
    </p:spTree>
    <p:extLst>
      <p:ext uri="{BB962C8B-B14F-4D97-AF65-F5344CB8AC3E}">
        <p14:creationId xmlns:p14="http://schemas.microsoft.com/office/powerpoint/2010/main" val="482957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dirty="0">
                <a:solidFill>
                  <a:schemeClr val="tx1"/>
                </a:solidFill>
                <a:latin typeface="Verdana" pitchFamily="34" charset="0"/>
                <a:ea typeface="Verdana" pitchFamily="34" charset="0"/>
                <a:cs typeface="Verdana" pitchFamily="34" charset="0"/>
              </a:rPr>
              <a:t>Smallpox</a:t>
            </a:r>
            <a:r>
              <a:rPr lang="en-US" baseline="0" dirty="0">
                <a:solidFill>
                  <a:schemeClr val="tx1"/>
                </a:solidFill>
                <a:latin typeface="Verdana" pitchFamily="34" charset="0"/>
                <a:ea typeface="Verdana" pitchFamily="34" charset="0"/>
                <a:cs typeface="Verdana" pitchFamily="34" charset="0"/>
              </a:rPr>
              <a:t> prevention includes,</a:t>
            </a:r>
          </a:p>
          <a:p>
            <a:pPr marL="0" indent="0" algn="l">
              <a:buFont typeface="Wingdings" pitchFamily="2" charset="2"/>
              <a:buNone/>
            </a:pPr>
            <a:endParaRPr lang="en-US" dirty="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a:solidFill>
                  <a:schemeClr val="tx1"/>
                </a:solidFill>
                <a:latin typeface="Verdana" pitchFamily="34" charset="0"/>
                <a:ea typeface="Verdana" pitchFamily="34" charset="0"/>
                <a:cs typeface="Verdana" pitchFamily="34" charset="0"/>
              </a:rPr>
              <a:t>Vaccine may lessen infection if given within 4 days of exposure.</a:t>
            </a:r>
          </a:p>
          <a:p>
            <a:pPr marL="342900" indent="-342900" algn="l">
              <a:buFont typeface="Wingdings" pitchFamily="2" charset="2"/>
              <a:buChar char="§"/>
            </a:pPr>
            <a:r>
              <a:rPr lang="en-US" dirty="0">
                <a:solidFill>
                  <a:schemeClr val="tx1"/>
                </a:solidFill>
                <a:latin typeface="Verdana" pitchFamily="34" charset="0"/>
                <a:ea typeface="Verdana" pitchFamily="34" charset="0"/>
                <a:cs typeface="Verdana" pitchFamily="34" charset="0"/>
              </a:rPr>
              <a:t>Childhood vaccination may provide partial immunity</a:t>
            </a:r>
            <a:r>
              <a:rPr lang="en-US" dirty="0">
                <a:solidFill>
                  <a:schemeClr val="tx1"/>
                </a:solidFill>
              </a:rPr>
              <a: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53</a:t>
            </a:fld>
            <a:endParaRPr lang="en-US" dirty="0"/>
          </a:p>
        </p:txBody>
      </p:sp>
    </p:spTree>
    <p:extLst>
      <p:ext uri="{BB962C8B-B14F-4D97-AF65-F5344CB8AC3E}">
        <p14:creationId xmlns:p14="http://schemas.microsoft.com/office/powerpoint/2010/main" val="1462916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Verdana" pitchFamily="34" charset="0"/>
                <a:ea typeface="Verdana" pitchFamily="34" charset="0"/>
                <a:cs typeface="Verdana" pitchFamily="34" charset="0"/>
              </a:rPr>
              <a:t>Smallpox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Verdana" pitchFamily="34" charset="0"/>
              <a:ea typeface="Verdana" pitchFamily="34" charset="0"/>
              <a:cs typeface="Verdana" pitchFamily="34" charset="0"/>
            </a:endParaRPr>
          </a:p>
          <a:p>
            <a:pPr algn="l"/>
            <a:r>
              <a:rPr lang="en-US" b="1" dirty="0">
                <a:solidFill>
                  <a:schemeClr val="tx1"/>
                </a:solidFill>
                <a:latin typeface="Verdana" pitchFamily="34" charset="0"/>
                <a:ea typeface="Verdana" pitchFamily="34" charset="0"/>
                <a:cs typeface="Verdana" pitchFamily="34" charset="0"/>
              </a:rPr>
              <a:t>No cure - treat symptoms.</a:t>
            </a:r>
          </a:p>
          <a:p>
            <a:pPr algn="l"/>
            <a:endParaRPr lang="en-US" dirty="0">
              <a:solidFill>
                <a:schemeClr val="tx1"/>
              </a:solidFill>
              <a:latin typeface="Verdana" pitchFamily="34" charset="0"/>
              <a:ea typeface="Verdana" pitchFamily="34" charset="0"/>
              <a:cs typeface="Verdana" pitchFamily="34" charset="0"/>
            </a:endParaRPr>
          </a:p>
          <a:p>
            <a:pPr marL="342900" indent="-342900" algn="l">
              <a:buFont typeface="Wingdings" pitchFamily="2" charset="2"/>
              <a:buChar char="§"/>
            </a:pPr>
            <a:r>
              <a:rPr lang="en-US" dirty="0">
                <a:solidFill>
                  <a:schemeClr val="tx1"/>
                </a:solidFill>
                <a:latin typeface="Verdana" pitchFamily="34" charset="0"/>
                <a:ea typeface="Verdana" pitchFamily="34" charset="0"/>
                <a:cs typeface="Verdana" pitchFamily="34" charset="0"/>
              </a:rPr>
              <a:t>Rehydrate.</a:t>
            </a:r>
          </a:p>
          <a:p>
            <a:pPr marL="342900" indent="-342900" algn="l">
              <a:buFont typeface="Wingdings" pitchFamily="2" charset="2"/>
              <a:buChar char="§"/>
            </a:pPr>
            <a:r>
              <a:rPr lang="en-US" dirty="0">
                <a:solidFill>
                  <a:schemeClr val="tx1"/>
                </a:solidFill>
                <a:latin typeface="Verdana" pitchFamily="34" charset="0"/>
                <a:ea typeface="Verdana" pitchFamily="34" charset="0"/>
                <a:cs typeface="Verdana" pitchFamily="34" charset="0"/>
              </a:rPr>
              <a:t>Antibiotics may be used for those who have a bacterial skin or lung infection.</a:t>
            </a:r>
          </a:p>
          <a:p>
            <a:pPr algn="l"/>
            <a:endParaRPr lang="en-US" dirty="0">
              <a:solidFill>
                <a:schemeClr val="tx1"/>
              </a:solidFill>
              <a:latin typeface="Verdana" pitchFamily="34" charset="0"/>
              <a:ea typeface="Verdana" pitchFamily="34" charset="0"/>
              <a:cs typeface="Verdana" pitchFamily="34" charset="0"/>
            </a:endParaRPr>
          </a:p>
          <a:p>
            <a:pPr algn="l" hangingPunct="0"/>
            <a:r>
              <a:rPr lang="en-US" u="sng" dirty="0">
                <a:solidFill>
                  <a:schemeClr val="tx1"/>
                </a:solidFill>
                <a:latin typeface="Verdana" pitchFamily="34" charset="0"/>
                <a:ea typeface="Verdana" pitchFamily="34" charset="0"/>
                <a:cs typeface="Verdana" pitchFamily="34" charset="0"/>
              </a:rPr>
              <a:t>Treatment</a:t>
            </a:r>
            <a:endParaRPr lang="en-US" dirty="0">
              <a:solidFill>
                <a:schemeClr val="tx1"/>
              </a:solidFill>
              <a:latin typeface="Verdana" pitchFamily="34" charset="0"/>
              <a:ea typeface="Verdana" pitchFamily="34" charset="0"/>
              <a:cs typeface="Verdana" pitchFamily="34" charset="0"/>
            </a:endParaRPr>
          </a:p>
          <a:p>
            <a:pPr algn="l" hangingPunct="0"/>
            <a:r>
              <a:rPr lang="en-US" dirty="0">
                <a:solidFill>
                  <a:schemeClr val="tx1"/>
                </a:solidFill>
                <a:latin typeface="Verdana" pitchFamily="34" charset="0"/>
                <a:ea typeface="Verdana" pitchFamily="34" charset="0"/>
                <a:cs typeface="Verdana" pitchFamily="34" charset="0"/>
              </a:rPr>
              <a:t>Vaccine exists which is a preventative-not cure.</a:t>
            </a:r>
          </a:p>
          <a:p>
            <a:pPr algn="l" hangingPunct="0"/>
            <a:r>
              <a:rPr lang="en-US" dirty="0">
                <a:solidFill>
                  <a:schemeClr val="tx1"/>
                </a:solidFill>
                <a:latin typeface="Verdana" pitchFamily="34" charset="0"/>
                <a:ea typeface="Verdana" pitchFamily="34" charset="0"/>
                <a:cs typeface="Verdana" pitchFamily="34" charset="0"/>
              </a:rPr>
              <a:t>No specific therapy, supportive care must include prevention of secondary infections.</a:t>
            </a:r>
            <a:endParaRPr lang="en-US" sz="1200" u="none" kern="1200" dirty="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Verdana" pitchFamily="34" charset="0"/>
                <a:ea typeface="Verdana" pitchFamily="34" charset="0"/>
                <a:cs typeface="Verdana" pitchFamily="34" charset="0"/>
              </a:rPr>
              <a:t>http://www.nlm.nih.gov/medlineplus/ency/article/000596.htm</a:t>
            </a:r>
            <a:endParaRPr lang="en-US" sz="1200" kern="1200" dirty="0">
              <a:solidFill>
                <a:schemeClr val="tx1"/>
              </a:solidFill>
              <a:effectLst/>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54</a:t>
            </a:fld>
            <a:endParaRPr lang="en-US" dirty="0"/>
          </a:p>
        </p:txBody>
      </p:sp>
    </p:spTree>
    <p:extLst>
      <p:ext uri="{BB962C8B-B14F-4D97-AF65-F5344CB8AC3E}">
        <p14:creationId xmlns:p14="http://schemas.microsoft.com/office/powerpoint/2010/main" val="82738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Verdana" pitchFamily="34" charset="0"/>
                <a:ea typeface="+mn-ea"/>
                <a:cs typeface="+mn-cs"/>
              </a:rPr>
              <a:t>Another important factor in transmission is the survival time of the infectious agent in the environment. An agent that survives only a few seconds between hosts will not be able to infect as many people as an agent that can survive in the environment for hours, days, or even longer. These factors are important considerations when evaluating the risks of potential bioterrorism agents.</a:t>
            </a:r>
            <a:endParaRPr lang="en-US" sz="1200" b="0"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Tree>
    <p:extLst>
      <p:ext uri="{BB962C8B-B14F-4D97-AF65-F5344CB8AC3E}">
        <p14:creationId xmlns:p14="http://schemas.microsoft.com/office/powerpoint/2010/main" val="316466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epidemiological triad model of infectious disease causation. The triad consists of an agent (pathogen), a susceptible host, and an environment (physical, social, behavioral, cultural, political, and</a:t>
            </a:r>
          </a:p>
          <a:p>
            <a:r>
              <a:rPr lang="en-US" dirty="0"/>
              <a:t>economic factors) that brings the agent and host together, causing infection and disease to occur in the host.</a:t>
            </a:r>
          </a:p>
          <a:p>
            <a:endParaRPr lang="en-US" dirty="0"/>
          </a:p>
          <a:p>
            <a:r>
              <a:rPr lang="en-US" dirty="0"/>
              <a:t>Following exposure, the first step is often colonization, the adherence and initial multiplication of a disease agent at a portal of entry such as the skin or the mucous membranes of the respiratory, digestive, or urogenital tract. </a:t>
            </a:r>
          </a:p>
          <a:p>
            <a:endParaRPr lang="en-US" dirty="0"/>
          </a:p>
          <a:p>
            <a:r>
              <a:rPr lang="en-US" dirty="0"/>
              <a:t>Environmental factors promoting vulnerability can also lead to an increase in susceptibility to infection by inducing physiological changes in an individual. For example, a child living in a resource-poor setting and vulnerable to malnutrition may be at increased risk of infection due to malnutrition induced immunosuppression. </a:t>
            </a:r>
          </a:p>
        </p:txBody>
      </p:sp>
      <p:sp>
        <p:nvSpPr>
          <p:cNvPr id="4" name="Slide Number Placeholder 3"/>
          <p:cNvSpPr>
            <a:spLocks noGrp="1"/>
          </p:cNvSpPr>
          <p:nvPr>
            <p:ph type="sldNum" sz="quarter" idx="5"/>
          </p:nvPr>
        </p:nvSpPr>
        <p:spPr/>
        <p:txBody>
          <a:bodyPr/>
          <a:lstStyle/>
          <a:p>
            <a:fld id="{9C0268B6-45E9-4F06-A205-14C8706A7AE7}" type="slidenum">
              <a:rPr lang="en-US" smtClean="0"/>
              <a:t>7</a:t>
            </a:fld>
            <a:endParaRPr lang="en-US" dirty="0"/>
          </a:p>
        </p:txBody>
      </p:sp>
    </p:spTree>
    <p:extLst>
      <p:ext uri="{BB962C8B-B14F-4D97-AF65-F5344CB8AC3E}">
        <p14:creationId xmlns:p14="http://schemas.microsoft.com/office/powerpoint/2010/main" val="73498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268B6-45E9-4F06-A205-14C8706A7AE7}" type="slidenum">
              <a:rPr lang="en-US" smtClean="0"/>
              <a:t>10</a:t>
            </a:fld>
            <a:endParaRPr lang="en-US" dirty="0"/>
          </a:p>
        </p:txBody>
      </p:sp>
    </p:spTree>
    <p:extLst>
      <p:ext uri="{BB962C8B-B14F-4D97-AF65-F5344CB8AC3E}">
        <p14:creationId xmlns:p14="http://schemas.microsoft.com/office/powerpoint/2010/main" val="65497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wound infection and secondary sepsis are serious complications of severe burns which remove the skin barrier to microbial entry.</a:t>
            </a:r>
          </a:p>
          <a:p>
            <a:endParaRPr lang="en-US" dirty="0"/>
          </a:p>
          <a:p>
            <a:r>
              <a:rPr lang="en-US" dirty="0"/>
              <a:t>Lysozyme, secreted in saliva, tears, milk, sweat, and mucus, and gastric acid have bactericidal properties, and vaginal acid is microbicidal for many agents of sexually transmitted infections (STIs). </a:t>
            </a:r>
          </a:p>
          <a:p>
            <a:endParaRPr lang="en-US" dirty="0"/>
          </a:p>
          <a:p>
            <a:r>
              <a:rPr lang="en-US" dirty="0"/>
              <a:t>Microbiome-resident bacteria (a.k.a. commensal bacteria, normal flora) can also confer host protection by using available nutrients and space to prevent pathogenic bacteria from taking up residence</a:t>
            </a:r>
          </a:p>
          <a:p>
            <a:endParaRPr lang="en-US" dirty="0"/>
          </a:p>
          <a:p>
            <a:r>
              <a:rPr lang="en-US" dirty="0"/>
              <a:t>The innate and adaptive immune responses are critical components of the host response to infectious agents:</a:t>
            </a:r>
          </a:p>
        </p:txBody>
      </p:sp>
      <p:sp>
        <p:nvSpPr>
          <p:cNvPr id="4" name="Slide Number Placeholder 3"/>
          <p:cNvSpPr>
            <a:spLocks noGrp="1"/>
          </p:cNvSpPr>
          <p:nvPr>
            <p:ph type="sldNum" sz="quarter" idx="5"/>
          </p:nvPr>
        </p:nvSpPr>
        <p:spPr/>
        <p:txBody>
          <a:bodyPr/>
          <a:lstStyle/>
          <a:p>
            <a:fld id="{9C0268B6-45E9-4F06-A205-14C8706A7AE7}" type="slidenum">
              <a:rPr lang="en-US" smtClean="0"/>
              <a:t>12</a:t>
            </a:fld>
            <a:endParaRPr lang="en-US" dirty="0"/>
          </a:p>
        </p:txBody>
      </p:sp>
    </p:spTree>
    <p:extLst>
      <p:ext uri="{BB962C8B-B14F-4D97-AF65-F5344CB8AC3E}">
        <p14:creationId xmlns:p14="http://schemas.microsoft.com/office/powerpoint/2010/main" val="298072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innate and adaptive immune responses are critical components of the host response to infectious agents:</a:t>
            </a:r>
          </a:p>
          <a:p>
            <a:endParaRPr lang="en-US" dirty="0"/>
          </a:p>
          <a:p>
            <a:r>
              <a:rPr lang="en-US" dirty="0"/>
              <a:t>Each of these responses is carried out by cells of a distinct hematopoietic stem cell lineage: the myeloid lineage gives rise to innate immune cells (e.g., neutrophils, macrophages, dendritic cells)</a:t>
            </a:r>
          </a:p>
          <a:p>
            <a:r>
              <a:rPr lang="en-US" dirty="0"/>
              <a:t>and the lymphoid lineage gives rise to adaptive immune cells (e.g., T cells, B cells). The innate immune response is an immediate, nonspecific response to broad groups of pathogens. </a:t>
            </a:r>
          </a:p>
          <a:p>
            <a:endParaRPr lang="en-US" dirty="0"/>
          </a:p>
          <a:p>
            <a:r>
              <a:rPr lang="en-US" dirty="0"/>
              <a:t>By contrast, the adaptive immune response is initially generated over a period of 3–4 days, it recognizes specific pathogens, and it consists of two main branches: (1) T cell-mediated</a:t>
            </a:r>
          </a:p>
          <a:p>
            <a:r>
              <a:rPr lang="en-US" dirty="0"/>
              <a:t>immunity (a.k.a. cell-mediated immunity) and (2) B cell mediated immunity (a.k.a. humoral or antibody-mediated immunity).</a:t>
            </a:r>
          </a:p>
        </p:txBody>
      </p:sp>
      <p:sp>
        <p:nvSpPr>
          <p:cNvPr id="4" name="Slide Number Placeholder 3"/>
          <p:cNvSpPr>
            <a:spLocks noGrp="1"/>
          </p:cNvSpPr>
          <p:nvPr>
            <p:ph type="sldNum" sz="quarter" idx="5"/>
          </p:nvPr>
        </p:nvSpPr>
        <p:spPr/>
        <p:txBody>
          <a:bodyPr/>
          <a:lstStyle/>
          <a:p>
            <a:fld id="{9C0268B6-45E9-4F06-A205-14C8706A7AE7}" type="slidenum">
              <a:rPr lang="en-US" smtClean="0"/>
              <a:t>14</a:t>
            </a:fld>
            <a:endParaRPr lang="en-US" dirty="0"/>
          </a:p>
        </p:txBody>
      </p:sp>
    </p:spTree>
    <p:extLst>
      <p:ext uri="{BB962C8B-B14F-4D97-AF65-F5344CB8AC3E}">
        <p14:creationId xmlns:p14="http://schemas.microsoft.com/office/powerpoint/2010/main" val="42762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3233A176-65E3-4F5F-AB6E-D60E24623410}" type="slidenum">
              <a:rPr lang="en-US" altLang="en-US"/>
              <a:pPr/>
              <a:t>‹#›</a:t>
            </a:fld>
            <a:endParaRPr lang="en-US" altLang="en-US" dirty="0"/>
          </a:p>
        </p:txBody>
      </p:sp>
    </p:spTree>
    <p:extLst>
      <p:ext uri="{BB962C8B-B14F-4D97-AF65-F5344CB8AC3E}">
        <p14:creationId xmlns:p14="http://schemas.microsoft.com/office/powerpoint/2010/main" val="51249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BD3821B-510B-469F-8236-A5D95798D7D4}" type="datetime1">
              <a:rPr lang="en-US">
                <a:solidFill>
                  <a:srgbClr val="909090"/>
                </a:solidFill>
              </a:rPr>
              <a:pPr/>
              <a:t>7/18/2022</a:t>
            </a:fld>
            <a:endParaRPr lang="en-US" dirty="0">
              <a:solidFill>
                <a:srgbClr val="90909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909090"/>
              </a:solidFill>
            </a:endParaRPr>
          </a:p>
        </p:txBody>
      </p:sp>
      <p:sp>
        <p:nvSpPr>
          <p:cNvPr id="7" name="Slide Number Placeholder 6"/>
          <p:cNvSpPr>
            <a:spLocks noGrp="1"/>
          </p:cNvSpPr>
          <p:nvPr>
            <p:ph type="sldNum" sz="quarter" idx="12"/>
          </p:nvPr>
        </p:nvSpPr>
        <p:spPr/>
        <p:txBody>
          <a:bodyPr/>
          <a:lstStyle>
            <a:lvl1pPr>
              <a:defRPr/>
            </a:lvl1pPr>
          </a:lstStyle>
          <a:p>
            <a:fld id="{7125BAB3-FE89-4894-A884-41D108665273}"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390844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366078-B265-4984-BB18-33981B66E184}" type="datetime1">
              <a:rPr lang="en-US">
                <a:solidFill>
                  <a:srgbClr val="909090"/>
                </a:solidFill>
              </a:rPr>
              <a:pPr/>
              <a:t>7/18/2022</a:t>
            </a:fld>
            <a:endParaRPr lang="en-US" dirty="0">
              <a:solidFill>
                <a:srgbClr val="90909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09090"/>
              </a:solidFill>
            </a:endParaRPr>
          </a:p>
        </p:txBody>
      </p:sp>
      <p:sp>
        <p:nvSpPr>
          <p:cNvPr id="6" name="Slide Number Placeholder 5"/>
          <p:cNvSpPr>
            <a:spLocks noGrp="1"/>
          </p:cNvSpPr>
          <p:nvPr>
            <p:ph type="sldNum" sz="quarter" idx="12"/>
          </p:nvPr>
        </p:nvSpPr>
        <p:spPr/>
        <p:txBody>
          <a:bodyPr/>
          <a:lstStyle>
            <a:lvl1pPr>
              <a:defRPr/>
            </a:lvl1pPr>
          </a:lstStyle>
          <a:p>
            <a:fld id="{83F836CC-B783-4E69-9EFD-8D3AF9DBFA31}"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41860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85800"/>
            <a:ext cx="21145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85800"/>
            <a:ext cx="61912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FEDE01-382B-426E-A4ED-08E2FC7AA3FD}" type="datetime1">
              <a:rPr lang="en-US">
                <a:solidFill>
                  <a:srgbClr val="909090"/>
                </a:solidFill>
              </a:rPr>
              <a:pPr/>
              <a:t>7/18/2022</a:t>
            </a:fld>
            <a:endParaRPr lang="en-US" dirty="0">
              <a:solidFill>
                <a:srgbClr val="90909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09090"/>
              </a:solidFill>
            </a:endParaRPr>
          </a:p>
        </p:txBody>
      </p:sp>
      <p:sp>
        <p:nvSpPr>
          <p:cNvPr id="6" name="Slide Number Placeholder 5"/>
          <p:cNvSpPr>
            <a:spLocks noGrp="1"/>
          </p:cNvSpPr>
          <p:nvPr>
            <p:ph type="sldNum" sz="quarter" idx="12"/>
          </p:nvPr>
        </p:nvSpPr>
        <p:spPr/>
        <p:txBody>
          <a:bodyPr/>
          <a:lstStyle>
            <a:lvl1pPr>
              <a:defRPr/>
            </a:lvl1pPr>
          </a:lstStyle>
          <a:p>
            <a:fld id="{D5C7457E-0227-44F2-8F92-A042A287554D}"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278765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5C5A4D5-22DB-4294-9D80-D186081F8BE0}" type="datetime1">
              <a:rPr lang="en-US">
                <a:solidFill>
                  <a:srgbClr val="909090"/>
                </a:solidFill>
              </a:rPr>
              <a:pPr/>
              <a:t>7/18/2022</a:t>
            </a:fld>
            <a:endParaRPr lang="en-US" dirty="0">
              <a:solidFill>
                <a:srgbClr val="90909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09090"/>
              </a:solidFill>
            </a:endParaRPr>
          </a:p>
        </p:txBody>
      </p:sp>
      <p:sp>
        <p:nvSpPr>
          <p:cNvPr id="6" name="Slide Number Placeholder 5"/>
          <p:cNvSpPr>
            <a:spLocks noGrp="1"/>
          </p:cNvSpPr>
          <p:nvPr>
            <p:ph type="sldNum" sz="quarter" idx="12"/>
          </p:nvPr>
        </p:nvSpPr>
        <p:spPr/>
        <p:txBody>
          <a:bodyPr/>
          <a:lstStyle>
            <a:lvl1pPr>
              <a:defRPr/>
            </a:lvl1pPr>
          </a:lstStyle>
          <a:p>
            <a:fld id="{5C1DDB1A-DAD6-44B0-8690-A61DD370EF2E}"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18356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B2C54A-E28D-4904-9A14-6F605DD774D6}" type="datetime1">
              <a:rPr lang="en-US">
                <a:solidFill>
                  <a:srgbClr val="909090"/>
                </a:solidFill>
              </a:rPr>
              <a:pPr/>
              <a:t>7/18/2022</a:t>
            </a:fld>
            <a:endParaRPr lang="en-US" dirty="0">
              <a:solidFill>
                <a:srgbClr val="90909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09090"/>
              </a:solidFill>
            </a:endParaRPr>
          </a:p>
        </p:txBody>
      </p:sp>
      <p:sp>
        <p:nvSpPr>
          <p:cNvPr id="6" name="Slide Number Placeholder 5"/>
          <p:cNvSpPr>
            <a:spLocks noGrp="1"/>
          </p:cNvSpPr>
          <p:nvPr>
            <p:ph type="sldNum" sz="quarter" idx="12"/>
          </p:nvPr>
        </p:nvSpPr>
        <p:spPr/>
        <p:txBody>
          <a:bodyPr/>
          <a:lstStyle>
            <a:lvl1pPr>
              <a:defRPr/>
            </a:lvl1pPr>
          </a:lstStyle>
          <a:p>
            <a:fld id="{0C3A586C-0FF0-4206-B0EB-E9C01C5061B6}"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7655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4555052-AA66-48B0-B586-50F76BEF607C}" type="datetime1">
              <a:rPr lang="en-US">
                <a:solidFill>
                  <a:srgbClr val="909090"/>
                </a:solidFill>
              </a:rPr>
              <a:pPr/>
              <a:t>7/18/2022</a:t>
            </a:fld>
            <a:endParaRPr lang="en-US" dirty="0">
              <a:solidFill>
                <a:srgbClr val="90909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909090"/>
              </a:solidFill>
            </a:endParaRPr>
          </a:p>
        </p:txBody>
      </p:sp>
      <p:sp>
        <p:nvSpPr>
          <p:cNvPr id="6" name="Slide Number Placeholder 5"/>
          <p:cNvSpPr>
            <a:spLocks noGrp="1"/>
          </p:cNvSpPr>
          <p:nvPr>
            <p:ph type="sldNum" sz="quarter" idx="12"/>
          </p:nvPr>
        </p:nvSpPr>
        <p:spPr/>
        <p:txBody>
          <a:bodyPr/>
          <a:lstStyle>
            <a:lvl1pPr>
              <a:defRPr/>
            </a:lvl1pPr>
          </a:lstStyle>
          <a:p>
            <a:fld id="{C30E2596-9450-4E4B-9D2E-05EBE43311EE}"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45268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76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17638"/>
            <a:ext cx="41529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55C2F06-C3B2-4268-BE22-0F7180ABF4D1}" type="datetime1">
              <a:rPr lang="en-US">
                <a:solidFill>
                  <a:srgbClr val="909090"/>
                </a:solidFill>
              </a:rPr>
              <a:pPr/>
              <a:t>7/18/2022</a:t>
            </a:fld>
            <a:endParaRPr lang="en-US" dirty="0">
              <a:solidFill>
                <a:srgbClr val="90909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909090"/>
              </a:solidFill>
            </a:endParaRPr>
          </a:p>
        </p:txBody>
      </p:sp>
      <p:sp>
        <p:nvSpPr>
          <p:cNvPr id="7" name="Slide Number Placeholder 6"/>
          <p:cNvSpPr>
            <a:spLocks noGrp="1"/>
          </p:cNvSpPr>
          <p:nvPr>
            <p:ph type="sldNum" sz="quarter" idx="12"/>
          </p:nvPr>
        </p:nvSpPr>
        <p:spPr/>
        <p:txBody>
          <a:bodyPr/>
          <a:lstStyle>
            <a:lvl1pPr>
              <a:defRPr/>
            </a:lvl1pPr>
          </a:lstStyle>
          <a:p>
            <a:fld id="{A2F9880F-DAE2-4D2E-8D2B-D275A0A272E7}"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4427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72D6A9B-354F-4686-ADE2-E32124ACDA47}" type="datetime1">
              <a:rPr lang="en-US">
                <a:solidFill>
                  <a:srgbClr val="909090"/>
                </a:solidFill>
              </a:rPr>
              <a:pPr/>
              <a:t>7/18/2022</a:t>
            </a:fld>
            <a:endParaRPr lang="en-US" dirty="0">
              <a:solidFill>
                <a:srgbClr val="90909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909090"/>
              </a:solidFill>
            </a:endParaRPr>
          </a:p>
        </p:txBody>
      </p:sp>
      <p:sp>
        <p:nvSpPr>
          <p:cNvPr id="9" name="Slide Number Placeholder 8"/>
          <p:cNvSpPr>
            <a:spLocks noGrp="1"/>
          </p:cNvSpPr>
          <p:nvPr>
            <p:ph type="sldNum" sz="quarter" idx="12"/>
          </p:nvPr>
        </p:nvSpPr>
        <p:spPr/>
        <p:txBody>
          <a:bodyPr/>
          <a:lstStyle>
            <a:lvl1pPr>
              <a:defRPr/>
            </a:lvl1pPr>
          </a:lstStyle>
          <a:p>
            <a:fld id="{A9764F6A-501A-4695-A26B-A26D01DAFC02}"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183742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5ED2A4E-6238-4D7A-96A0-8CF15C714747}" type="datetime1">
              <a:rPr lang="en-US">
                <a:solidFill>
                  <a:srgbClr val="909090"/>
                </a:solidFill>
              </a:rPr>
              <a:pPr/>
              <a:t>7/18/2022</a:t>
            </a:fld>
            <a:endParaRPr lang="en-US" dirty="0">
              <a:solidFill>
                <a:srgbClr val="90909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909090"/>
              </a:solidFill>
            </a:endParaRPr>
          </a:p>
        </p:txBody>
      </p:sp>
      <p:sp>
        <p:nvSpPr>
          <p:cNvPr id="5" name="Slide Number Placeholder 4"/>
          <p:cNvSpPr>
            <a:spLocks noGrp="1"/>
          </p:cNvSpPr>
          <p:nvPr>
            <p:ph type="sldNum" sz="quarter" idx="12"/>
          </p:nvPr>
        </p:nvSpPr>
        <p:spPr/>
        <p:txBody>
          <a:bodyPr/>
          <a:lstStyle>
            <a:lvl1pPr>
              <a:defRPr/>
            </a:lvl1pPr>
          </a:lstStyle>
          <a:p>
            <a:fld id="{DF559E08-4194-4C67-9A7B-5E9C025BBBDD}"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293349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C25E456-A5BD-4B1F-9922-B27A83107837}" type="datetime1">
              <a:rPr lang="en-US">
                <a:solidFill>
                  <a:srgbClr val="909090"/>
                </a:solidFill>
              </a:rPr>
              <a:pPr/>
              <a:t>7/18/2022</a:t>
            </a:fld>
            <a:endParaRPr lang="en-US" dirty="0">
              <a:solidFill>
                <a:srgbClr val="90909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909090"/>
              </a:solidFill>
            </a:endParaRPr>
          </a:p>
        </p:txBody>
      </p:sp>
      <p:sp>
        <p:nvSpPr>
          <p:cNvPr id="4" name="Slide Number Placeholder 3"/>
          <p:cNvSpPr>
            <a:spLocks noGrp="1"/>
          </p:cNvSpPr>
          <p:nvPr>
            <p:ph type="sldNum" sz="quarter" idx="12"/>
          </p:nvPr>
        </p:nvSpPr>
        <p:spPr/>
        <p:txBody>
          <a:bodyPr/>
          <a:lstStyle>
            <a:lvl1pPr>
              <a:defRPr/>
            </a:lvl1pPr>
          </a:lstStyle>
          <a:p>
            <a:fld id="{21B528F2-F409-4128-AE8C-73EF09DAD1FC}"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192575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EDD0143-DC3E-4EC6-9F48-48B6665F7301}" type="datetime1">
              <a:rPr lang="en-US">
                <a:solidFill>
                  <a:srgbClr val="909090"/>
                </a:solidFill>
              </a:rPr>
              <a:pPr/>
              <a:t>7/18/2022</a:t>
            </a:fld>
            <a:endParaRPr lang="en-US" dirty="0">
              <a:solidFill>
                <a:srgbClr val="90909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909090"/>
              </a:solidFill>
            </a:endParaRPr>
          </a:p>
        </p:txBody>
      </p:sp>
      <p:sp>
        <p:nvSpPr>
          <p:cNvPr id="7" name="Slide Number Placeholder 6"/>
          <p:cNvSpPr>
            <a:spLocks noGrp="1"/>
          </p:cNvSpPr>
          <p:nvPr>
            <p:ph type="sldNum" sz="quarter" idx="12"/>
          </p:nvPr>
        </p:nvSpPr>
        <p:spPr/>
        <p:txBody>
          <a:bodyPr/>
          <a:lstStyle>
            <a:lvl1pPr>
              <a:defRPr/>
            </a:lvl1pPr>
          </a:lstStyle>
          <a:p>
            <a:fld id="{2D33B6BF-CD30-4EB0-80A4-3EE6E252142E}" type="slidenum">
              <a:rPr lang="en-US">
                <a:solidFill>
                  <a:srgbClr val="909090"/>
                </a:solidFill>
              </a:rPr>
              <a:pPr/>
              <a:t>‹#›</a:t>
            </a:fld>
            <a:endParaRPr lang="en-US" dirty="0">
              <a:solidFill>
                <a:srgbClr val="909090"/>
              </a:solidFill>
            </a:endParaRPr>
          </a:p>
        </p:txBody>
      </p:sp>
    </p:spTree>
    <p:extLst>
      <p:ext uri="{BB962C8B-B14F-4D97-AF65-F5344CB8AC3E}">
        <p14:creationId xmlns:p14="http://schemas.microsoft.com/office/powerpoint/2010/main" val="693286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685800"/>
            <a:ext cx="8229600" cy="655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381000" y="1417638"/>
            <a:ext cx="84582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p:cNvSpPr>
            <a:spLocks noGrp="1" noChangeArrowheads="1"/>
          </p:cNvSpPr>
          <p:nvPr>
            <p:ph type="dt" sz="half" idx="2"/>
          </p:nvPr>
        </p:nvSpPr>
        <p:spPr bwMode="auto">
          <a:xfrm>
            <a:off x="381000" y="6388100"/>
            <a:ext cx="1981200" cy="393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909090"/>
                </a:solidFill>
                <a:latin typeface="Arial"/>
              </a:defRPr>
            </a:lvl1pPr>
          </a:lstStyle>
          <a:p>
            <a:pPr eaLnBrk="0" fontAlgn="base" hangingPunct="0">
              <a:spcBef>
                <a:spcPct val="0"/>
              </a:spcBef>
              <a:spcAft>
                <a:spcPct val="0"/>
              </a:spcAft>
              <a:defRPr/>
            </a:pPr>
            <a:fld id="{E06B43E1-C0DF-4550-9C0A-8C63DA12BD96}" type="datetime1">
              <a:rPr lang="en-US" b="1"/>
              <a:pPr eaLnBrk="0" fontAlgn="base" hangingPunct="0">
                <a:spcBef>
                  <a:spcPct val="0"/>
                </a:spcBef>
                <a:spcAft>
                  <a:spcPct val="0"/>
                </a:spcAft>
                <a:defRPr/>
              </a:pPr>
              <a:t>7/18/2022</a:t>
            </a:fld>
            <a:endParaRPr lang="en-US" b="1" dirty="0"/>
          </a:p>
        </p:txBody>
      </p:sp>
      <p:sp>
        <p:nvSpPr>
          <p:cNvPr id="33797" name="Rectangle 5"/>
          <p:cNvSpPr>
            <a:spLocks noGrp="1" noChangeArrowheads="1"/>
          </p:cNvSpPr>
          <p:nvPr>
            <p:ph type="ftr" sz="quarter" idx="3"/>
          </p:nvPr>
        </p:nvSpPr>
        <p:spPr bwMode="auto">
          <a:xfrm>
            <a:off x="2590800" y="6385197"/>
            <a:ext cx="4038600" cy="396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909090"/>
                </a:solidFill>
                <a:latin typeface="Arial"/>
              </a:defRPr>
            </a:lvl1pPr>
          </a:lstStyle>
          <a:p>
            <a:pPr eaLnBrk="0" fontAlgn="base" hangingPunct="0">
              <a:spcBef>
                <a:spcPct val="0"/>
              </a:spcBef>
              <a:spcAft>
                <a:spcPct val="0"/>
              </a:spcAft>
              <a:defRPr/>
            </a:pPr>
            <a:endParaRPr lang="en-US" b="1" dirty="0"/>
          </a:p>
        </p:txBody>
      </p:sp>
      <p:sp>
        <p:nvSpPr>
          <p:cNvPr id="33798" name="Rectangle 6"/>
          <p:cNvSpPr>
            <a:spLocks noGrp="1" noChangeArrowheads="1"/>
          </p:cNvSpPr>
          <p:nvPr>
            <p:ph type="sldNum" sz="quarter" idx="4"/>
          </p:nvPr>
        </p:nvSpPr>
        <p:spPr bwMode="auto">
          <a:xfrm>
            <a:off x="6858000" y="6385197"/>
            <a:ext cx="1981200" cy="396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909090"/>
                </a:solidFill>
              </a:defRPr>
            </a:lvl1pPr>
          </a:lstStyle>
          <a:p>
            <a:pPr eaLnBrk="0" fontAlgn="base" hangingPunct="0">
              <a:spcBef>
                <a:spcPct val="0"/>
              </a:spcBef>
              <a:spcAft>
                <a:spcPct val="0"/>
              </a:spcAft>
            </a:pPr>
            <a:fld id="{670C3815-3793-4E89-937E-F5827BD749CB}" type="slidenum">
              <a:rPr lang="en-US" altLang="en-US" b="1"/>
              <a:pPr eaLnBrk="0" fontAlgn="base" hangingPunct="0">
                <a:spcBef>
                  <a:spcPct val="0"/>
                </a:spcBef>
                <a:spcAft>
                  <a:spcPct val="0"/>
                </a:spcAft>
              </a:pPr>
              <a:t>‹#›</a:t>
            </a:fld>
            <a:endParaRPr lang="en-US" altLang="en-US" b="1" dirty="0"/>
          </a:p>
        </p:txBody>
      </p:sp>
    </p:spTree>
    <p:extLst>
      <p:ext uri="{BB962C8B-B14F-4D97-AF65-F5344CB8AC3E}">
        <p14:creationId xmlns:p14="http://schemas.microsoft.com/office/powerpoint/2010/main" val="3345221366"/>
      </p:ext>
    </p:extLst>
  </p:cSld>
  <p:clrMap bg1="lt1" tx1="dk1" bg2="lt2" tx2="dk2" accent1="accent1" accent2="accent2" accent3="accent3" accent4="accent4" accent5="accent5" accent6="accent6" hlink="hlink" folHlink="folHlink"/>
  <p:sldLayoutIdLst>
    <p:sldLayoutId id="2147483687" r:id="rId1"/>
  </p:sldLayoutIdLst>
  <p:hf hdr="0" ftr="0"/>
  <p:txStyles>
    <p:titleStyle>
      <a:lvl1pPr algn="ctr" rtl="0" eaLnBrk="0" fontAlgn="base" hangingPunct="0">
        <a:spcBef>
          <a:spcPct val="0"/>
        </a:spcBef>
        <a:spcAft>
          <a:spcPct val="0"/>
        </a:spcAft>
        <a:defRPr sz="3400" b="1">
          <a:solidFill>
            <a:srgbClr val="284B9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5pPr>
      <a:lvl6pPr marL="4572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6pPr>
      <a:lvl7pPr marL="9144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7pPr>
      <a:lvl8pPr marL="13716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8pPr>
      <a:lvl9pPr marL="18288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0" fontAlgn="base" hangingPunct="0">
        <a:spcBef>
          <a:spcPct val="20000"/>
        </a:spcBef>
        <a:spcAft>
          <a:spcPct val="0"/>
        </a:spcAft>
        <a:buClr>
          <a:srgbClr val="B2B2B2"/>
        </a:buClr>
        <a:buFont typeface="Arial" pitchFamily="34" charset="0"/>
        <a:buChar char="»"/>
        <a:defRPr sz="2200">
          <a:solidFill>
            <a:srgbClr val="414141"/>
          </a:solidFill>
          <a:latin typeface="+mn-lt"/>
          <a:cs typeface="+mn-cs"/>
        </a:defRPr>
      </a:lvl2pPr>
      <a:lvl3pPr marL="1143000" indent="-228600" algn="l" rtl="0" eaLnBrk="0" fontAlgn="base" hangingPunct="0">
        <a:spcBef>
          <a:spcPct val="20000"/>
        </a:spcBef>
        <a:spcAft>
          <a:spcPct val="0"/>
        </a:spcAft>
        <a:buClr>
          <a:srgbClr val="B2B2B2"/>
        </a:buClr>
        <a:buChar char="•"/>
        <a:defRPr sz="2000">
          <a:solidFill>
            <a:srgbClr val="414141"/>
          </a:solidFill>
          <a:latin typeface="+mn-lt"/>
          <a:cs typeface="+mn-cs"/>
        </a:defRPr>
      </a:lvl3pPr>
      <a:lvl4pPr marL="1600200" indent="-228600" algn="l" rtl="0" eaLnBrk="0" fontAlgn="base" hangingPunct="0">
        <a:spcBef>
          <a:spcPct val="20000"/>
        </a:spcBef>
        <a:spcAft>
          <a:spcPct val="0"/>
        </a:spcAft>
        <a:buClr>
          <a:srgbClr val="B2B2B2"/>
        </a:buClr>
        <a:buFont typeface="Arial" pitchFamily="34" charset="0"/>
        <a:buChar char="»"/>
        <a:defRPr>
          <a:solidFill>
            <a:srgbClr val="414141"/>
          </a:solidFill>
          <a:latin typeface="+mn-lt"/>
          <a:cs typeface="+mn-cs"/>
        </a:defRPr>
      </a:lvl4pPr>
      <a:lvl5pPr marL="2057400" indent="-228600" algn="l" rtl="0" eaLnBrk="0" fontAlgn="base" hangingPunct="0">
        <a:spcBef>
          <a:spcPct val="20000"/>
        </a:spcBef>
        <a:spcAft>
          <a:spcPct val="0"/>
        </a:spcAft>
        <a:buClr>
          <a:srgbClr val="B2B2B2"/>
        </a:buClr>
        <a:buChar char="•"/>
        <a:defRPr>
          <a:solidFill>
            <a:srgbClr val="414141"/>
          </a:solidFill>
          <a:latin typeface="+mn-lt"/>
          <a:cs typeface="+mn-cs"/>
        </a:defRPr>
      </a:lvl5pPr>
      <a:lvl6pPr marL="2514600" indent="-228600" algn="l" rtl="0" eaLnBrk="1" fontAlgn="base" hangingPunct="1">
        <a:spcBef>
          <a:spcPct val="20000"/>
        </a:spcBef>
        <a:spcAft>
          <a:spcPct val="0"/>
        </a:spcAft>
        <a:buClr>
          <a:srgbClr val="B2B2B2"/>
        </a:buClr>
        <a:buChar char="•"/>
        <a:defRPr>
          <a:solidFill>
            <a:srgbClr val="414141"/>
          </a:solidFill>
          <a:latin typeface="+mn-lt"/>
          <a:cs typeface="+mn-cs"/>
        </a:defRPr>
      </a:lvl6pPr>
      <a:lvl7pPr marL="2971800" indent="-228600" algn="l" rtl="0" eaLnBrk="1" fontAlgn="base" hangingPunct="1">
        <a:spcBef>
          <a:spcPct val="20000"/>
        </a:spcBef>
        <a:spcAft>
          <a:spcPct val="0"/>
        </a:spcAft>
        <a:buClr>
          <a:srgbClr val="B2B2B2"/>
        </a:buClr>
        <a:buChar char="•"/>
        <a:defRPr>
          <a:solidFill>
            <a:srgbClr val="414141"/>
          </a:solidFill>
          <a:latin typeface="+mn-lt"/>
          <a:cs typeface="+mn-cs"/>
        </a:defRPr>
      </a:lvl7pPr>
      <a:lvl8pPr marL="3429000" indent="-228600" algn="l" rtl="0" eaLnBrk="1" fontAlgn="base" hangingPunct="1">
        <a:spcBef>
          <a:spcPct val="20000"/>
        </a:spcBef>
        <a:spcAft>
          <a:spcPct val="0"/>
        </a:spcAft>
        <a:buClr>
          <a:srgbClr val="B2B2B2"/>
        </a:buClr>
        <a:buChar char="•"/>
        <a:defRPr>
          <a:solidFill>
            <a:srgbClr val="414141"/>
          </a:solidFill>
          <a:latin typeface="+mn-lt"/>
          <a:cs typeface="+mn-cs"/>
        </a:defRPr>
      </a:lvl8pPr>
      <a:lvl9pPr marL="3886200" indent="-228600" algn="l" rtl="0" eaLnBrk="1" fontAlgn="base" hangingPunct="1">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685800"/>
            <a:ext cx="82296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381000" y="1417638"/>
            <a:ext cx="8458200"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381000" y="6388100"/>
            <a:ext cx="1981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pPr fontAlgn="base">
              <a:spcBef>
                <a:spcPct val="0"/>
              </a:spcBef>
              <a:spcAft>
                <a:spcPct val="0"/>
              </a:spcAft>
            </a:pPr>
            <a:fld id="{3176C2E1-3319-4A81-ACF3-FBE386705C94}" type="datetime1">
              <a:rPr lang="en-US">
                <a:solidFill>
                  <a:srgbClr val="909090"/>
                </a:solidFill>
              </a:rPr>
              <a:pPr fontAlgn="base">
                <a:spcBef>
                  <a:spcPct val="0"/>
                </a:spcBef>
                <a:spcAft>
                  <a:spcPct val="0"/>
                </a:spcAft>
              </a:pPr>
              <a:t>7/18/2022</a:t>
            </a:fld>
            <a:endParaRPr lang="en-US" dirty="0">
              <a:solidFill>
                <a:srgbClr val="909090"/>
              </a:solidFill>
            </a:endParaRPr>
          </a:p>
        </p:txBody>
      </p:sp>
      <p:sp>
        <p:nvSpPr>
          <p:cNvPr id="33797" name="Rectangle 5"/>
          <p:cNvSpPr>
            <a:spLocks noGrp="1" noChangeArrowheads="1"/>
          </p:cNvSpPr>
          <p:nvPr>
            <p:ph type="ftr" sz="quarter" idx="3"/>
          </p:nvPr>
        </p:nvSpPr>
        <p:spPr bwMode="auto">
          <a:xfrm>
            <a:off x="2590800" y="6384925"/>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pPr fontAlgn="base">
              <a:spcBef>
                <a:spcPct val="0"/>
              </a:spcBef>
              <a:spcAft>
                <a:spcPct val="0"/>
              </a:spcAft>
            </a:pPr>
            <a:endParaRPr lang="en-US" dirty="0">
              <a:solidFill>
                <a:srgbClr val="909090"/>
              </a:solidFill>
            </a:endParaRPr>
          </a:p>
        </p:txBody>
      </p:sp>
      <p:sp>
        <p:nvSpPr>
          <p:cNvPr id="33798" name="Rectangle 6"/>
          <p:cNvSpPr>
            <a:spLocks noGrp="1" noChangeArrowheads="1"/>
          </p:cNvSpPr>
          <p:nvPr>
            <p:ph type="sldNum" sz="quarter" idx="4"/>
          </p:nvPr>
        </p:nvSpPr>
        <p:spPr bwMode="auto">
          <a:xfrm>
            <a:off x="6858000" y="6384925"/>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pPr fontAlgn="base">
              <a:spcBef>
                <a:spcPct val="0"/>
              </a:spcBef>
              <a:spcAft>
                <a:spcPct val="0"/>
              </a:spcAft>
            </a:pPr>
            <a:fld id="{F63FC11C-0073-4B58-8AC5-425947C2DA8F}" type="slidenum">
              <a:rPr lang="en-US">
                <a:solidFill>
                  <a:srgbClr val="909090"/>
                </a:solidFill>
              </a:rPr>
              <a:pPr fontAlgn="base">
                <a:spcBef>
                  <a:spcPct val="0"/>
                </a:spcBef>
                <a:spcAft>
                  <a:spcPct val="0"/>
                </a:spcAft>
              </a:pPr>
              <a:t>‹#›</a:t>
            </a:fld>
            <a:endParaRPr lang="en-US" dirty="0">
              <a:solidFill>
                <a:srgbClr val="909090"/>
              </a:solidFill>
            </a:endParaRPr>
          </a:p>
        </p:txBody>
      </p:sp>
    </p:spTree>
    <p:extLst>
      <p:ext uri="{BB962C8B-B14F-4D97-AF65-F5344CB8AC3E}">
        <p14:creationId xmlns:p14="http://schemas.microsoft.com/office/powerpoint/2010/main" val="37367489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p:txStyles>
    <p:titleStyle>
      <a:lvl1pPr algn="ctr" rtl="0" fontAlgn="base">
        <a:spcBef>
          <a:spcPct val="0"/>
        </a:spcBef>
        <a:spcAft>
          <a:spcPct val="0"/>
        </a:spcAft>
        <a:defRPr sz="3400" b="1">
          <a:solidFill>
            <a:srgbClr val="284B9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2pPr>
      <a:lvl3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3pPr>
      <a:lvl4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4pPr>
      <a:lvl5pPr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buClr>
          <a:schemeClr val="bg2"/>
        </a:buClr>
        <a:buChar char="•"/>
        <a:defRPr sz="2400">
          <a:solidFill>
            <a:srgbClr val="335FB7"/>
          </a:solidFill>
          <a:latin typeface="+mn-lt"/>
          <a:ea typeface="+mn-ea"/>
          <a:cs typeface="+mn-cs"/>
        </a:defRPr>
      </a:lvl1pPr>
      <a:lvl2pPr marL="742950" indent="-285750" algn="l" rtl="0" fontAlgn="base">
        <a:spcBef>
          <a:spcPct val="20000"/>
        </a:spcBef>
        <a:spcAft>
          <a:spcPct val="0"/>
        </a:spcAft>
        <a:buClr>
          <a:srgbClr val="B2B2B2"/>
        </a:buClr>
        <a:buFont typeface="Arial" charset="0"/>
        <a:buChar char="»"/>
        <a:defRPr sz="2200">
          <a:solidFill>
            <a:srgbClr val="414141"/>
          </a:solidFill>
          <a:latin typeface="+mn-lt"/>
          <a:cs typeface="+mn-cs"/>
        </a:defRPr>
      </a:lvl2pPr>
      <a:lvl3pPr marL="1143000" indent="-228600" algn="l" rtl="0" fontAlgn="base">
        <a:spcBef>
          <a:spcPct val="20000"/>
        </a:spcBef>
        <a:spcAft>
          <a:spcPct val="0"/>
        </a:spcAft>
        <a:buClr>
          <a:srgbClr val="B2B2B2"/>
        </a:buClr>
        <a:buChar char="•"/>
        <a:defRPr sz="2000">
          <a:solidFill>
            <a:srgbClr val="414141"/>
          </a:solidFill>
          <a:latin typeface="+mn-lt"/>
          <a:cs typeface="+mn-cs"/>
        </a:defRPr>
      </a:lvl3pPr>
      <a:lvl4pPr marL="1600200" indent="-228600" algn="l" rtl="0" fontAlgn="base">
        <a:spcBef>
          <a:spcPct val="20000"/>
        </a:spcBef>
        <a:spcAft>
          <a:spcPct val="0"/>
        </a:spcAft>
        <a:buClr>
          <a:srgbClr val="B2B2B2"/>
        </a:buClr>
        <a:buFont typeface="Arial" charset="0"/>
        <a:buChar char="»"/>
        <a:defRPr>
          <a:solidFill>
            <a:srgbClr val="414141"/>
          </a:solidFill>
          <a:latin typeface="+mn-lt"/>
          <a:cs typeface="+mn-cs"/>
        </a:defRPr>
      </a:lvl4pPr>
      <a:lvl5pPr marL="2057400" indent="-228600" algn="l" rtl="0" fontAlgn="base">
        <a:spcBef>
          <a:spcPct val="20000"/>
        </a:spcBef>
        <a:spcAft>
          <a:spcPct val="0"/>
        </a:spcAft>
        <a:buClr>
          <a:srgbClr val="B2B2B2"/>
        </a:buClr>
        <a:buChar char="•"/>
        <a:defRPr>
          <a:solidFill>
            <a:srgbClr val="414141"/>
          </a:solidFill>
          <a:latin typeface="+mn-lt"/>
          <a:cs typeface="+mn-cs"/>
        </a:defRPr>
      </a:lvl5pPr>
      <a:lvl6pPr marL="2514600" indent="-228600" algn="l" rtl="0" fontAlgn="base">
        <a:spcBef>
          <a:spcPct val="20000"/>
        </a:spcBef>
        <a:spcAft>
          <a:spcPct val="0"/>
        </a:spcAft>
        <a:buClr>
          <a:srgbClr val="B2B2B2"/>
        </a:buClr>
        <a:buChar char="•"/>
        <a:defRPr>
          <a:solidFill>
            <a:srgbClr val="414141"/>
          </a:solidFill>
          <a:latin typeface="+mn-lt"/>
          <a:cs typeface="+mn-cs"/>
        </a:defRPr>
      </a:lvl6pPr>
      <a:lvl7pPr marL="2971800" indent="-228600" algn="l" rtl="0" fontAlgn="base">
        <a:spcBef>
          <a:spcPct val="20000"/>
        </a:spcBef>
        <a:spcAft>
          <a:spcPct val="0"/>
        </a:spcAft>
        <a:buClr>
          <a:srgbClr val="B2B2B2"/>
        </a:buClr>
        <a:buChar char="•"/>
        <a:defRPr>
          <a:solidFill>
            <a:srgbClr val="414141"/>
          </a:solidFill>
          <a:latin typeface="+mn-lt"/>
          <a:cs typeface="+mn-cs"/>
        </a:defRPr>
      </a:lvl7pPr>
      <a:lvl8pPr marL="3429000" indent="-228600" algn="l" rtl="0" fontAlgn="base">
        <a:spcBef>
          <a:spcPct val="20000"/>
        </a:spcBef>
        <a:spcAft>
          <a:spcPct val="0"/>
        </a:spcAft>
        <a:buClr>
          <a:srgbClr val="B2B2B2"/>
        </a:buClr>
        <a:buChar char="•"/>
        <a:defRPr>
          <a:solidFill>
            <a:srgbClr val="414141"/>
          </a:solidFill>
          <a:latin typeface="+mn-lt"/>
          <a:cs typeface="+mn-cs"/>
        </a:defRPr>
      </a:lvl8pPr>
      <a:lvl9pPr marL="3886200" indent="-228600" algn="l" rtl="0" fontAlgn="base">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google.com/url?sa=i&amp;rct=j&amp;q=&amp;esrc=s&amp;frm=1&amp;source=images&amp;cd=&amp;cad=rja&amp;uact=8&amp;docid=y1Fyim0UlflANM&amp;tbnid=jbbfL8NJ6Vt5iM:&amp;ved=0CAUQjRw&amp;url=http://crenshawcomm.com/clients-ask-pr-agencies-wrong-questions/&amp;ei=GzW9U6-1AYuPyASLm4KgAw&amp;bvm=bv.70138588,d.aWw&amp;psig=AFQjCNHa5ofsYDaDZbeB25mij-2On1G8-w&amp;ust=140499506577824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931FC-3B6E-499D-B1E2-EC6212106D19}"/>
              </a:ext>
            </a:extLst>
          </p:cNvPr>
          <p:cNvSpPr txBox="1"/>
          <p:nvPr/>
        </p:nvSpPr>
        <p:spPr>
          <a:xfrm>
            <a:off x="804167" y="856304"/>
            <a:ext cx="7685069" cy="461665"/>
          </a:xfrm>
          <a:prstGeom prst="rect">
            <a:avLst/>
          </a:prstGeom>
          <a:noFill/>
        </p:spPr>
        <p:txBody>
          <a:bodyPr wrap="square">
            <a:spAutoFit/>
          </a:bodyPr>
          <a:lstStyle/>
          <a:p>
            <a:pPr algn="ctr"/>
            <a:r>
              <a:rPr lang="en-US" sz="2400" dirty="0">
                <a:solidFill>
                  <a:schemeClr val="tx1">
                    <a:lumMod val="50000"/>
                  </a:schemeClr>
                </a:solidFill>
              </a:rPr>
              <a:t>Introduction </a:t>
            </a:r>
          </a:p>
        </p:txBody>
      </p:sp>
      <p:sp>
        <p:nvSpPr>
          <p:cNvPr id="9" name="TextBox 8">
            <a:extLst>
              <a:ext uri="{FF2B5EF4-FFF2-40B4-BE49-F238E27FC236}">
                <a16:creationId xmlns:a16="http://schemas.microsoft.com/office/drawing/2014/main" id="{D1635A29-50B7-44D8-A522-CD517CC0DFD5}"/>
              </a:ext>
            </a:extLst>
          </p:cNvPr>
          <p:cNvSpPr txBox="1"/>
          <p:nvPr/>
        </p:nvSpPr>
        <p:spPr>
          <a:xfrm>
            <a:off x="804167" y="2146597"/>
            <a:ext cx="7685069" cy="1200329"/>
          </a:xfrm>
          <a:prstGeom prst="rect">
            <a:avLst/>
          </a:prstGeom>
          <a:noFill/>
        </p:spPr>
        <p:txBody>
          <a:bodyPr wrap="square">
            <a:spAutoFit/>
          </a:bodyPr>
          <a:lstStyle/>
          <a:p>
            <a:pPr algn="ctr"/>
            <a:r>
              <a:rPr lang="en-US" sz="2400" dirty="0"/>
              <a:t> </a:t>
            </a:r>
            <a:endParaRPr lang="en-US" sz="2400" b="1" dirty="0">
              <a:solidFill>
                <a:schemeClr val="tx1">
                  <a:lumMod val="50000"/>
                </a:schemeClr>
              </a:solidFill>
            </a:endParaRPr>
          </a:p>
          <a:p>
            <a:pPr algn="ctr"/>
            <a:endParaRPr lang="en-US" sz="2400" b="1" dirty="0">
              <a:solidFill>
                <a:schemeClr val="tx1">
                  <a:lumMod val="50000"/>
                </a:schemeClr>
              </a:solidFill>
            </a:endParaRPr>
          </a:p>
          <a:p>
            <a:pPr algn="ctr"/>
            <a:r>
              <a:rPr lang="en-US" sz="2400" b="1" dirty="0">
                <a:solidFill>
                  <a:srgbClr val="266692"/>
                </a:solidFill>
              </a:rPr>
              <a:t>Infectious Disease</a:t>
            </a:r>
          </a:p>
        </p:txBody>
      </p:sp>
      <p:pic>
        <p:nvPicPr>
          <p:cNvPr id="2" name="Picture 1">
            <a:extLst>
              <a:ext uri="{FF2B5EF4-FFF2-40B4-BE49-F238E27FC236}">
                <a16:creationId xmlns:a16="http://schemas.microsoft.com/office/drawing/2014/main" id="{4DED0BD3-EFCE-4565-BDDB-8A435FED0D4D}"/>
              </a:ext>
            </a:extLst>
          </p:cNvPr>
          <p:cNvPicPr>
            <a:picLocks noChangeAspect="1"/>
          </p:cNvPicPr>
          <p:nvPr/>
        </p:nvPicPr>
        <p:blipFill>
          <a:blip r:embed="rId3"/>
          <a:stretch>
            <a:fillRect/>
          </a:stretch>
        </p:blipFill>
        <p:spPr>
          <a:xfrm>
            <a:off x="5505206" y="5689818"/>
            <a:ext cx="3483083" cy="1102866"/>
          </a:xfrm>
          <a:prstGeom prst="rect">
            <a:avLst/>
          </a:prstGeom>
        </p:spPr>
      </p:pic>
      <p:pic>
        <p:nvPicPr>
          <p:cNvPr id="7" name="Picture 6">
            <a:extLst>
              <a:ext uri="{FF2B5EF4-FFF2-40B4-BE49-F238E27FC236}">
                <a16:creationId xmlns:a16="http://schemas.microsoft.com/office/drawing/2014/main" id="{A4985F1F-1074-4F03-8573-D88933967B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991" y="2726883"/>
            <a:ext cx="2276120" cy="1707090"/>
          </a:xfrm>
          <a:prstGeom prst="rect">
            <a:avLst/>
          </a:prstGeom>
        </p:spPr>
      </p:pic>
      <p:pic>
        <p:nvPicPr>
          <p:cNvPr id="11" name="Picture 10">
            <a:extLst>
              <a:ext uri="{FF2B5EF4-FFF2-40B4-BE49-F238E27FC236}">
                <a16:creationId xmlns:a16="http://schemas.microsoft.com/office/drawing/2014/main" id="{706E4CA2-180A-4432-8C62-DC841C6773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3813" y="2791363"/>
            <a:ext cx="2133599" cy="1681982"/>
          </a:xfrm>
          <a:prstGeom prst="rect">
            <a:avLst/>
          </a:prstGeom>
        </p:spPr>
      </p:pic>
      <p:pic>
        <p:nvPicPr>
          <p:cNvPr id="3" name="Picture 2">
            <a:extLst>
              <a:ext uri="{FF2B5EF4-FFF2-40B4-BE49-F238E27FC236}">
                <a16:creationId xmlns:a16="http://schemas.microsoft.com/office/drawing/2014/main" id="{B6A8EEEE-6BFB-4866-9065-E546578AFEEA}"/>
              </a:ext>
            </a:extLst>
          </p:cNvPr>
          <p:cNvPicPr>
            <a:picLocks noChangeAspect="1"/>
          </p:cNvPicPr>
          <p:nvPr/>
        </p:nvPicPr>
        <p:blipFill>
          <a:blip r:embed="rId6"/>
          <a:stretch>
            <a:fillRect/>
          </a:stretch>
        </p:blipFill>
        <p:spPr>
          <a:xfrm>
            <a:off x="305991" y="5446894"/>
            <a:ext cx="1413479" cy="1377029"/>
          </a:xfrm>
          <a:prstGeom prst="rect">
            <a:avLst/>
          </a:prstGeom>
        </p:spPr>
      </p:pic>
    </p:spTree>
    <p:extLst>
      <p:ext uri="{BB962C8B-B14F-4D97-AF65-F5344CB8AC3E}">
        <p14:creationId xmlns:p14="http://schemas.microsoft.com/office/powerpoint/2010/main" val="383696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Content Placeholder 6" descr="Graphical user interface, website&#10;&#10;Description automatically generated">
            <a:extLst>
              <a:ext uri="{FF2B5EF4-FFF2-40B4-BE49-F238E27FC236}">
                <a16:creationId xmlns:a16="http://schemas.microsoft.com/office/drawing/2014/main" id="{45B29596-3EBC-C578-B895-F82C1A31A1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561" y="403745"/>
            <a:ext cx="6897931" cy="7189599"/>
          </a:xfrm>
        </p:spPr>
      </p:pic>
      <p:sp>
        <p:nvSpPr>
          <p:cNvPr id="4" name="Date Placeholder 3">
            <a:extLst>
              <a:ext uri="{FF2B5EF4-FFF2-40B4-BE49-F238E27FC236}">
                <a16:creationId xmlns:a16="http://schemas.microsoft.com/office/drawing/2014/main" id="{9704DF3A-B70E-A5D5-8A8F-0074A0A05284}"/>
              </a:ext>
            </a:extLst>
          </p:cNvPr>
          <p:cNvSpPr>
            <a:spLocks noGrp="1"/>
          </p:cNvSpPr>
          <p:nvPr>
            <p:ph type="dt" sz="half" idx="10"/>
          </p:nvPr>
        </p:nvSpPr>
        <p:spPr/>
        <p:txBody>
          <a:bodyPr/>
          <a:lstStyle/>
          <a:p>
            <a:fld id="{0BB2C54A-E28D-4904-9A14-6F605DD774D6}" type="datetime1">
              <a:rPr lang="en-US" smtClean="0">
                <a:solidFill>
                  <a:srgbClr val="909090"/>
                </a:solidFill>
              </a:rPr>
              <a:pPr/>
              <a:t>7/18/2022</a:t>
            </a:fld>
            <a:endParaRPr lang="en-US" dirty="0">
              <a:solidFill>
                <a:srgbClr val="909090"/>
              </a:solidFill>
            </a:endParaRPr>
          </a:p>
        </p:txBody>
      </p:sp>
      <p:sp>
        <p:nvSpPr>
          <p:cNvPr id="5" name="Slide Number Placeholder 4">
            <a:extLst>
              <a:ext uri="{FF2B5EF4-FFF2-40B4-BE49-F238E27FC236}">
                <a16:creationId xmlns:a16="http://schemas.microsoft.com/office/drawing/2014/main" id="{6F34314D-1F64-A5AF-4377-5931291BB8BD}"/>
              </a:ext>
            </a:extLst>
          </p:cNvPr>
          <p:cNvSpPr>
            <a:spLocks noGrp="1"/>
          </p:cNvSpPr>
          <p:nvPr>
            <p:ph type="sldNum" sz="quarter" idx="12"/>
          </p:nvPr>
        </p:nvSpPr>
        <p:spPr/>
        <p:txBody>
          <a:bodyPr/>
          <a:lstStyle/>
          <a:p>
            <a:fld id="{0C3A586C-0FF0-4206-B0EB-E9C01C5061B6}" type="slidenum">
              <a:rPr lang="en-US" smtClean="0">
                <a:solidFill>
                  <a:srgbClr val="909090"/>
                </a:solidFill>
              </a:rPr>
              <a:pPr/>
              <a:t>10</a:t>
            </a:fld>
            <a:endParaRPr lang="en-US" dirty="0">
              <a:solidFill>
                <a:srgbClr val="909090"/>
              </a:solidFill>
            </a:endParaRPr>
          </a:p>
        </p:txBody>
      </p:sp>
    </p:spTree>
    <p:extLst>
      <p:ext uri="{BB962C8B-B14F-4D97-AF65-F5344CB8AC3E}">
        <p14:creationId xmlns:p14="http://schemas.microsoft.com/office/powerpoint/2010/main" val="9777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EC87-1DE6-4C06-9DFB-D3B77325B23F}"/>
              </a:ext>
            </a:extLst>
          </p:cNvPr>
          <p:cNvSpPr>
            <a:spLocks noGrp="1"/>
          </p:cNvSpPr>
          <p:nvPr>
            <p:ph type="title"/>
          </p:nvPr>
        </p:nvSpPr>
        <p:spPr/>
        <p:txBody>
          <a:bodyPr/>
          <a:lstStyle/>
          <a:p>
            <a:r>
              <a:rPr lang="en-US" sz="2000" dirty="0">
                <a:solidFill>
                  <a:schemeClr val="accent4">
                    <a:lumMod val="50000"/>
                  </a:schemeClr>
                </a:solidFill>
              </a:rPr>
              <a:t>Potential outcomes of host exposure to an infectious agent</a:t>
            </a:r>
          </a:p>
        </p:txBody>
      </p:sp>
      <p:pic>
        <p:nvPicPr>
          <p:cNvPr id="7" name="Content Placeholder 6">
            <a:extLst>
              <a:ext uri="{FF2B5EF4-FFF2-40B4-BE49-F238E27FC236}">
                <a16:creationId xmlns:a16="http://schemas.microsoft.com/office/drawing/2014/main" id="{E4FED207-9929-42BB-85FF-881D561C30AD}"/>
              </a:ext>
            </a:extLst>
          </p:cNvPr>
          <p:cNvPicPr>
            <a:picLocks noGrp="1" noChangeAspect="1"/>
          </p:cNvPicPr>
          <p:nvPr>
            <p:ph idx="1"/>
          </p:nvPr>
        </p:nvPicPr>
        <p:blipFill>
          <a:blip r:embed="rId2"/>
          <a:stretch>
            <a:fillRect/>
          </a:stretch>
        </p:blipFill>
        <p:spPr>
          <a:xfrm>
            <a:off x="4931618" y="2380231"/>
            <a:ext cx="4291895" cy="3336624"/>
          </a:xfrm>
        </p:spPr>
      </p:pic>
      <p:sp>
        <p:nvSpPr>
          <p:cNvPr id="5" name="Slide Number Placeholder 4">
            <a:extLst>
              <a:ext uri="{FF2B5EF4-FFF2-40B4-BE49-F238E27FC236}">
                <a16:creationId xmlns:a16="http://schemas.microsoft.com/office/drawing/2014/main" id="{F8689C21-D7BD-476B-A025-3BE5E10E0768}"/>
              </a:ext>
            </a:extLst>
          </p:cNvPr>
          <p:cNvSpPr>
            <a:spLocks noGrp="1"/>
          </p:cNvSpPr>
          <p:nvPr>
            <p:ph type="sldNum" sz="quarter" idx="12"/>
          </p:nvPr>
        </p:nvSpPr>
        <p:spPr/>
        <p:txBody>
          <a:bodyPr/>
          <a:lstStyle/>
          <a:p>
            <a:fld id="{0C3A586C-0FF0-4206-B0EB-E9C01C5061B6}" type="slidenum">
              <a:rPr lang="en-US" smtClean="0">
                <a:solidFill>
                  <a:srgbClr val="909090"/>
                </a:solidFill>
              </a:rPr>
              <a:pPr/>
              <a:t>11</a:t>
            </a:fld>
            <a:endParaRPr lang="en-US" dirty="0">
              <a:solidFill>
                <a:srgbClr val="909090"/>
              </a:solidFill>
            </a:endParaRPr>
          </a:p>
        </p:txBody>
      </p:sp>
      <p:sp>
        <p:nvSpPr>
          <p:cNvPr id="9" name="TextBox 8">
            <a:extLst>
              <a:ext uri="{FF2B5EF4-FFF2-40B4-BE49-F238E27FC236}">
                <a16:creationId xmlns:a16="http://schemas.microsoft.com/office/drawing/2014/main" id="{BEDF495F-8915-4257-A194-5483C43FFA69}"/>
              </a:ext>
            </a:extLst>
          </p:cNvPr>
          <p:cNvSpPr txBox="1"/>
          <p:nvPr/>
        </p:nvSpPr>
        <p:spPr>
          <a:xfrm>
            <a:off x="188375" y="1426488"/>
            <a:ext cx="4743243" cy="5262979"/>
          </a:xfrm>
          <a:prstGeom prst="rect">
            <a:avLst/>
          </a:prstGeom>
          <a:noFill/>
        </p:spPr>
        <p:txBody>
          <a:bodyPr wrap="square">
            <a:spAutoFit/>
          </a:bodyPr>
          <a:lstStyle/>
          <a:p>
            <a:r>
              <a:rPr lang="en-US" sz="1600" dirty="0"/>
              <a:t>Agent and host interactions occur in a cascade of stages that include infection, disease, and recovery or death.</a:t>
            </a:r>
          </a:p>
          <a:p>
            <a:endParaRPr lang="en-US" sz="1600" dirty="0"/>
          </a:p>
          <a:p>
            <a:r>
              <a:rPr lang="en-US" sz="1600" b="1" dirty="0"/>
              <a:t>Following exposure:</a:t>
            </a:r>
          </a:p>
          <a:p>
            <a:endParaRPr lang="en-US" sz="1600" dirty="0"/>
          </a:p>
          <a:p>
            <a:pPr marL="342900" indent="-342900">
              <a:buAutoNum type="arabicParenR"/>
            </a:pPr>
            <a:r>
              <a:rPr lang="en-US" sz="1600" dirty="0"/>
              <a:t>The first step is often </a:t>
            </a:r>
            <a:r>
              <a:rPr lang="en-US" sz="1600" b="1" dirty="0"/>
              <a:t>colonization</a:t>
            </a:r>
            <a:r>
              <a:rPr lang="en-US" sz="1600" dirty="0"/>
              <a:t>, the adherence initial multiplication of a disease agent at a portal of entry such as the skin or the mucous membranes of the respiratory, digestive, or urogenital tract. </a:t>
            </a:r>
          </a:p>
          <a:p>
            <a:pPr marL="342900" indent="-342900">
              <a:buAutoNum type="arabicParenR"/>
            </a:pPr>
            <a:r>
              <a:rPr lang="en-US" sz="1600" b="1" dirty="0"/>
              <a:t>Infection</a:t>
            </a:r>
            <a:r>
              <a:rPr lang="en-US" sz="1600" dirty="0"/>
              <a:t> will always cause some disruption within a host, but it does not always result in </a:t>
            </a:r>
            <a:r>
              <a:rPr lang="en-US" sz="1600" b="1" dirty="0"/>
              <a:t>disease</a:t>
            </a:r>
            <a:r>
              <a:rPr lang="en-US" sz="1600" dirty="0"/>
              <a:t>.</a:t>
            </a:r>
          </a:p>
          <a:p>
            <a:pPr marL="342900" indent="-342900">
              <a:buAutoNum type="arabicParenR"/>
            </a:pPr>
            <a:r>
              <a:rPr lang="en-US" sz="1600" dirty="0"/>
              <a:t>Disease indicates a level of disruption and damage to a host that results in subjective </a:t>
            </a:r>
            <a:r>
              <a:rPr lang="en-US" sz="1600" b="1" dirty="0"/>
              <a:t>symptoms</a:t>
            </a:r>
            <a:r>
              <a:rPr lang="en-US" sz="1600" dirty="0"/>
              <a:t> and objective </a:t>
            </a:r>
            <a:r>
              <a:rPr lang="en-US" sz="1600" b="1" dirty="0"/>
              <a:t>signs</a:t>
            </a:r>
            <a:r>
              <a:rPr lang="en-US" sz="1600" dirty="0"/>
              <a:t> of illness.</a:t>
            </a:r>
          </a:p>
          <a:p>
            <a:pPr marL="342900" indent="-342900">
              <a:buAutoNum type="arabicParenR"/>
            </a:pPr>
            <a:r>
              <a:rPr lang="en-US" sz="1600" dirty="0"/>
              <a:t>Disease indicates a level of disruption and damage to a host that results in subjective symptoms and objective signs of illness and may result in either </a:t>
            </a:r>
            <a:r>
              <a:rPr lang="en-US" sz="1600" b="1" dirty="0"/>
              <a:t>recovery</a:t>
            </a:r>
            <a:r>
              <a:rPr lang="en-US" sz="1600" dirty="0"/>
              <a:t> or </a:t>
            </a:r>
            <a:r>
              <a:rPr lang="en-US" sz="1600" b="1" dirty="0"/>
              <a:t>death</a:t>
            </a:r>
            <a:r>
              <a:rPr lang="en-US" sz="1600" dirty="0"/>
              <a:t>.</a:t>
            </a:r>
          </a:p>
        </p:txBody>
      </p:sp>
      <p:sp>
        <p:nvSpPr>
          <p:cNvPr id="10" name="Rectangle 9">
            <a:extLst>
              <a:ext uri="{FF2B5EF4-FFF2-40B4-BE49-F238E27FC236}">
                <a16:creationId xmlns:a16="http://schemas.microsoft.com/office/drawing/2014/main" id="{1962ADE6-330B-4EAC-B385-841F16F1B6F2}"/>
              </a:ext>
            </a:extLst>
          </p:cNvPr>
          <p:cNvSpPr/>
          <p:nvPr/>
        </p:nvSpPr>
        <p:spPr>
          <a:xfrm>
            <a:off x="4931618" y="2534478"/>
            <a:ext cx="346060" cy="38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045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EC87-1DE6-4C06-9DFB-D3B77325B23F}"/>
              </a:ext>
            </a:extLst>
          </p:cNvPr>
          <p:cNvSpPr>
            <a:spLocks noGrp="1"/>
          </p:cNvSpPr>
          <p:nvPr>
            <p:ph type="title"/>
          </p:nvPr>
        </p:nvSpPr>
        <p:spPr/>
        <p:txBody>
          <a:bodyPr/>
          <a:lstStyle/>
          <a:p>
            <a:r>
              <a:rPr lang="en-US" sz="2000" dirty="0">
                <a:solidFill>
                  <a:schemeClr val="accent4">
                    <a:lumMod val="50000"/>
                  </a:schemeClr>
                </a:solidFill>
              </a:rPr>
              <a:t>Host Factors vs. Infectious Agent Factors</a:t>
            </a:r>
          </a:p>
        </p:txBody>
      </p:sp>
      <p:pic>
        <p:nvPicPr>
          <p:cNvPr id="7" name="Content Placeholder 6">
            <a:extLst>
              <a:ext uri="{FF2B5EF4-FFF2-40B4-BE49-F238E27FC236}">
                <a16:creationId xmlns:a16="http://schemas.microsoft.com/office/drawing/2014/main" id="{E4FED207-9929-42BB-85FF-881D561C30AD}"/>
              </a:ext>
            </a:extLst>
          </p:cNvPr>
          <p:cNvPicPr>
            <a:picLocks noGrp="1" noChangeAspect="1"/>
          </p:cNvPicPr>
          <p:nvPr>
            <p:ph idx="1"/>
          </p:nvPr>
        </p:nvPicPr>
        <p:blipFill>
          <a:blip r:embed="rId3"/>
          <a:stretch>
            <a:fillRect/>
          </a:stretch>
        </p:blipFill>
        <p:spPr>
          <a:xfrm>
            <a:off x="4590075" y="2241521"/>
            <a:ext cx="4553925" cy="3540332"/>
          </a:xfrm>
        </p:spPr>
      </p:pic>
      <p:sp>
        <p:nvSpPr>
          <p:cNvPr id="5" name="Slide Number Placeholder 4">
            <a:extLst>
              <a:ext uri="{FF2B5EF4-FFF2-40B4-BE49-F238E27FC236}">
                <a16:creationId xmlns:a16="http://schemas.microsoft.com/office/drawing/2014/main" id="{F8689C21-D7BD-476B-A025-3BE5E10E0768}"/>
              </a:ext>
            </a:extLst>
          </p:cNvPr>
          <p:cNvSpPr>
            <a:spLocks noGrp="1"/>
          </p:cNvSpPr>
          <p:nvPr>
            <p:ph type="sldNum" sz="quarter" idx="12"/>
          </p:nvPr>
        </p:nvSpPr>
        <p:spPr/>
        <p:txBody>
          <a:bodyPr/>
          <a:lstStyle/>
          <a:p>
            <a:fld id="{0C3A586C-0FF0-4206-B0EB-E9C01C5061B6}" type="slidenum">
              <a:rPr lang="en-US" smtClean="0">
                <a:solidFill>
                  <a:srgbClr val="909090"/>
                </a:solidFill>
              </a:rPr>
              <a:pPr/>
              <a:t>12</a:t>
            </a:fld>
            <a:endParaRPr lang="en-US" dirty="0">
              <a:solidFill>
                <a:srgbClr val="909090"/>
              </a:solidFill>
            </a:endParaRPr>
          </a:p>
        </p:txBody>
      </p:sp>
      <p:sp>
        <p:nvSpPr>
          <p:cNvPr id="9" name="TextBox 8">
            <a:extLst>
              <a:ext uri="{FF2B5EF4-FFF2-40B4-BE49-F238E27FC236}">
                <a16:creationId xmlns:a16="http://schemas.microsoft.com/office/drawing/2014/main" id="{BEDF495F-8915-4257-A194-5483C43FFA69}"/>
              </a:ext>
            </a:extLst>
          </p:cNvPr>
          <p:cNvSpPr txBox="1"/>
          <p:nvPr/>
        </p:nvSpPr>
        <p:spPr>
          <a:xfrm>
            <a:off x="64170" y="1426488"/>
            <a:ext cx="4743243" cy="5355312"/>
          </a:xfrm>
          <a:prstGeom prst="rect">
            <a:avLst/>
          </a:prstGeom>
          <a:noFill/>
        </p:spPr>
        <p:txBody>
          <a:bodyPr wrap="square">
            <a:spAutoFit/>
          </a:bodyPr>
          <a:lstStyle/>
          <a:p>
            <a:r>
              <a:rPr lang="en-US" dirty="0"/>
              <a:t>The outcome of exposure to an infectious agent depends upon multiple host and infectious agent factors that determine individual susceptibility to infection and disease</a:t>
            </a:r>
          </a:p>
          <a:p>
            <a:endParaRPr lang="en-US" dirty="0"/>
          </a:p>
          <a:p>
            <a:r>
              <a:rPr lang="en-US" b="1" dirty="0"/>
              <a:t>Susceptibility</a:t>
            </a:r>
            <a:r>
              <a:rPr lang="en-US" dirty="0"/>
              <a:t> refers to the ability of an exposed individual to resist infection or </a:t>
            </a:r>
          </a:p>
          <a:p>
            <a:r>
              <a:rPr lang="en-US" dirty="0"/>
              <a:t>limit disease as a result of their biological makeup.</a:t>
            </a:r>
          </a:p>
          <a:p>
            <a:pPr marL="742950" lvl="1" indent="-285750">
              <a:buFont typeface="Arial" panose="020B0604020202020204" pitchFamily="34" charset="0"/>
              <a:buChar char="•"/>
            </a:pPr>
            <a:r>
              <a:rPr lang="en-US" b="1" dirty="0"/>
              <a:t>Factors: </a:t>
            </a:r>
            <a:r>
              <a:rPr lang="en-US" dirty="0"/>
              <a:t>innate, genetic factors, acquired immunity, vaccine</a:t>
            </a:r>
          </a:p>
          <a:p>
            <a:pPr marL="742950" lvl="1" indent="-285750">
              <a:buFont typeface="Arial" panose="020B0604020202020204" pitchFamily="34" charset="0"/>
              <a:buChar char="•"/>
            </a:pPr>
            <a:r>
              <a:rPr lang="en-US" b="1" dirty="0"/>
              <a:t>Immunity</a:t>
            </a:r>
            <a:r>
              <a:rPr lang="en-US" dirty="0"/>
              <a:t> is affected by extremes of age, stress, pregnancy, nutritional status, and underlying diseases</a:t>
            </a:r>
          </a:p>
          <a:p>
            <a:pPr marL="742950" lvl="1" indent="-285750">
              <a:buFont typeface="Arial" panose="020B0604020202020204" pitchFamily="34" charset="0"/>
              <a:buChar char="•"/>
            </a:pPr>
            <a:r>
              <a:rPr lang="en-US" b="1" dirty="0"/>
              <a:t>Barriers: </a:t>
            </a:r>
            <a:r>
              <a:rPr lang="en-US" dirty="0"/>
              <a:t>healthy intact skin, the flushing action of tears, and the trapping action of mucus are the first host obstacles to infection.</a:t>
            </a:r>
          </a:p>
        </p:txBody>
      </p:sp>
      <p:sp>
        <p:nvSpPr>
          <p:cNvPr id="10" name="Rectangle 9">
            <a:extLst>
              <a:ext uri="{FF2B5EF4-FFF2-40B4-BE49-F238E27FC236}">
                <a16:creationId xmlns:a16="http://schemas.microsoft.com/office/drawing/2014/main" id="{1962ADE6-330B-4EAC-B385-841F16F1B6F2}"/>
              </a:ext>
            </a:extLst>
          </p:cNvPr>
          <p:cNvSpPr/>
          <p:nvPr/>
        </p:nvSpPr>
        <p:spPr>
          <a:xfrm>
            <a:off x="4553926" y="2319034"/>
            <a:ext cx="346060" cy="38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3D8E26E-B0E7-4C6D-BA82-3F7DDA25DC4C}"/>
              </a:ext>
            </a:extLst>
          </p:cNvPr>
          <p:cNvSpPr txBox="1"/>
          <p:nvPr/>
        </p:nvSpPr>
        <p:spPr>
          <a:xfrm>
            <a:off x="6482534" y="2669008"/>
            <a:ext cx="1099981" cy="430887"/>
          </a:xfrm>
          <a:prstGeom prst="rect">
            <a:avLst/>
          </a:prstGeom>
          <a:noFill/>
        </p:spPr>
        <p:txBody>
          <a:bodyPr wrap="none" rtlCol="0">
            <a:spAutoFit/>
          </a:bodyPr>
          <a:lstStyle/>
          <a:p>
            <a:r>
              <a:rPr lang="en-US" sz="1100" b="1" i="1" dirty="0">
                <a:solidFill>
                  <a:srgbClr val="015F20"/>
                </a:solidFill>
              </a:rPr>
              <a:t>Infectivity</a:t>
            </a:r>
          </a:p>
          <a:p>
            <a:r>
              <a:rPr lang="en-US" sz="1100" b="1" i="1" dirty="0">
                <a:solidFill>
                  <a:srgbClr val="015F20"/>
                </a:solidFill>
              </a:rPr>
              <a:t>Susceptibility</a:t>
            </a:r>
          </a:p>
        </p:txBody>
      </p:sp>
      <p:sp>
        <p:nvSpPr>
          <p:cNvPr id="8" name="TextBox 7">
            <a:extLst>
              <a:ext uri="{FF2B5EF4-FFF2-40B4-BE49-F238E27FC236}">
                <a16:creationId xmlns:a16="http://schemas.microsoft.com/office/drawing/2014/main" id="{B72C17C5-0C62-4691-A660-F86DC3AD949C}"/>
              </a:ext>
            </a:extLst>
          </p:cNvPr>
          <p:cNvSpPr txBox="1"/>
          <p:nvPr/>
        </p:nvSpPr>
        <p:spPr>
          <a:xfrm>
            <a:off x="4921050" y="3685325"/>
            <a:ext cx="2111475" cy="261610"/>
          </a:xfrm>
          <a:prstGeom prst="rect">
            <a:avLst/>
          </a:prstGeom>
          <a:noFill/>
        </p:spPr>
        <p:txBody>
          <a:bodyPr wrap="none" rtlCol="0">
            <a:spAutoFit/>
          </a:bodyPr>
          <a:lstStyle/>
          <a:p>
            <a:r>
              <a:rPr lang="en-US" sz="1100" b="1" i="1" dirty="0">
                <a:solidFill>
                  <a:srgbClr val="FF0000"/>
                </a:solidFill>
              </a:rPr>
              <a:t>Protective Immune response</a:t>
            </a:r>
          </a:p>
        </p:txBody>
      </p:sp>
      <p:sp>
        <p:nvSpPr>
          <p:cNvPr id="12" name="TextBox 11">
            <a:extLst>
              <a:ext uri="{FF2B5EF4-FFF2-40B4-BE49-F238E27FC236}">
                <a16:creationId xmlns:a16="http://schemas.microsoft.com/office/drawing/2014/main" id="{D57651CF-5E73-432F-A30C-CD07E31AFC7C}"/>
              </a:ext>
            </a:extLst>
          </p:cNvPr>
          <p:cNvSpPr txBox="1"/>
          <p:nvPr/>
        </p:nvSpPr>
        <p:spPr>
          <a:xfrm>
            <a:off x="7217670" y="3429000"/>
            <a:ext cx="1988045" cy="430887"/>
          </a:xfrm>
          <a:prstGeom prst="rect">
            <a:avLst/>
          </a:prstGeom>
          <a:noFill/>
        </p:spPr>
        <p:txBody>
          <a:bodyPr wrap="none" rtlCol="0">
            <a:spAutoFit/>
          </a:bodyPr>
          <a:lstStyle/>
          <a:p>
            <a:r>
              <a:rPr lang="en-US" sz="1100" b="1" i="1" dirty="0">
                <a:solidFill>
                  <a:srgbClr val="015F20"/>
                </a:solidFill>
              </a:rPr>
              <a:t>Pathogenicity</a:t>
            </a:r>
          </a:p>
          <a:p>
            <a:r>
              <a:rPr lang="en-US" sz="1100" b="1" i="1" dirty="0">
                <a:solidFill>
                  <a:srgbClr val="015F20"/>
                </a:solidFill>
              </a:rPr>
              <a:t>Adverse immune response</a:t>
            </a:r>
          </a:p>
        </p:txBody>
      </p:sp>
      <p:sp>
        <p:nvSpPr>
          <p:cNvPr id="13" name="TextBox 12">
            <a:extLst>
              <a:ext uri="{FF2B5EF4-FFF2-40B4-BE49-F238E27FC236}">
                <a16:creationId xmlns:a16="http://schemas.microsoft.com/office/drawing/2014/main" id="{77F7C788-DCA2-4B91-8BED-B652ECA7AC3E}"/>
              </a:ext>
            </a:extLst>
          </p:cNvPr>
          <p:cNvSpPr txBox="1"/>
          <p:nvPr/>
        </p:nvSpPr>
        <p:spPr>
          <a:xfrm>
            <a:off x="4899986" y="2767418"/>
            <a:ext cx="1234633" cy="261610"/>
          </a:xfrm>
          <a:prstGeom prst="rect">
            <a:avLst/>
          </a:prstGeom>
          <a:noFill/>
        </p:spPr>
        <p:txBody>
          <a:bodyPr wrap="none" rtlCol="0">
            <a:spAutoFit/>
          </a:bodyPr>
          <a:lstStyle/>
          <a:p>
            <a:r>
              <a:rPr lang="en-US" sz="1100" b="1" i="1" dirty="0">
                <a:solidFill>
                  <a:srgbClr val="FF0000"/>
                </a:solidFill>
              </a:rPr>
              <a:t>Not susceptible</a:t>
            </a:r>
          </a:p>
        </p:txBody>
      </p:sp>
      <p:sp>
        <p:nvSpPr>
          <p:cNvPr id="14" name="TextBox 13">
            <a:extLst>
              <a:ext uri="{FF2B5EF4-FFF2-40B4-BE49-F238E27FC236}">
                <a16:creationId xmlns:a16="http://schemas.microsoft.com/office/drawing/2014/main" id="{1A7F0644-D643-4B48-AA88-4F244214B7B0}"/>
              </a:ext>
            </a:extLst>
          </p:cNvPr>
          <p:cNvSpPr txBox="1"/>
          <p:nvPr/>
        </p:nvSpPr>
        <p:spPr>
          <a:xfrm>
            <a:off x="5471040" y="4727482"/>
            <a:ext cx="2111475" cy="261610"/>
          </a:xfrm>
          <a:prstGeom prst="rect">
            <a:avLst/>
          </a:prstGeom>
          <a:noFill/>
        </p:spPr>
        <p:txBody>
          <a:bodyPr wrap="none" rtlCol="0">
            <a:spAutoFit/>
          </a:bodyPr>
          <a:lstStyle/>
          <a:p>
            <a:r>
              <a:rPr lang="en-US" sz="1100" b="1" i="1" dirty="0">
                <a:solidFill>
                  <a:srgbClr val="FF0000"/>
                </a:solidFill>
              </a:rPr>
              <a:t>Protective Immune response</a:t>
            </a:r>
          </a:p>
        </p:txBody>
      </p:sp>
      <p:sp>
        <p:nvSpPr>
          <p:cNvPr id="15" name="TextBox 14">
            <a:extLst>
              <a:ext uri="{FF2B5EF4-FFF2-40B4-BE49-F238E27FC236}">
                <a16:creationId xmlns:a16="http://schemas.microsoft.com/office/drawing/2014/main" id="{AA5A5E0E-6209-4BDF-804C-6C69B3E93170}"/>
              </a:ext>
            </a:extLst>
          </p:cNvPr>
          <p:cNvSpPr txBox="1"/>
          <p:nvPr/>
        </p:nvSpPr>
        <p:spPr>
          <a:xfrm>
            <a:off x="7618394" y="4406648"/>
            <a:ext cx="1714924" cy="430887"/>
          </a:xfrm>
          <a:prstGeom prst="rect">
            <a:avLst/>
          </a:prstGeom>
          <a:noFill/>
        </p:spPr>
        <p:txBody>
          <a:bodyPr wrap="square" rtlCol="0">
            <a:spAutoFit/>
          </a:bodyPr>
          <a:lstStyle/>
          <a:p>
            <a:r>
              <a:rPr lang="en-US" sz="1100" b="1" i="1" dirty="0">
                <a:solidFill>
                  <a:srgbClr val="FF0000"/>
                </a:solidFill>
              </a:rPr>
              <a:t>Virulence</a:t>
            </a:r>
          </a:p>
          <a:p>
            <a:r>
              <a:rPr lang="en-US" sz="1100" b="1" i="1" dirty="0">
                <a:solidFill>
                  <a:srgbClr val="FF0000"/>
                </a:solidFill>
              </a:rPr>
              <a:t>Adverse Response</a:t>
            </a:r>
          </a:p>
        </p:txBody>
      </p:sp>
    </p:spTree>
    <p:extLst>
      <p:ext uri="{BB962C8B-B14F-4D97-AF65-F5344CB8AC3E}">
        <p14:creationId xmlns:p14="http://schemas.microsoft.com/office/powerpoint/2010/main" val="293790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186C-265F-49FB-9257-2AFC947F5D4E}"/>
              </a:ext>
            </a:extLst>
          </p:cNvPr>
          <p:cNvSpPr>
            <a:spLocks noGrp="1"/>
          </p:cNvSpPr>
          <p:nvPr>
            <p:ph type="title"/>
          </p:nvPr>
        </p:nvSpPr>
        <p:spPr/>
        <p:txBody>
          <a:bodyPr/>
          <a:lstStyle/>
          <a:p>
            <a:r>
              <a:rPr lang="en-US" sz="2000" dirty="0">
                <a:solidFill>
                  <a:schemeClr val="tx1"/>
                </a:solidFill>
              </a:rPr>
              <a:t>Environmental factors facilitating emergence and/or spread of specific infectious diseases</a:t>
            </a:r>
          </a:p>
        </p:txBody>
      </p:sp>
      <p:sp>
        <p:nvSpPr>
          <p:cNvPr id="5" name="Slide Number Placeholder 4">
            <a:extLst>
              <a:ext uri="{FF2B5EF4-FFF2-40B4-BE49-F238E27FC236}">
                <a16:creationId xmlns:a16="http://schemas.microsoft.com/office/drawing/2014/main" id="{3EF0EDBB-AA05-45C5-A335-FE3C4E77D036}"/>
              </a:ext>
            </a:extLst>
          </p:cNvPr>
          <p:cNvSpPr>
            <a:spLocks noGrp="1"/>
          </p:cNvSpPr>
          <p:nvPr>
            <p:ph type="sldNum" sz="quarter" idx="12"/>
          </p:nvPr>
        </p:nvSpPr>
        <p:spPr/>
        <p:txBody>
          <a:bodyPr/>
          <a:lstStyle/>
          <a:p>
            <a:fld id="{0C3A586C-0FF0-4206-B0EB-E9C01C5061B6}" type="slidenum">
              <a:rPr lang="en-US" smtClean="0">
                <a:solidFill>
                  <a:srgbClr val="909090"/>
                </a:solidFill>
              </a:rPr>
              <a:pPr/>
              <a:t>13</a:t>
            </a:fld>
            <a:endParaRPr lang="en-US" dirty="0">
              <a:solidFill>
                <a:srgbClr val="909090"/>
              </a:solidFill>
            </a:endParaRPr>
          </a:p>
        </p:txBody>
      </p:sp>
      <p:graphicFrame>
        <p:nvGraphicFramePr>
          <p:cNvPr id="9" name="Table 9">
            <a:extLst>
              <a:ext uri="{FF2B5EF4-FFF2-40B4-BE49-F238E27FC236}">
                <a16:creationId xmlns:a16="http://schemas.microsoft.com/office/drawing/2014/main" id="{BCD3D0E7-E23F-4DE8-A025-8B4B873B09D2}"/>
              </a:ext>
            </a:extLst>
          </p:cNvPr>
          <p:cNvGraphicFramePr>
            <a:graphicFrameLocks noGrp="1"/>
          </p:cNvGraphicFramePr>
          <p:nvPr>
            <p:ph idx="1"/>
            <p:extLst>
              <p:ext uri="{D42A27DB-BD31-4B8C-83A1-F6EECF244321}">
                <p14:modId xmlns:p14="http://schemas.microsoft.com/office/powerpoint/2010/main" val="1582345476"/>
              </p:ext>
            </p:extLst>
          </p:nvPr>
        </p:nvGraphicFramePr>
        <p:xfrm>
          <a:off x="304800" y="1706562"/>
          <a:ext cx="8458200" cy="479044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3947814849"/>
                    </a:ext>
                  </a:extLst>
                </a:gridCol>
                <a:gridCol w="2114550">
                  <a:extLst>
                    <a:ext uri="{9D8B030D-6E8A-4147-A177-3AD203B41FA5}">
                      <a16:colId xmlns:a16="http://schemas.microsoft.com/office/drawing/2014/main" val="1254437301"/>
                    </a:ext>
                  </a:extLst>
                </a:gridCol>
                <a:gridCol w="2114550">
                  <a:extLst>
                    <a:ext uri="{9D8B030D-6E8A-4147-A177-3AD203B41FA5}">
                      <a16:colId xmlns:a16="http://schemas.microsoft.com/office/drawing/2014/main" val="2236033096"/>
                    </a:ext>
                  </a:extLst>
                </a:gridCol>
                <a:gridCol w="2114550">
                  <a:extLst>
                    <a:ext uri="{9D8B030D-6E8A-4147-A177-3AD203B41FA5}">
                      <a16:colId xmlns:a16="http://schemas.microsoft.com/office/drawing/2014/main" val="2155928575"/>
                    </a:ext>
                  </a:extLst>
                </a:gridCol>
              </a:tblGrid>
              <a:tr h="370840">
                <a:tc>
                  <a:txBody>
                    <a:bodyPr/>
                    <a:lstStyle/>
                    <a:p>
                      <a:endParaRPr lang="en-US" dirty="0"/>
                    </a:p>
                  </a:txBody>
                  <a:tcPr anchor="ctr" anchorCtr="1">
                    <a:solidFill>
                      <a:schemeClr val="tx2">
                        <a:lumMod val="20000"/>
                        <a:lumOff val="80000"/>
                      </a:schemeClr>
                    </a:solidFill>
                  </a:tcPr>
                </a:tc>
                <a:tc>
                  <a:txBody>
                    <a:bodyPr/>
                    <a:lstStyle/>
                    <a:p>
                      <a:pPr algn="ctr"/>
                      <a:r>
                        <a:rPr lang="en-US" sz="1400" b="1" dirty="0"/>
                        <a:t> </a:t>
                      </a:r>
                      <a:r>
                        <a:rPr lang="en-US" sz="1400" b="1" dirty="0">
                          <a:solidFill>
                            <a:schemeClr val="tx1"/>
                          </a:solidFill>
                        </a:rPr>
                        <a:t>Environmental factor</a:t>
                      </a:r>
                    </a:p>
                  </a:txBody>
                  <a:tcPr anchor="ctr" anchorCtr="1">
                    <a:solidFill>
                      <a:schemeClr val="tx2">
                        <a:lumMod val="20000"/>
                        <a:lumOff val="80000"/>
                      </a:schemeClr>
                    </a:solidFill>
                  </a:tcPr>
                </a:tc>
                <a:tc>
                  <a:txBody>
                    <a:bodyPr/>
                    <a:lstStyle/>
                    <a:p>
                      <a:pPr algn="ctr"/>
                      <a:r>
                        <a:rPr lang="en-US" sz="1400" b="1" dirty="0">
                          <a:solidFill>
                            <a:schemeClr val="tx1"/>
                          </a:solidFill>
                        </a:rPr>
                        <a:t>Mechanism</a:t>
                      </a:r>
                    </a:p>
                  </a:txBody>
                  <a:tcPr anchor="ctr" anchorCtr="1">
                    <a:solidFill>
                      <a:schemeClr val="tx2">
                        <a:lumMod val="20000"/>
                        <a:lumOff val="80000"/>
                      </a:schemeClr>
                    </a:solidFill>
                  </a:tcPr>
                </a:tc>
                <a:tc>
                  <a:txBody>
                    <a:bodyPr/>
                    <a:lstStyle/>
                    <a:p>
                      <a:pPr algn="ctr"/>
                      <a:r>
                        <a:rPr lang="en-US" sz="1400" b="1" dirty="0">
                          <a:solidFill>
                            <a:schemeClr val="tx1"/>
                          </a:solidFill>
                        </a:rPr>
                        <a:t>Disease</a:t>
                      </a:r>
                    </a:p>
                  </a:txBody>
                  <a:tcPr anchor="ctr" anchorCtr="1">
                    <a:solidFill>
                      <a:schemeClr val="tx2">
                        <a:lumMod val="20000"/>
                        <a:lumOff val="80000"/>
                      </a:schemeClr>
                    </a:solidFill>
                  </a:tcPr>
                </a:tc>
                <a:extLst>
                  <a:ext uri="{0D108BD9-81ED-4DB2-BD59-A6C34878D82A}">
                    <a16:rowId xmlns:a16="http://schemas.microsoft.com/office/drawing/2014/main" val="600727837"/>
                  </a:ext>
                </a:extLst>
              </a:tr>
              <a:tr h="370840">
                <a:tc>
                  <a:txBody>
                    <a:bodyPr/>
                    <a:lstStyle/>
                    <a:p>
                      <a:r>
                        <a:rPr lang="en-US" sz="1400" b="1" i="1" dirty="0"/>
                        <a:t>Climate &amp; weather</a:t>
                      </a:r>
                    </a:p>
                  </a:txBody>
                  <a:tcPr anchor="ctr" anchorCtr="1">
                    <a:solidFill>
                      <a:schemeClr val="tx2">
                        <a:lumMod val="20000"/>
                        <a:lumOff val="80000"/>
                      </a:schemeClr>
                    </a:solidFill>
                  </a:tcPr>
                </a:tc>
                <a:tc>
                  <a:txBody>
                    <a:bodyPr/>
                    <a:lstStyle/>
                    <a:p>
                      <a:pPr algn="ctr">
                        <a:lnSpc>
                          <a:spcPct val="100000"/>
                        </a:lnSpc>
                      </a:pPr>
                      <a:r>
                        <a:rPr lang="en-US" sz="1200" dirty="0"/>
                        <a:t>  Above–normal rainfall</a:t>
                      </a:r>
                    </a:p>
                  </a:txBody>
                  <a:tcPr anchor="ctr" anchorCtr="1">
                    <a:solidFill>
                      <a:schemeClr val="tx2">
                        <a:lumMod val="20000"/>
                        <a:lumOff val="80000"/>
                      </a:schemeClr>
                    </a:solidFill>
                  </a:tcPr>
                </a:tc>
                <a:tc>
                  <a:txBody>
                    <a:bodyPr/>
                    <a:lstStyle/>
                    <a:p>
                      <a:pPr algn="ctr">
                        <a:lnSpc>
                          <a:spcPct val="100000"/>
                        </a:lnSpc>
                      </a:pPr>
                      <a:r>
                        <a:rPr lang="en-US" sz="1200" dirty="0"/>
                        <a:t>Incr. rodent reservoir </a:t>
                      </a:r>
                    </a:p>
                  </a:txBody>
                  <a:tcPr anchor="ctr" anchorCtr="1">
                    <a:solidFill>
                      <a:schemeClr val="tx2">
                        <a:lumMod val="20000"/>
                        <a:lumOff val="80000"/>
                      </a:schemeClr>
                    </a:solidFill>
                  </a:tcPr>
                </a:tc>
                <a:tc>
                  <a:txBody>
                    <a:bodyPr/>
                    <a:lstStyle/>
                    <a:p>
                      <a:pPr algn="ctr">
                        <a:lnSpc>
                          <a:spcPct val="100000"/>
                        </a:lnSpc>
                      </a:pPr>
                      <a:r>
                        <a:rPr lang="en-US" sz="1200" dirty="0"/>
                        <a:t>Hantavirus </a:t>
                      </a:r>
                    </a:p>
                  </a:txBody>
                  <a:tcPr anchor="ctr" anchorCtr="1">
                    <a:solidFill>
                      <a:schemeClr val="tx2">
                        <a:lumMod val="20000"/>
                        <a:lumOff val="80000"/>
                      </a:schemeClr>
                    </a:solidFill>
                  </a:tcPr>
                </a:tc>
                <a:extLst>
                  <a:ext uri="{0D108BD9-81ED-4DB2-BD59-A6C34878D82A}">
                    <a16:rowId xmlns:a16="http://schemas.microsoft.com/office/drawing/2014/main" val="1279137650"/>
                  </a:ext>
                </a:extLst>
              </a:tr>
              <a:tr h="370840">
                <a:tc>
                  <a:txBody>
                    <a:bodyPr/>
                    <a:lstStyle/>
                    <a:p>
                      <a:r>
                        <a:rPr lang="en-US" sz="1400" b="1" i="1" dirty="0"/>
                        <a:t>Natural disaster</a:t>
                      </a:r>
                    </a:p>
                  </a:txBody>
                  <a:tcPr anchor="ctr" anchorCtr="1">
                    <a:solidFill>
                      <a:schemeClr val="tx2">
                        <a:lumMod val="20000"/>
                        <a:lumOff val="80000"/>
                      </a:schemeClr>
                    </a:solidFill>
                  </a:tcPr>
                </a:tc>
                <a:tc>
                  <a:txBody>
                    <a:bodyPr/>
                    <a:lstStyle/>
                    <a:p>
                      <a:pPr algn="ctr">
                        <a:lnSpc>
                          <a:spcPct val="100000"/>
                        </a:lnSpc>
                      </a:pPr>
                      <a:r>
                        <a:rPr lang="en-US" sz="1200" dirty="0"/>
                        <a:t>Tornado </a:t>
                      </a:r>
                    </a:p>
                  </a:txBody>
                  <a:tcPr anchor="ctr" anchorCtr="1">
                    <a:solidFill>
                      <a:schemeClr val="tx2">
                        <a:lumMod val="20000"/>
                        <a:lumOff val="80000"/>
                      </a:schemeClr>
                    </a:solidFill>
                  </a:tcPr>
                </a:tc>
                <a:tc>
                  <a:txBody>
                    <a:bodyPr/>
                    <a:lstStyle/>
                    <a:p>
                      <a:pPr algn="ctr">
                        <a:lnSpc>
                          <a:spcPct val="100000"/>
                        </a:lnSpc>
                      </a:pPr>
                      <a:r>
                        <a:rPr lang="en-US" sz="1200" dirty="0"/>
                        <a:t>Environmental disruption </a:t>
                      </a:r>
                    </a:p>
                  </a:txBody>
                  <a:tcPr anchor="ctr" anchorCtr="1">
                    <a:solidFill>
                      <a:schemeClr val="tx2">
                        <a:lumMod val="20000"/>
                        <a:lumOff val="80000"/>
                      </a:schemeClr>
                    </a:solidFill>
                  </a:tcPr>
                </a:tc>
                <a:tc>
                  <a:txBody>
                    <a:bodyPr/>
                    <a:lstStyle/>
                    <a:p>
                      <a:pPr algn="ctr">
                        <a:lnSpc>
                          <a:spcPct val="100000"/>
                        </a:lnSpc>
                      </a:pPr>
                      <a:r>
                        <a:rPr lang="en-US" sz="1200" dirty="0"/>
                        <a:t>Mucormycosis</a:t>
                      </a:r>
                    </a:p>
                  </a:txBody>
                  <a:tcPr anchor="ctr" anchorCtr="1">
                    <a:solidFill>
                      <a:schemeClr val="tx2">
                        <a:lumMod val="20000"/>
                        <a:lumOff val="80000"/>
                      </a:schemeClr>
                    </a:solidFill>
                  </a:tcPr>
                </a:tc>
                <a:extLst>
                  <a:ext uri="{0D108BD9-81ED-4DB2-BD59-A6C34878D82A}">
                    <a16:rowId xmlns:a16="http://schemas.microsoft.com/office/drawing/2014/main" val="639537278"/>
                  </a:ext>
                </a:extLst>
              </a:tr>
              <a:tr h="370840">
                <a:tc>
                  <a:txBody>
                    <a:bodyPr/>
                    <a:lstStyle/>
                    <a:p>
                      <a:r>
                        <a:rPr lang="en-US" sz="1400" b="1" i="1" dirty="0"/>
                        <a:t>Infrastructure</a:t>
                      </a:r>
                    </a:p>
                  </a:txBody>
                  <a:tcPr anchor="ctr" anchorCtr="1">
                    <a:solidFill>
                      <a:schemeClr val="tx2">
                        <a:lumMod val="20000"/>
                        <a:lumOff val="80000"/>
                      </a:schemeClr>
                    </a:solidFill>
                  </a:tcPr>
                </a:tc>
                <a:tc>
                  <a:txBody>
                    <a:bodyPr/>
                    <a:lstStyle/>
                    <a:p>
                      <a:pPr algn="ctr">
                        <a:lnSpc>
                          <a:spcPct val="100000"/>
                        </a:lnSpc>
                      </a:pPr>
                      <a:r>
                        <a:rPr lang="en-US" sz="1200" dirty="0"/>
                        <a:t>No Water treatment plant</a:t>
                      </a:r>
                    </a:p>
                  </a:txBody>
                  <a:tcPr anchor="ctr" anchorCtr="1">
                    <a:solidFill>
                      <a:schemeClr val="tx2">
                        <a:lumMod val="20000"/>
                        <a:lumOff val="80000"/>
                      </a:schemeClr>
                    </a:solidFill>
                  </a:tcPr>
                </a:tc>
                <a:tc>
                  <a:txBody>
                    <a:bodyPr/>
                    <a:lstStyle/>
                    <a:p>
                      <a:pPr algn="ctr">
                        <a:lnSpc>
                          <a:spcPct val="100000"/>
                        </a:lnSpc>
                      </a:pPr>
                      <a:r>
                        <a:rPr lang="en-US" sz="1200" dirty="0"/>
                        <a:t>Lack of microbial barriers</a:t>
                      </a:r>
                    </a:p>
                  </a:txBody>
                  <a:tcPr anchor="ctr" anchorCtr="1">
                    <a:solidFill>
                      <a:schemeClr val="tx2">
                        <a:lumMod val="20000"/>
                        <a:lumOff val="80000"/>
                      </a:schemeClr>
                    </a:solidFill>
                  </a:tcPr>
                </a:tc>
                <a:tc>
                  <a:txBody>
                    <a:bodyPr/>
                    <a:lstStyle/>
                    <a:p>
                      <a:pPr algn="ctr">
                        <a:lnSpc>
                          <a:spcPct val="100000"/>
                        </a:lnSpc>
                      </a:pPr>
                      <a:r>
                        <a:rPr lang="en-US" sz="1200" dirty="0"/>
                        <a:t>cryptosporidiosis</a:t>
                      </a:r>
                    </a:p>
                  </a:txBody>
                  <a:tcPr anchor="ctr" anchorCtr="1">
                    <a:solidFill>
                      <a:schemeClr val="tx2">
                        <a:lumMod val="20000"/>
                        <a:lumOff val="80000"/>
                      </a:schemeClr>
                    </a:solidFill>
                  </a:tcPr>
                </a:tc>
                <a:extLst>
                  <a:ext uri="{0D108BD9-81ED-4DB2-BD59-A6C34878D82A}">
                    <a16:rowId xmlns:a16="http://schemas.microsoft.com/office/drawing/2014/main" val="2618019364"/>
                  </a:ext>
                </a:extLst>
              </a:tr>
              <a:tr h="370840">
                <a:tc>
                  <a:txBody>
                    <a:bodyPr/>
                    <a:lstStyle/>
                    <a:p>
                      <a:r>
                        <a:rPr lang="en-US" sz="1400" b="1" i="1" dirty="0"/>
                        <a:t>Change in land use</a:t>
                      </a:r>
                    </a:p>
                  </a:txBody>
                  <a:tcPr anchor="ctr" anchorCtr="1">
                    <a:solidFill>
                      <a:schemeClr val="tx2">
                        <a:lumMod val="20000"/>
                        <a:lumOff val="80000"/>
                      </a:schemeClr>
                    </a:solidFill>
                  </a:tcPr>
                </a:tc>
                <a:tc>
                  <a:txBody>
                    <a:bodyPr/>
                    <a:lstStyle/>
                    <a:p>
                      <a:pPr algn="ctr">
                        <a:lnSpc>
                          <a:spcPct val="100000"/>
                        </a:lnSpc>
                      </a:pPr>
                      <a:r>
                        <a:rPr lang="en-US" sz="1200" dirty="0"/>
                        <a:t>Deforestation</a:t>
                      </a:r>
                    </a:p>
                  </a:txBody>
                  <a:tcPr anchor="ctr" anchorCtr="1">
                    <a:solidFill>
                      <a:schemeClr val="tx2">
                        <a:lumMod val="20000"/>
                        <a:lumOff val="80000"/>
                      </a:schemeClr>
                    </a:solidFill>
                  </a:tcPr>
                </a:tc>
                <a:tc>
                  <a:txBody>
                    <a:bodyPr/>
                    <a:lstStyle/>
                    <a:p>
                      <a:pPr algn="ctr">
                        <a:lnSpc>
                          <a:spcPct val="100000"/>
                        </a:lnSpc>
                      </a:pPr>
                      <a:r>
                        <a:rPr lang="en-US" sz="1200" dirty="0"/>
                        <a:t>Creation of vector breeding sites</a:t>
                      </a:r>
                    </a:p>
                    <a:p>
                      <a:pPr algn="ctr">
                        <a:lnSpc>
                          <a:spcPct val="100000"/>
                        </a:lnSpc>
                      </a:pPr>
                      <a:endParaRPr lang="en-US" sz="1200" dirty="0"/>
                    </a:p>
                  </a:txBody>
                  <a:tcPr anchor="ctr" anchorCtr="1">
                    <a:solidFill>
                      <a:schemeClr val="tx2">
                        <a:lumMod val="20000"/>
                        <a:lumOff val="80000"/>
                      </a:schemeClr>
                    </a:solidFill>
                  </a:tcPr>
                </a:tc>
                <a:tc>
                  <a:txBody>
                    <a:bodyPr/>
                    <a:lstStyle/>
                    <a:p>
                      <a:pPr algn="ctr">
                        <a:lnSpc>
                          <a:spcPct val="100000"/>
                        </a:lnSpc>
                      </a:pPr>
                      <a:r>
                        <a:rPr lang="en-US" sz="1200" dirty="0"/>
                        <a:t>Malaria</a:t>
                      </a:r>
                    </a:p>
                  </a:txBody>
                  <a:tcPr anchor="ctr" anchorCtr="1">
                    <a:solidFill>
                      <a:schemeClr val="tx2">
                        <a:lumMod val="20000"/>
                        <a:lumOff val="80000"/>
                      </a:schemeClr>
                    </a:solidFill>
                  </a:tcPr>
                </a:tc>
                <a:extLst>
                  <a:ext uri="{0D108BD9-81ED-4DB2-BD59-A6C34878D82A}">
                    <a16:rowId xmlns:a16="http://schemas.microsoft.com/office/drawing/2014/main" val="717882456"/>
                  </a:ext>
                </a:extLst>
              </a:tr>
              <a:tr h="370840">
                <a:tc>
                  <a:txBody>
                    <a:bodyPr/>
                    <a:lstStyle/>
                    <a:p>
                      <a:r>
                        <a:rPr lang="en-US" sz="1400" b="1" i="1" dirty="0"/>
                        <a:t>Industry &amp; technology</a:t>
                      </a:r>
                    </a:p>
                  </a:txBody>
                  <a:tcPr anchor="ctr" anchorCtr="1">
                    <a:solidFill>
                      <a:schemeClr val="tx2">
                        <a:lumMod val="20000"/>
                        <a:lumOff val="80000"/>
                      </a:schemeClr>
                    </a:solidFill>
                  </a:tcPr>
                </a:tc>
                <a:tc>
                  <a:txBody>
                    <a:bodyPr/>
                    <a:lstStyle/>
                    <a:p>
                      <a:pPr algn="ctr">
                        <a:lnSpc>
                          <a:spcPct val="100000"/>
                        </a:lnSpc>
                      </a:pPr>
                      <a:r>
                        <a:rPr lang="en-US" sz="1200" dirty="0"/>
                        <a:t>Medical technology</a:t>
                      </a:r>
                    </a:p>
                  </a:txBody>
                  <a:tcPr anchor="ctr" anchorCtr="1">
                    <a:solidFill>
                      <a:schemeClr val="tx2">
                        <a:lumMod val="20000"/>
                        <a:lumOff val="80000"/>
                      </a:schemeClr>
                    </a:solidFill>
                  </a:tcPr>
                </a:tc>
                <a:tc>
                  <a:txBody>
                    <a:bodyPr/>
                    <a:lstStyle/>
                    <a:p>
                      <a:pPr algn="ctr">
                        <a:lnSpc>
                          <a:spcPct val="100000"/>
                        </a:lnSpc>
                      </a:pPr>
                      <a:r>
                        <a:rPr lang="en-US" sz="1200" dirty="0"/>
                        <a:t>Inappropriate use of antibiotics driving genetic change</a:t>
                      </a:r>
                    </a:p>
                  </a:txBody>
                  <a:tcPr anchor="ctr" anchorCtr="1">
                    <a:solidFill>
                      <a:schemeClr val="tx2">
                        <a:lumMod val="20000"/>
                        <a:lumOff val="80000"/>
                      </a:schemeClr>
                    </a:solidFill>
                  </a:tcPr>
                </a:tc>
                <a:tc>
                  <a:txBody>
                    <a:bodyPr/>
                    <a:lstStyle/>
                    <a:p>
                      <a:pPr algn="ctr">
                        <a:lnSpc>
                          <a:spcPct val="100000"/>
                        </a:lnSpc>
                      </a:pPr>
                      <a:r>
                        <a:rPr lang="en-US" sz="1200" dirty="0"/>
                        <a:t>Antibiotic-resistant infections</a:t>
                      </a:r>
                    </a:p>
                  </a:txBody>
                  <a:tcPr anchor="ctr" anchorCtr="1">
                    <a:solidFill>
                      <a:schemeClr val="tx2">
                        <a:lumMod val="20000"/>
                        <a:lumOff val="80000"/>
                      </a:schemeClr>
                    </a:solidFill>
                  </a:tcPr>
                </a:tc>
                <a:extLst>
                  <a:ext uri="{0D108BD9-81ED-4DB2-BD59-A6C34878D82A}">
                    <a16:rowId xmlns:a16="http://schemas.microsoft.com/office/drawing/2014/main" val="147497324"/>
                  </a:ext>
                </a:extLst>
              </a:tr>
              <a:tr h="370840">
                <a:tc>
                  <a:txBody>
                    <a:bodyPr/>
                    <a:lstStyle/>
                    <a:p>
                      <a:r>
                        <a:rPr lang="en-US" sz="1400" b="1" i="1" dirty="0"/>
                        <a:t>Travel &amp; commerce</a:t>
                      </a:r>
                    </a:p>
                  </a:txBody>
                  <a:tcPr anchor="ctr" anchorCtr="1">
                    <a:solidFill>
                      <a:schemeClr val="tx2">
                        <a:lumMod val="20000"/>
                        <a:lumOff val="80000"/>
                      </a:schemeClr>
                    </a:solidFill>
                  </a:tcPr>
                </a:tc>
                <a:tc>
                  <a:txBody>
                    <a:bodyPr/>
                    <a:lstStyle/>
                    <a:p>
                      <a:pPr algn="ctr">
                        <a:lnSpc>
                          <a:spcPct val="100000"/>
                        </a:lnSpc>
                      </a:pPr>
                      <a:r>
                        <a:rPr lang="en-US" sz="1200" dirty="0"/>
                        <a:t>Visiting friends and family</a:t>
                      </a:r>
                    </a:p>
                  </a:txBody>
                  <a:tcPr anchor="ctr" anchorCtr="1">
                    <a:solidFill>
                      <a:schemeClr val="tx2">
                        <a:lumMod val="20000"/>
                        <a:lumOff val="80000"/>
                      </a:schemeClr>
                    </a:solidFill>
                  </a:tcPr>
                </a:tc>
                <a:tc>
                  <a:txBody>
                    <a:bodyPr/>
                    <a:lstStyle/>
                    <a:p>
                      <a:pPr algn="ctr">
                        <a:lnSpc>
                          <a:spcPct val="100000"/>
                        </a:lnSpc>
                      </a:pPr>
                      <a:r>
                        <a:rPr lang="en-US" sz="1200" dirty="0"/>
                        <a:t>Import of virus</a:t>
                      </a:r>
                    </a:p>
                  </a:txBody>
                  <a:tcPr anchor="ctr" anchorCtr="1">
                    <a:solidFill>
                      <a:schemeClr val="tx2">
                        <a:lumMod val="20000"/>
                        <a:lumOff val="80000"/>
                      </a:schemeClr>
                    </a:solidFill>
                  </a:tcPr>
                </a:tc>
                <a:tc>
                  <a:txBody>
                    <a:bodyPr/>
                    <a:lstStyle/>
                    <a:p>
                      <a:pPr algn="ctr">
                        <a:lnSpc>
                          <a:spcPct val="100000"/>
                        </a:lnSpc>
                      </a:pPr>
                      <a:r>
                        <a:rPr lang="en-US" sz="1200" dirty="0"/>
                        <a:t>COVID-19</a:t>
                      </a:r>
                    </a:p>
                  </a:txBody>
                  <a:tcPr anchor="ctr" anchorCtr="1">
                    <a:solidFill>
                      <a:schemeClr val="tx2">
                        <a:lumMod val="20000"/>
                        <a:lumOff val="80000"/>
                      </a:schemeClr>
                    </a:solidFill>
                  </a:tcPr>
                </a:tc>
                <a:extLst>
                  <a:ext uri="{0D108BD9-81ED-4DB2-BD59-A6C34878D82A}">
                    <a16:rowId xmlns:a16="http://schemas.microsoft.com/office/drawing/2014/main" val="1113147624"/>
                  </a:ext>
                </a:extLst>
              </a:tr>
              <a:tr h="370840">
                <a:tc>
                  <a:txBody>
                    <a:bodyPr/>
                    <a:lstStyle/>
                    <a:p>
                      <a:r>
                        <a:rPr lang="en-US" sz="1400" b="1" i="1" dirty="0"/>
                        <a:t>Politics</a:t>
                      </a:r>
                    </a:p>
                  </a:txBody>
                  <a:tcPr anchor="ctr" anchorCtr="1">
                    <a:solidFill>
                      <a:schemeClr val="tx2">
                        <a:lumMod val="20000"/>
                        <a:lumOff val="80000"/>
                      </a:schemeClr>
                    </a:solidFill>
                  </a:tcPr>
                </a:tc>
                <a:tc>
                  <a:txBody>
                    <a:bodyPr/>
                    <a:lstStyle/>
                    <a:p>
                      <a:pPr algn="ctr">
                        <a:lnSpc>
                          <a:spcPct val="100000"/>
                        </a:lnSpc>
                      </a:pPr>
                      <a:r>
                        <a:rPr lang="en-US" sz="1200" dirty="0"/>
                        <a:t>Government response</a:t>
                      </a:r>
                    </a:p>
                  </a:txBody>
                  <a:tcPr anchor="ctr" anchorCtr="1">
                    <a:solidFill>
                      <a:schemeClr val="tx2">
                        <a:lumMod val="20000"/>
                        <a:lumOff val="80000"/>
                      </a:schemeClr>
                    </a:solidFill>
                  </a:tcPr>
                </a:tc>
                <a:tc>
                  <a:txBody>
                    <a:bodyPr/>
                    <a:lstStyle/>
                    <a:p>
                      <a:pPr algn="ctr">
                        <a:lnSpc>
                          <a:spcPct val="100000"/>
                        </a:lnSpc>
                      </a:pPr>
                      <a:r>
                        <a:rPr lang="en-US" sz="1200" dirty="0"/>
                        <a:t>Denial of viral etiology epidemic</a:t>
                      </a:r>
                    </a:p>
                  </a:txBody>
                  <a:tcPr anchor="ctr" anchorCtr="1">
                    <a:solidFill>
                      <a:schemeClr val="tx2">
                        <a:lumMod val="20000"/>
                        <a:lumOff val="80000"/>
                      </a:schemeClr>
                    </a:solidFill>
                  </a:tcPr>
                </a:tc>
                <a:tc>
                  <a:txBody>
                    <a:bodyPr/>
                    <a:lstStyle/>
                    <a:p>
                      <a:pPr algn="ctr">
                        <a:lnSpc>
                          <a:spcPct val="100000"/>
                        </a:lnSpc>
                      </a:pPr>
                      <a:r>
                        <a:rPr lang="en-US" sz="1200" dirty="0"/>
                        <a:t>HIV/AIDS or COVID-19</a:t>
                      </a:r>
                    </a:p>
                  </a:txBody>
                  <a:tcPr anchor="ctr" anchorCtr="1">
                    <a:solidFill>
                      <a:schemeClr val="tx2">
                        <a:lumMod val="20000"/>
                        <a:lumOff val="80000"/>
                      </a:schemeClr>
                    </a:solidFill>
                  </a:tcPr>
                </a:tc>
                <a:extLst>
                  <a:ext uri="{0D108BD9-81ED-4DB2-BD59-A6C34878D82A}">
                    <a16:rowId xmlns:a16="http://schemas.microsoft.com/office/drawing/2014/main" val="3035341683"/>
                  </a:ext>
                </a:extLst>
              </a:tr>
              <a:tr h="370840">
                <a:tc>
                  <a:txBody>
                    <a:bodyPr/>
                    <a:lstStyle/>
                    <a:p>
                      <a:r>
                        <a:rPr lang="en-US" sz="1400" b="1" i="1" dirty="0"/>
                        <a:t>economics</a:t>
                      </a:r>
                    </a:p>
                  </a:txBody>
                  <a:tcPr anchor="ctr" anchorCtr="1">
                    <a:solidFill>
                      <a:schemeClr val="tx2">
                        <a:lumMod val="20000"/>
                        <a:lumOff val="80000"/>
                      </a:schemeClr>
                    </a:solidFill>
                  </a:tcPr>
                </a:tc>
                <a:tc>
                  <a:txBody>
                    <a:bodyPr/>
                    <a:lstStyle/>
                    <a:p>
                      <a:pPr algn="ctr"/>
                      <a:r>
                        <a:rPr lang="en-US" sz="1200" dirty="0"/>
                        <a:t>Low income</a:t>
                      </a:r>
                    </a:p>
                  </a:txBody>
                  <a:tcPr anchor="ctr" anchorCtr="1">
                    <a:solidFill>
                      <a:schemeClr val="tx2">
                        <a:lumMod val="20000"/>
                        <a:lumOff val="80000"/>
                      </a:schemeClr>
                    </a:solidFill>
                  </a:tcPr>
                </a:tc>
                <a:tc>
                  <a:txBody>
                    <a:bodyPr/>
                    <a:lstStyle/>
                    <a:p>
                      <a:pPr algn="ctr"/>
                      <a:r>
                        <a:rPr lang="en-US" sz="1200" dirty="0"/>
                        <a:t>Lack of protection against vector</a:t>
                      </a:r>
                    </a:p>
                  </a:txBody>
                  <a:tcPr anchor="ctr" anchorCtr="1">
                    <a:solidFill>
                      <a:schemeClr val="tx2">
                        <a:lumMod val="20000"/>
                        <a:lumOff val="80000"/>
                      </a:schemeClr>
                    </a:solidFill>
                  </a:tcPr>
                </a:tc>
                <a:tc>
                  <a:txBody>
                    <a:bodyPr/>
                    <a:lstStyle/>
                    <a:p>
                      <a:pPr algn="ctr"/>
                      <a:r>
                        <a:rPr lang="en-US" sz="1200" dirty="0"/>
                        <a:t>Dengue</a:t>
                      </a:r>
                    </a:p>
                  </a:txBody>
                  <a:tcPr anchor="ctr" anchorCtr="1">
                    <a:solidFill>
                      <a:schemeClr val="tx2">
                        <a:lumMod val="20000"/>
                        <a:lumOff val="80000"/>
                      </a:schemeClr>
                    </a:solidFill>
                  </a:tcPr>
                </a:tc>
                <a:extLst>
                  <a:ext uri="{0D108BD9-81ED-4DB2-BD59-A6C34878D82A}">
                    <a16:rowId xmlns:a16="http://schemas.microsoft.com/office/drawing/2014/main" val="3609844043"/>
                  </a:ext>
                </a:extLst>
              </a:tr>
              <a:tr h="370840">
                <a:tc>
                  <a:txBody>
                    <a:bodyPr/>
                    <a:lstStyle/>
                    <a:p>
                      <a:r>
                        <a:rPr lang="en-US" sz="1400" b="1" i="1" dirty="0"/>
                        <a:t>War and conflict</a:t>
                      </a:r>
                    </a:p>
                  </a:txBody>
                  <a:tcPr anchor="ctr" anchorCtr="1">
                    <a:solidFill>
                      <a:schemeClr val="tx2">
                        <a:lumMod val="20000"/>
                        <a:lumOff val="80000"/>
                      </a:schemeClr>
                    </a:solidFill>
                  </a:tcPr>
                </a:tc>
                <a:tc>
                  <a:txBody>
                    <a:bodyPr/>
                    <a:lstStyle/>
                    <a:p>
                      <a:pPr algn="ctr"/>
                      <a:r>
                        <a:rPr lang="en-US" sz="1200" dirty="0"/>
                        <a:t>Displaced persons camps</a:t>
                      </a:r>
                    </a:p>
                  </a:txBody>
                  <a:tcPr anchor="ctr" anchorCtr="1">
                    <a:solidFill>
                      <a:schemeClr val="tx2">
                        <a:lumMod val="20000"/>
                        <a:lumOff val="80000"/>
                      </a:schemeClr>
                    </a:solidFill>
                  </a:tcPr>
                </a:tc>
                <a:tc>
                  <a:txBody>
                    <a:bodyPr/>
                    <a:lstStyle/>
                    <a:p>
                      <a:pPr algn="ctr"/>
                      <a:r>
                        <a:rPr lang="en-US" sz="1200" dirty="0"/>
                        <a:t>Inadequate WASH</a:t>
                      </a:r>
                    </a:p>
                  </a:txBody>
                  <a:tcPr anchor="ctr" anchorCtr="1">
                    <a:solidFill>
                      <a:schemeClr val="tx2">
                        <a:lumMod val="20000"/>
                        <a:lumOff val="80000"/>
                      </a:schemeClr>
                    </a:solidFill>
                  </a:tcPr>
                </a:tc>
                <a:tc>
                  <a:txBody>
                    <a:bodyPr/>
                    <a:lstStyle/>
                    <a:p>
                      <a:pPr algn="ctr"/>
                      <a:r>
                        <a:rPr lang="en-US" sz="1200" dirty="0"/>
                        <a:t>Cholera</a:t>
                      </a:r>
                    </a:p>
                  </a:txBody>
                  <a:tcPr anchor="ctr" anchorCtr="1">
                    <a:solidFill>
                      <a:schemeClr val="tx2">
                        <a:lumMod val="20000"/>
                        <a:lumOff val="80000"/>
                      </a:schemeClr>
                    </a:solidFill>
                  </a:tcPr>
                </a:tc>
                <a:extLst>
                  <a:ext uri="{0D108BD9-81ED-4DB2-BD59-A6C34878D82A}">
                    <a16:rowId xmlns:a16="http://schemas.microsoft.com/office/drawing/2014/main" val="2691806924"/>
                  </a:ext>
                </a:extLst>
              </a:tr>
              <a:tr h="370840">
                <a:tc>
                  <a:txBody>
                    <a:bodyPr/>
                    <a:lstStyle/>
                    <a:p>
                      <a:r>
                        <a:rPr lang="en-US" sz="1400" b="1" i="1" dirty="0"/>
                        <a:t>Social/behavioral</a:t>
                      </a:r>
                    </a:p>
                  </a:txBody>
                  <a:tcPr anchor="ctr" anchorCtr="1">
                    <a:solidFill>
                      <a:schemeClr val="tx2">
                        <a:lumMod val="20000"/>
                        <a:lumOff val="80000"/>
                      </a:schemeClr>
                    </a:solidFill>
                  </a:tcPr>
                </a:tc>
                <a:tc>
                  <a:txBody>
                    <a:bodyPr/>
                    <a:lstStyle/>
                    <a:p>
                      <a:pPr algn="ctr"/>
                      <a:r>
                        <a:rPr lang="en-US" sz="1200" dirty="0"/>
                        <a:t>Sexual practices</a:t>
                      </a:r>
                    </a:p>
                  </a:txBody>
                  <a:tcPr anchor="ctr" anchorCtr="1">
                    <a:solidFill>
                      <a:schemeClr val="tx2">
                        <a:lumMod val="20000"/>
                        <a:lumOff val="80000"/>
                      </a:schemeClr>
                    </a:solidFill>
                  </a:tcPr>
                </a:tc>
                <a:tc>
                  <a:txBody>
                    <a:bodyPr/>
                    <a:lstStyle/>
                    <a:p>
                      <a:pPr algn="ctr"/>
                      <a:r>
                        <a:rPr lang="en-US" sz="1200" dirty="0"/>
                        <a:t>High-risk sexual behavior</a:t>
                      </a:r>
                    </a:p>
                  </a:txBody>
                  <a:tcPr anchor="ctr" anchorCtr="1">
                    <a:solidFill>
                      <a:schemeClr val="tx2">
                        <a:lumMod val="20000"/>
                        <a:lumOff val="80000"/>
                      </a:schemeClr>
                    </a:solidFill>
                  </a:tcPr>
                </a:tc>
                <a:tc>
                  <a:txBody>
                    <a:bodyPr/>
                    <a:lstStyle/>
                    <a:p>
                      <a:pPr algn="ctr"/>
                      <a:r>
                        <a:rPr lang="en-US" sz="1200" dirty="0"/>
                        <a:t>HIV-1 infection</a:t>
                      </a:r>
                    </a:p>
                  </a:txBody>
                  <a:tcPr anchor="ctr" anchorCtr="1">
                    <a:solidFill>
                      <a:schemeClr val="tx2">
                        <a:lumMod val="20000"/>
                        <a:lumOff val="80000"/>
                      </a:schemeClr>
                    </a:solidFill>
                  </a:tcPr>
                </a:tc>
                <a:extLst>
                  <a:ext uri="{0D108BD9-81ED-4DB2-BD59-A6C34878D82A}">
                    <a16:rowId xmlns:a16="http://schemas.microsoft.com/office/drawing/2014/main" val="2367580087"/>
                  </a:ext>
                </a:extLst>
              </a:tr>
            </a:tbl>
          </a:graphicData>
        </a:graphic>
      </p:graphicFrame>
    </p:spTree>
    <p:extLst>
      <p:ext uri="{BB962C8B-B14F-4D97-AF65-F5344CB8AC3E}">
        <p14:creationId xmlns:p14="http://schemas.microsoft.com/office/powerpoint/2010/main" val="183890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EC87-1DE6-4C06-9DFB-D3B77325B23F}"/>
              </a:ext>
            </a:extLst>
          </p:cNvPr>
          <p:cNvSpPr>
            <a:spLocks noGrp="1"/>
          </p:cNvSpPr>
          <p:nvPr>
            <p:ph type="title"/>
          </p:nvPr>
        </p:nvSpPr>
        <p:spPr/>
        <p:txBody>
          <a:bodyPr/>
          <a:lstStyle/>
          <a:p>
            <a:r>
              <a:rPr lang="en-US" sz="2000" dirty="0">
                <a:solidFill>
                  <a:schemeClr val="accent4">
                    <a:lumMod val="50000"/>
                  </a:schemeClr>
                </a:solidFill>
              </a:rPr>
              <a:t>Host Factors vs. Infectious Agent Factors (continued)</a:t>
            </a:r>
          </a:p>
        </p:txBody>
      </p:sp>
      <p:sp>
        <p:nvSpPr>
          <p:cNvPr id="5" name="Slide Number Placeholder 4">
            <a:extLst>
              <a:ext uri="{FF2B5EF4-FFF2-40B4-BE49-F238E27FC236}">
                <a16:creationId xmlns:a16="http://schemas.microsoft.com/office/drawing/2014/main" id="{F8689C21-D7BD-476B-A025-3BE5E10E0768}"/>
              </a:ext>
            </a:extLst>
          </p:cNvPr>
          <p:cNvSpPr>
            <a:spLocks noGrp="1"/>
          </p:cNvSpPr>
          <p:nvPr>
            <p:ph type="sldNum" sz="quarter" idx="12"/>
          </p:nvPr>
        </p:nvSpPr>
        <p:spPr/>
        <p:txBody>
          <a:bodyPr/>
          <a:lstStyle/>
          <a:p>
            <a:fld id="{0C3A586C-0FF0-4206-B0EB-E9C01C5061B6}" type="slidenum">
              <a:rPr lang="en-US" smtClean="0">
                <a:solidFill>
                  <a:srgbClr val="909090"/>
                </a:solidFill>
              </a:rPr>
              <a:pPr/>
              <a:t>14</a:t>
            </a:fld>
            <a:endParaRPr lang="en-US" dirty="0">
              <a:solidFill>
                <a:srgbClr val="909090"/>
              </a:solidFill>
            </a:endParaRPr>
          </a:p>
        </p:txBody>
      </p:sp>
      <p:sp>
        <p:nvSpPr>
          <p:cNvPr id="9" name="TextBox 8">
            <a:extLst>
              <a:ext uri="{FF2B5EF4-FFF2-40B4-BE49-F238E27FC236}">
                <a16:creationId xmlns:a16="http://schemas.microsoft.com/office/drawing/2014/main" id="{BEDF495F-8915-4257-A194-5483C43FFA69}"/>
              </a:ext>
            </a:extLst>
          </p:cNvPr>
          <p:cNvSpPr txBox="1"/>
          <p:nvPr/>
        </p:nvSpPr>
        <p:spPr>
          <a:xfrm>
            <a:off x="188374" y="1426488"/>
            <a:ext cx="5916109" cy="2862322"/>
          </a:xfrm>
          <a:prstGeom prst="rect">
            <a:avLst/>
          </a:prstGeom>
          <a:noFill/>
        </p:spPr>
        <p:txBody>
          <a:bodyPr wrap="square">
            <a:spAutoFit/>
          </a:bodyPr>
          <a:lstStyle/>
          <a:p>
            <a:r>
              <a:rPr lang="en-US" b="1" dirty="0"/>
              <a:t>Infectivity</a:t>
            </a:r>
            <a:r>
              <a:rPr lang="en-US" dirty="0"/>
              <a:t> is the likelihood that an agent will infect a host, given that the host is exposed to the agent.</a:t>
            </a:r>
          </a:p>
          <a:p>
            <a:endParaRPr lang="en-US" b="1" dirty="0"/>
          </a:p>
          <a:p>
            <a:r>
              <a:rPr lang="en-US" b="1" dirty="0"/>
              <a:t>Pathogenicity</a:t>
            </a:r>
            <a:r>
              <a:rPr lang="en-US" dirty="0"/>
              <a:t> refers to the ability of an agent to cause disease, given infection, and </a:t>
            </a:r>
            <a:r>
              <a:rPr lang="en-US" b="1" i="1" dirty="0"/>
              <a:t>virulence</a:t>
            </a:r>
            <a:r>
              <a:rPr lang="en-US" i="1" dirty="0"/>
              <a:t> </a:t>
            </a:r>
            <a:r>
              <a:rPr lang="en-US" dirty="0"/>
              <a:t>is the likelihood of causing severe disease among those with disease.</a:t>
            </a:r>
          </a:p>
          <a:p>
            <a:pPr marL="742950" lvl="1" indent="-285750">
              <a:buFont typeface="Arial" panose="020B0604020202020204" pitchFamily="34" charset="0"/>
              <a:buChar char="•"/>
            </a:pPr>
            <a:r>
              <a:rPr lang="en-US" dirty="0"/>
              <a:t>Virulence reflects structural and/or biochemical properties of an infectious agent.	</a:t>
            </a:r>
          </a:p>
          <a:p>
            <a:pPr marL="742950" lvl="1" indent="-285750">
              <a:buFont typeface="Arial" panose="020B0604020202020204" pitchFamily="34" charset="0"/>
              <a:buChar char="•"/>
            </a:pPr>
            <a:endParaRPr lang="en-US" dirty="0"/>
          </a:p>
          <a:p>
            <a:r>
              <a:rPr lang="en-US" b="1" dirty="0"/>
              <a:t>Immune Response:</a:t>
            </a:r>
            <a:r>
              <a:rPr lang="en-US" dirty="0"/>
              <a:t>	</a:t>
            </a:r>
          </a:p>
        </p:txBody>
      </p:sp>
      <p:grpSp>
        <p:nvGrpSpPr>
          <p:cNvPr id="17" name="Group 16">
            <a:extLst>
              <a:ext uri="{FF2B5EF4-FFF2-40B4-BE49-F238E27FC236}">
                <a16:creationId xmlns:a16="http://schemas.microsoft.com/office/drawing/2014/main" id="{85F09BB7-6CBA-42CD-B581-98524A31CD6C}"/>
              </a:ext>
            </a:extLst>
          </p:cNvPr>
          <p:cNvGrpSpPr/>
          <p:nvPr/>
        </p:nvGrpSpPr>
        <p:grpSpPr>
          <a:xfrm>
            <a:off x="2693503" y="3951083"/>
            <a:ext cx="5916109" cy="2433842"/>
            <a:chOff x="2663686" y="4529347"/>
            <a:chExt cx="5916109" cy="2433842"/>
          </a:xfrm>
        </p:grpSpPr>
        <p:pic>
          <p:nvPicPr>
            <p:cNvPr id="6" name="Picture 5">
              <a:extLst>
                <a:ext uri="{FF2B5EF4-FFF2-40B4-BE49-F238E27FC236}">
                  <a16:creationId xmlns:a16="http://schemas.microsoft.com/office/drawing/2014/main" id="{116D9471-D188-4766-84E3-A5B116CEC19A}"/>
                </a:ext>
              </a:extLst>
            </p:cNvPr>
            <p:cNvPicPr>
              <a:picLocks noChangeAspect="1"/>
            </p:cNvPicPr>
            <p:nvPr/>
          </p:nvPicPr>
          <p:blipFill>
            <a:blip r:embed="rId3"/>
            <a:stretch>
              <a:fillRect/>
            </a:stretch>
          </p:blipFill>
          <p:spPr>
            <a:xfrm>
              <a:off x="2663686" y="4529347"/>
              <a:ext cx="5916109" cy="2433842"/>
            </a:xfrm>
            <a:prstGeom prst="rect">
              <a:avLst/>
            </a:prstGeom>
          </p:spPr>
        </p:pic>
        <p:sp>
          <p:nvSpPr>
            <p:cNvPr id="16" name="Rectangle 15">
              <a:extLst>
                <a:ext uri="{FF2B5EF4-FFF2-40B4-BE49-F238E27FC236}">
                  <a16:creationId xmlns:a16="http://schemas.microsoft.com/office/drawing/2014/main" id="{F865C77F-6EBA-4799-BF64-82F8964F9C2E}"/>
                </a:ext>
              </a:extLst>
            </p:cNvPr>
            <p:cNvSpPr/>
            <p:nvPr/>
          </p:nvSpPr>
          <p:spPr>
            <a:xfrm>
              <a:off x="2782955" y="4529347"/>
              <a:ext cx="705679" cy="38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364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774" y="549275"/>
            <a:ext cx="5334000" cy="533400"/>
          </a:xfrm>
        </p:spPr>
        <p:txBody>
          <a:bodyPr>
            <a:normAutofit/>
          </a:bodyPr>
          <a:lstStyle/>
          <a:p>
            <a:r>
              <a:rPr lang="en-US" sz="2800" dirty="0">
                <a:solidFill>
                  <a:schemeClr val="tx1"/>
                </a:solidFill>
                <a:latin typeface="Verdana" pitchFamily="34" charset="0"/>
              </a:rPr>
              <a:t>Infection Transmission</a:t>
            </a:r>
          </a:p>
        </p:txBody>
      </p:sp>
      <p:sp>
        <p:nvSpPr>
          <p:cNvPr id="3" name="Subtitle 2"/>
          <p:cNvSpPr>
            <a:spLocks noGrp="1"/>
          </p:cNvSpPr>
          <p:nvPr>
            <p:ph type="subTitle" idx="1"/>
          </p:nvPr>
        </p:nvSpPr>
        <p:spPr>
          <a:xfrm>
            <a:off x="762000" y="1295400"/>
            <a:ext cx="4495800" cy="4876800"/>
          </a:xfrm>
        </p:spPr>
        <p:txBody>
          <a:bodyPr>
            <a:normAutofit fontScale="70000" lnSpcReduction="20000"/>
          </a:bodyPr>
          <a:lstStyle/>
          <a:p>
            <a:pPr algn="l" hangingPunct="0"/>
            <a:r>
              <a:rPr lang="en-US" sz="2500" b="1" u="sng" dirty="0">
                <a:solidFill>
                  <a:schemeClr val="tx1"/>
                </a:solidFill>
              </a:rPr>
              <a:t>Direct Contact </a:t>
            </a:r>
          </a:p>
          <a:p>
            <a:pPr algn="l" hangingPunct="0"/>
            <a:r>
              <a:rPr lang="en-US" sz="2500" dirty="0">
                <a:solidFill>
                  <a:schemeClr val="tx1"/>
                </a:solidFill>
              </a:rPr>
              <a:t>Agent transferred from reservoir or host</a:t>
            </a:r>
          </a:p>
          <a:p>
            <a:pPr marL="800100" lvl="1" indent="-342900" algn="l" hangingPunct="0">
              <a:buFont typeface="Wingdings" pitchFamily="2" charset="2"/>
              <a:buChar char="§"/>
            </a:pPr>
            <a:r>
              <a:rPr lang="en-US" sz="2300" dirty="0">
                <a:solidFill>
                  <a:schemeClr val="tx1"/>
                </a:solidFill>
              </a:rPr>
              <a:t>Person-to-Person</a:t>
            </a:r>
          </a:p>
          <a:p>
            <a:pPr marL="800100" lvl="1" indent="-342900" algn="l" hangingPunct="0">
              <a:buFont typeface="Wingdings" pitchFamily="2" charset="2"/>
              <a:buChar char="§"/>
            </a:pPr>
            <a:r>
              <a:rPr lang="en-US" sz="2300" dirty="0">
                <a:solidFill>
                  <a:schemeClr val="tx1"/>
                </a:solidFill>
              </a:rPr>
              <a:t>Direct spread of droplets</a:t>
            </a:r>
          </a:p>
          <a:p>
            <a:pPr marL="800100" lvl="1" indent="-342900" algn="l" hangingPunct="0">
              <a:buFont typeface="Wingdings" pitchFamily="2" charset="2"/>
              <a:buChar char="§"/>
            </a:pPr>
            <a:r>
              <a:rPr lang="en-US" sz="2300" dirty="0">
                <a:solidFill>
                  <a:schemeClr val="tx1"/>
                </a:solidFill>
              </a:rPr>
              <a:t>Animal to Person (e.g., bite)</a:t>
            </a:r>
          </a:p>
          <a:p>
            <a:pPr marL="800100" lvl="1" indent="-342900" algn="l" hangingPunct="0">
              <a:buFont typeface="Wingdings" pitchFamily="2" charset="2"/>
              <a:buChar char="§"/>
            </a:pPr>
            <a:r>
              <a:rPr lang="en-US" sz="2300" dirty="0">
                <a:solidFill>
                  <a:schemeClr val="tx1"/>
                </a:solidFill>
              </a:rPr>
              <a:t>Mother to Unborn Child</a:t>
            </a:r>
          </a:p>
          <a:p>
            <a:pPr marL="1257300" lvl="2" indent="-342900" algn="l" hangingPunct="0">
              <a:buFont typeface="Wingdings" pitchFamily="2" charset="2"/>
              <a:buChar char="§"/>
            </a:pPr>
            <a:r>
              <a:rPr lang="en-US" sz="2100" dirty="0">
                <a:solidFill>
                  <a:schemeClr val="tx1"/>
                </a:solidFill>
              </a:rPr>
              <a:t>In utero, perinatal</a:t>
            </a:r>
          </a:p>
          <a:p>
            <a:pPr algn="l" hangingPunct="0"/>
            <a:r>
              <a:rPr lang="en-US" dirty="0">
                <a:solidFill>
                  <a:schemeClr val="tx1"/>
                </a:solidFill>
              </a:rPr>
              <a:t> </a:t>
            </a:r>
          </a:p>
          <a:p>
            <a:pPr algn="l" hangingPunct="0"/>
            <a:r>
              <a:rPr lang="en-US" sz="2500" b="1" u="sng" dirty="0">
                <a:solidFill>
                  <a:schemeClr val="tx1"/>
                </a:solidFill>
              </a:rPr>
              <a:t>Indirect Contact</a:t>
            </a:r>
          </a:p>
          <a:p>
            <a:pPr algn="l" hangingPunct="0"/>
            <a:r>
              <a:rPr lang="en-US" sz="2500" dirty="0">
                <a:solidFill>
                  <a:schemeClr val="tx1"/>
                </a:solidFill>
              </a:rPr>
              <a:t>Agent transferred indirectly from reservoir or infected host</a:t>
            </a:r>
          </a:p>
          <a:p>
            <a:pPr marL="800100" lvl="1" indent="-342900" algn="l" hangingPunct="0">
              <a:buFont typeface="Wingdings" panose="05000000000000000000" pitchFamily="2" charset="2"/>
              <a:buChar char="§"/>
            </a:pPr>
            <a:r>
              <a:rPr lang="en-US" sz="2300" dirty="0">
                <a:solidFill>
                  <a:schemeClr val="tx1"/>
                </a:solidFill>
              </a:rPr>
              <a:t>Mechanical</a:t>
            </a:r>
          </a:p>
          <a:p>
            <a:pPr marL="1257300" lvl="2" indent="-342900" algn="l" hangingPunct="0">
              <a:buFont typeface="Wingdings" panose="05000000000000000000" pitchFamily="2" charset="2"/>
              <a:buChar char="§"/>
            </a:pPr>
            <a:r>
              <a:rPr lang="en-US" sz="2100" dirty="0">
                <a:solidFill>
                  <a:schemeClr val="tx1"/>
                </a:solidFill>
              </a:rPr>
              <a:t>Touching an infected inanimate object then yourself without thoroughly washing.</a:t>
            </a:r>
            <a:endParaRPr lang="en-US" sz="1900" dirty="0">
              <a:solidFill>
                <a:schemeClr val="tx1"/>
              </a:solidFill>
            </a:endParaRPr>
          </a:p>
          <a:p>
            <a:pPr marL="800100" lvl="1" indent="-342900" algn="l" hangingPunct="0">
              <a:buFont typeface="Wingdings" panose="05000000000000000000" pitchFamily="2" charset="2"/>
              <a:buChar char="§"/>
            </a:pPr>
            <a:r>
              <a:rPr lang="en-US" sz="2300" dirty="0">
                <a:solidFill>
                  <a:schemeClr val="tx1"/>
                </a:solidFill>
              </a:rPr>
              <a:t>Biological</a:t>
            </a:r>
          </a:p>
          <a:p>
            <a:pPr marL="1257300" lvl="2" indent="-342900" algn="l" hangingPunct="0">
              <a:buFont typeface="Wingdings" panose="05000000000000000000" pitchFamily="2" charset="2"/>
              <a:buChar char="§"/>
            </a:pPr>
            <a:r>
              <a:rPr lang="en-US" sz="2100" dirty="0">
                <a:solidFill>
                  <a:schemeClr val="tx1"/>
                </a:solidFill>
              </a:rPr>
              <a:t>Biological Vector</a:t>
            </a:r>
          </a:p>
          <a:p>
            <a:pPr marL="1257300" lvl="2" indent="-342900" algn="l" hangingPunct="0">
              <a:buFont typeface="Wingdings" panose="05000000000000000000" pitchFamily="2" charset="2"/>
              <a:buChar char="§"/>
            </a:pPr>
            <a:r>
              <a:rPr lang="en-US" sz="2100" dirty="0">
                <a:solidFill>
                  <a:schemeClr val="tx1"/>
                </a:solidFill>
              </a:rPr>
              <a:t>Intermediate Vector (e.g., flea, tick)</a:t>
            </a:r>
          </a:p>
          <a:p>
            <a:pPr marL="800100" lvl="1" indent="-342900" algn="l" hangingPunct="0">
              <a:buFont typeface="Wingdings" panose="05000000000000000000" pitchFamily="2" charset="2"/>
              <a:buChar char="§"/>
            </a:pPr>
            <a:r>
              <a:rPr lang="en-US" sz="2300" dirty="0">
                <a:solidFill>
                  <a:schemeClr val="tx1"/>
                </a:solidFill>
              </a:rPr>
              <a:t>Airborne (sneeze, cough)</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15</a:t>
            </a:fld>
            <a:endParaRPr lang="en-US" sz="1400" dirty="0">
              <a:solidFill>
                <a:schemeClr val="bg1"/>
              </a:solidFill>
              <a:latin typeface="Verdana" pitchFamily="34" charset="0"/>
            </a:endParaRPr>
          </a:p>
        </p:txBody>
      </p:sp>
      <p:pic>
        <p:nvPicPr>
          <p:cNvPr id="2050" name="Picture 2" descr="C:\Users\stlane\Pictures\Infectious diseases pix\dog-licking-boy-in-fa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0053" y="2895601"/>
            <a:ext cx="20764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lane\Pictures\Infectious diseases pix\Hold_my_ha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4348" y="1295400"/>
            <a:ext cx="2112154" cy="1412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0052" y="4800600"/>
            <a:ext cx="2076450" cy="1398270"/>
          </a:xfrm>
          <a:prstGeom prst="rect">
            <a:avLst/>
          </a:prstGeom>
        </p:spPr>
      </p:pic>
    </p:spTree>
    <p:extLst>
      <p:ext uri="{BB962C8B-B14F-4D97-AF65-F5344CB8AC3E}">
        <p14:creationId xmlns:p14="http://schemas.microsoft.com/office/powerpoint/2010/main" val="415562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016" y="677660"/>
            <a:ext cx="7851913" cy="533400"/>
          </a:xfrm>
        </p:spPr>
        <p:txBody>
          <a:bodyPr>
            <a:normAutofit/>
          </a:bodyPr>
          <a:lstStyle/>
          <a:p>
            <a:r>
              <a:rPr lang="en-US" sz="2800" dirty="0">
                <a:solidFill>
                  <a:schemeClr val="accent4">
                    <a:lumMod val="50000"/>
                  </a:schemeClr>
                </a:solidFill>
                <a:latin typeface="Verdana" pitchFamily="34" charset="0"/>
              </a:rPr>
              <a:t>Transmission Basics</a:t>
            </a:r>
          </a:p>
        </p:txBody>
      </p:sp>
      <p:sp>
        <p:nvSpPr>
          <p:cNvPr id="3" name="Subtitle 2"/>
          <p:cNvSpPr>
            <a:spLocks noGrp="1"/>
          </p:cNvSpPr>
          <p:nvPr>
            <p:ph type="subTitle" idx="1"/>
          </p:nvPr>
        </p:nvSpPr>
        <p:spPr>
          <a:xfrm>
            <a:off x="609600" y="1560443"/>
            <a:ext cx="7924800" cy="5071772"/>
          </a:xfrm>
        </p:spPr>
        <p:txBody>
          <a:bodyPr>
            <a:normAutofit/>
          </a:bodyPr>
          <a:lstStyle/>
          <a:p>
            <a:pPr lvl="0" algn="l"/>
            <a:r>
              <a:rPr lang="en-US" dirty="0">
                <a:solidFill>
                  <a:schemeClr val="tx1"/>
                </a:solidFill>
              </a:rPr>
              <a:t>A unique characteristic of many infectious diseases is that exposure to certain infectious agents can have consequences for other individuals, because an infected person can act as a source of exposure.</a:t>
            </a:r>
            <a:endParaRPr lang="en-US" b="1"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10" name="Picture 9">
            <a:extLst>
              <a:ext uri="{FF2B5EF4-FFF2-40B4-BE49-F238E27FC236}">
                <a16:creationId xmlns:a16="http://schemas.microsoft.com/office/drawing/2014/main" id="{8E55BD94-2F41-4E82-A45C-D2F6942FEB92}"/>
              </a:ext>
            </a:extLst>
          </p:cNvPr>
          <p:cNvPicPr>
            <a:picLocks noChangeAspect="1"/>
          </p:cNvPicPr>
          <p:nvPr/>
        </p:nvPicPr>
        <p:blipFill>
          <a:blip r:embed="rId3"/>
          <a:stretch>
            <a:fillRect/>
          </a:stretch>
        </p:blipFill>
        <p:spPr>
          <a:xfrm>
            <a:off x="342900" y="3266998"/>
            <a:ext cx="8534400" cy="3365217"/>
          </a:xfrm>
          <a:prstGeom prst="rect">
            <a:avLst/>
          </a:prstGeom>
        </p:spPr>
      </p:pic>
    </p:spTree>
    <p:extLst>
      <p:ext uri="{BB962C8B-B14F-4D97-AF65-F5344CB8AC3E}">
        <p14:creationId xmlns:p14="http://schemas.microsoft.com/office/powerpoint/2010/main" val="202808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016" y="677660"/>
            <a:ext cx="7851913" cy="533400"/>
          </a:xfrm>
        </p:spPr>
        <p:txBody>
          <a:bodyPr>
            <a:normAutofit/>
          </a:bodyPr>
          <a:lstStyle/>
          <a:p>
            <a:r>
              <a:rPr lang="en-US" sz="2800" dirty="0">
                <a:solidFill>
                  <a:schemeClr val="accent4">
                    <a:lumMod val="50000"/>
                  </a:schemeClr>
                </a:solidFill>
                <a:latin typeface="Verdana" pitchFamily="34" charset="0"/>
              </a:rPr>
              <a:t>Transmission Basics</a:t>
            </a:r>
          </a:p>
        </p:txBody>
      </p:sp>
      <p:sp>
        <p:nvSpPr>
          <p:cNvPr id="3" name="Subtitle 2"/>
          <p:cNvSpPr>
            <a:spLocks noGrp="1"/>
          </p:cNvSpPr>
          <p:nvPr>
            <p:ph type="subTitle" idx="1"/>
          </p:nvPr>
        </p:nvSpPr>
        <p:spPr>
          <a:xfrm>
            <a:off x="609600" y="1371600"/>
            <a:ext cx="7924800" cy="2613992"/>
          </a:xfrm>
        </p:spPr>
        <p:txBody>
          <a:bodyPr>
            <a:normAutofit lnSpcReduction="10000"/>
          </a:bodyPr>
          <a:lstStyle/>
          <a:p>
            <a:pPr lvl="0" algn="l"/>
            <a:r>
              <a:rPr lang="en-US" sz="1700" dirty="0">
                <a:solidFill>
                  <a:schemeClr val="tx1"/>
                </a:solidFill>
              </a:rPr>
              <a:t>With respect to disease, the incubation period is defined as the time from exposure to an infectious agent until the time of first signs or symptoms of disease. </a:t>
            </a:r>
          </a:p>
          <a:p>
            <a:pPr lvl="0" algn="l"/>
            <a:endParaRPr lang="en-US" sz="1700" dirty="0">
              <a:solidFill>
                <a:schemeClr val="tx1"/>
              </a:solidFill>
            </a:endParaRPr>
          </a:p>
          <a:p>
            <a:pPr lvl="0" algn="l"/>
            <a:r>
              <a:rPr lang="en-US" sz="1700" dirty="0">
                <a:solidFill>
                  <a:schemeClr val="tx1"/>
                </a:solidFill>
              </a:rPr>
              <a:t>The efforts to control an outbreak through contact tracing and quarantine require knowledge of the latent, latent, and infectious period.</a:t>
            </a:r>
          </a:p>
          <a:p>
            <a:pPr lvl="0" algn="l"/>
            <a:endParaRPr lang="en-US" sz="1700" dirty="0">
              <a:solidFill>
                <a:schemeClr val="tx1"/>
              </a:solidFill>
            </a:endParaRPr>
          </a:p>
          <a:p>
            <a:pPr lvl="0" algn="l"/>
            <a:r>
              <a:rPr lang="en-US" sz="1700" dirty="0">
                <a:solidFill>
                  <a:schemeClr val="tx1"/>
                </a:solidFill>
              </a:rPr>
              <a:t>Most often, incubation period is followed by the period of clinical illness which is the duration between first and last disease signs or symptoms. </a:t>
            </a:r>
            <a:endParaRPr lang="en-US" sz="1700" b="1"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7" name="Picture 6">
            <a:extLst>
              <a:ext uri="{FF2B5EF4-FFF2-40B4-BE49-F238E27FC236}">
                <a16:creationId xmlns:a16="http://schemas.microsoft.com/office/drawing/2014/main" id="{D4A0F9C9-44C8-4C63-B838-0D2465F510E4}"/>
              </a:ext>
            </a:extLst>
          </p:cNvPr>
          <p:cNvPicPr>
            <a:picLocks noChangeAspect="1"/>
          </p:cNvPicPr>
          <p:nvPr/>
        </p:nvPicPr>
        <p:blipFill>
          <a:blip r:embed="rId3"/>
          <a:stretch>
            <a:fillRect/>
          </a:stretch>
        </p:blipFill>
        <p:spPr>
          <a:xfrm>
            <a:off x="1361992" y="3781807"/>
            <a:ext cx="6101959" cy="3076193"/>
          </a:xfrm>
          <a:prstGeom prst="rect">
            <a:avLst/>
          </a:prstGeom>
        </p:spPr>
      </p:pic>
      <p:sp>
        <p:nvSpPr>
          <p:cNvPr id="6" name="TextBox 5">
            <a:extLst>
              <a:ext uri="{FF2B5EF4-FFF2-40B4-BE49-F238E27FC236}">
                <a16:creationId xmlns:a16="http://schemas.microsoft.com/office/drawing/2014/main" id="{C127C58E-7100-4032-BA9A-3E56F1053E61}"/>
              </a:ext>
            </a:extLst>
          </p:cNvPr>
          <p:cNvSpPr txBox="1"/>
          <p:nvPr/>
        </p:nvSpPr>
        <p:spPr>
          <a:xfrm>
            <a:off x="7195452" y="4662037"/>
            <a:ext cx="1838965" cy="307777"/>
          </a:xfrm>
          <a:prstGeom prst="rect">
            <a:avLst/>
          </a:prstGeom>
          <a:noFill/>
        </p:spPr>
        <p:txBody>
          <a:bodyPr wrap="none" rtlCol="0">
            <a:spAutoFit/>
          </a:bodyPr>
          <a:lstStyle/>
          <a:p>
            <a:r>
              <a:rPr lang="en-US" sz="1400" b="1" dirty="0"/>
              <a:t>= No clinical illness</a:t>
            </a:r>
          </a:p>
        </p:txBody>
      </p:sp>
      <p:sp>
        <p:nvSpPr>
          <p:cNvPr id="8" name="Rectangle 7">
            <a:extLst>
              <a:ext uri="{FF2B5EF4-FFF2-40B4-BE49-F238E27FC236}">
                <a16:creationId xmlns:a16="http://schemas.microsoft.com/office/drawing/2014/main" id="{17BF7C8C-1B84-4103-907C-A0237BCAA789}"/>
              </a:ext>
            </a:extLst>
          </p:cNvPr>
          <p:cNvSpPr/>
          <p:nvPr/>
        </p:nvSpPr>
        <p:spPr>
          <a:xfrm>
            <a:off x="6784306" y="4631260"/>
            <a:ext cx="435554" cy="369332"/>
          </a:xfrm>
          <a:prstGeom prst="rect">
            <a:avLst/>
          </a:prstGeom>
          <a:solidFill>
            <a:srgbClr val="9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68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383A-3F7F-440B-A73B-BB4E5981331A}"/>
              </a:ext>
            </a:extLst>
          </p:cNvPr>
          <p:cNvSpPr>
            <a:spLocks noGrp="1"/>
          </p:cNvSpPr>
          <p:nvPr>
            <p:ph type="title"/>
          </p:nvPr>
        </p:nvSpPr>
        <p:spPr/>
        <p:txBody>
          <a:bodyPr/>
          <a:lstStyle/>
          <a:p>
            <a:r>
              <a:rPr lang="en-US" sz="2800" dirty="0">
                <a:solidFill>
                  <a:schemeClr val="tx1"/>
                </a:solidFill>
                <a:latin typeface="Verdana" panose="020B0604030504040204" pitchFamily="34" charset="0"/>
                <a:ea typeface="Verdana" panose="020B0604030504040204" pitchFamily="34" charset="0"/>
              </a:rPr>
              <a:t>Transmission Basics (continued)</a:t>
            </a:r>
          </a:p>
        </p:txBody>
      </p:sp>
      <p:pic>
        <p:nvPicPr>
          <p:cNvPr id="7" name="Content Placeholder 6">
            <a:extLst>
              <a:ext uri="{FF2B5EF4-FFF2-40B4-BE49-F238E27FC236}">
                <a16:creationId xmlns:a16="http://schemas.microsoft.com/office/drawing/2014/main" id="{C3B6C180-2333-42AC-BE79-947A3BE757C8}"/>
              </a:ext>
            </a:extLst>
          </p:cNvPr>
          <p:cNvPicPr>
            <a:picLocks noGrp="1" noChangeAspect="1"/>
          </p:cNvPicPr>
          <p:nvPr>
            <p:ph idx="1"/>
          </p:nvPr>
        </p:nvPicPr>
        <p:blipFill>
          <a:blip r:embed="rId3"/>
          <a:stretch>
            <a:fillRect/>
          </a:stretch>
        </p:blipFill>
        <p:spPr>
          <a:xfrm>
            <a:off x="768275" y="1341438"/>
            <a:ext cx="7342991" cy="3682632"/>
          </a:xfrm>
        </p:spPr>
      </p:pic>
      <p:sp>
        <p:nvSpPr>
          <p:cNvPr id="5" name="Slide Number Placeholder 4">
            <a:extLst>
              <a:ext uri="{FF2B5EF4-FFF2-40B4-BE49-F238E27FC236}">
                <a16:creationId xmlns:a16="http://schemas.microsoft.com/office/drawing/2014/main" id="{766A75BB-E166-46DE-A48D-E5DCDA8AAEF1}"/>
              </a:ext>
            </a:extLst>
          </p:cNvPr>
          <p:cNvSpPr>
            <a:spLocks noGrp="1"/>
          </p:cNvSpPr>
          <p:nvPr>
            <p:ph type="sldNum" sz="quarter" idx="12"/>
          </p:nvPr>
        </p:nvSpPr>
        <p:spPr/>
        <p:txBody>
          <a:bodyPr/>
          <a:lstStyle/>
          <a:p>
            <a:fld id="{0C3A586C-0FF0-4206-B0EB-E9C01C5061B6}" type="slidenum">
              <a:rPr lang="en-US" smtClean="0">
                <a:solidFill>
                  <a:srgbClr val="909090"/>
                </a:solidFill>
              </a:rPr>
              <a:pPr/>
              <a:t>18</a:t>
            </a:fld>
            <a:endParaRPr lang="en-US" dirty="0">
              <a:solidFill>
                <a:srgbClr val="909090"/>
              </a:solidFill>
            </a:endParaRPr>
          </a:p>
        </p:txBody>
      </p:sp>
      <p:sp>
        <p:nvSpPr>
          <p:cNvPr id="9" name="TextBox 8">
            <a:extLst>
              <a:ext uri="{FF2B5EF4-FFF2-40B4-BE49-F238E27FC236}">
                <a16:creationId xmlns:a16="http://schemas.microsoft.com/office/drawing/2014/main" id="{5EADC638-99DC-4A09-8987-AF23CD606E93}"/>
              </a:ext>
            </a:extLst>
          </p:cNvPr>
          <p:cNvSpPr txBox="1"/>
          <p:nvPr/>
        </p:nvSpPr>
        <p:spPr>
          <a:xfrm>
            <a:off x="725244" y="5352257"/>
            <a:ext cx="7429052" cy="923330"/>
          </a:xfrm>
          <a:prstGeom prst="rect">
            <a:avLst/>
          </a:prstGeom>
          <a:noFill/>
        </p:spPr>
        <p:txBody>
          <a:bodyPr wrap="square">
            <a:spAutoFit/>
          </a:bodyPr>
          <a:lstStyle/>
          <a:p>
            <a:r>
              <a:rPr lang="en-US" dirty="0"/>
              <a:t>A</a:t>
            </a:r>
            <a:r>
              <a:rPr lang="en-US" b="1" dirty="0"/>
              <a:t> carrier </a:t>
            </a:r>
            <a:r>
              <a:rPr lang="en-US" dirty="0"/>
              <a:t>is, by definition, an infectious individual who is not</a:t>
            </a:r>
          </a:p>
          <a:p>
            <a:r>
              <a:rPr lang="en-US" dirty="0"/>
              <a:t>showing clinical evidence of disease and, thus, might unknowingly</a:t>
            </a:r>
          </a:p>
          <a:p>
            <a:r>
              <a:rPr lang="en-US" dirty="0"/>
              <a:t>facilitate the spread of an infectious agent through a population.</a:t>
            </a:r>
          </a:p>
        </p:txBody>
      </p:sp>
      <p:sp>
        <p:nvSpPr>
          <p:cNvPr id="8" name="TextBox 7">
            <a:extLst>
              <a:ext uri="{FF2B5EF4-FFF2-40B4-BE49-F238E27FC236}">
                <a16:creationId xmlns:a16="http://schemas.microsoft.com/office/drawing/2014/main" id="{B66F54F4-5B36-45F3-9ADE-66213AB2D9C6}"/>
              </a:ext>
            </a:extLst>
          </p:cNvPr>
          <p:cNvSpPr txBox="1"/>
          <p:nvPr/>
        </p:nvSpPr>
        <p:spPr>
          <a:xfrm>
            <a:off x="339799" y="2240435"/>
            <a:ext cx="1594624" cy="646331"/>
          </a:xfrm>
          <a:prstGeom prst="rect">
            <a:avLst/>
          </a:prstGeom>
          <a:noFill/>
        </p:spPr>
        <p:txBody>
          <a:bodyPr wrap="square">
            <a:spAutoFit/>
          </a:bodyPr>
          <a:lstStyle/>
          <a:p>
            <a:r>
              <a:rPr lang="en-US" dirty="0"/>
              <a:t>Convalescent carriers </a:t>
            </a:r>
          </a:p>
        </p:txBody>
      </p:sp>
      <p:sp>
        <p:nvSpPr>
          <p:cNvPr id="10" name="TextBox 9">
            <a:extLst>
              <a:ext uri="{FF2B5EF4-FFF2-40B4-BE49-F238E27FC236}">
                <a16:creationId xmlns:a16="http://schemas.microsoft.com/office/drawing/2014/main" id="{F1E40533-22FF-4613-98E0-BDB836373785}"/>
              </a:ext>
            </a:extLst>
          </p:cNvPr>
          <p:cNvSpPr txBox="1"/>
          <p:nvPr/>
        </p:nvSpPr>
        <p:spPr>
          <a:xfrm>
            <a:off x="339799" y="4392909"/>
            <a:ext cx="1918010" cy="369332"/>
          </a:xfrm>
          <a:prstGeom prst="rect">
            <a:avLst/>
          </a:prstGeom>
          <a:noFill/>
        </p:spPr>
        <p:txBody>
          <a:bodyPr wrap="square">
            <a:spAutoFit/>
          </a:bodyPr>
          <a:lstStyle/>
          <a:p>
            <a:r>
              <a:rPr lang="en-US" dirty="0"/>
              <a:t>Healthy carriers</a:t>
            </a:r>
          </a:p>
        </p:txBody>
      </p:sp>
    </p:spTree>
    <p:extLst>
      <p:ext uri="{BB962C8B-B14F-4D97-AF65-F5344CB8AC3E}">
        <p14:creationId xmlns:p14="http://schemas.microsoft.com/office/powerpoint/2010/main" val="112017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9073"/>
            <a:ext cx="7817004" cy="664239"/>
          </a:xfrm>
        </p:spPr>
        <p:txBody>
          <a:bodyPr>
            <a:normAutofit/>
          </a:bodyPr>
          <a:lstStyle/>
          <a:p>
            <a:r>
              <a:rPr lang="en-US" sz="1800" dirty="0">
                <a:solidFill>
                  <a:schemeClr val="accent4">
                    <a:lumMod val="50000"/>
                  </a:schemeClr>
                </a:solidFill>
                <a:latin typeface="Verdana" pitchFamily="34" charset="0"/>
              </a:rPr>
              <a:t>Dynamics of Infectious Diseases within Populations</a:t>
            </a:r>
          </a:p>
        </p:txBody>
      </p:sp>
      <p:sp>
        <p:nvSpPr>
          <p:cNvPr id="3" name="Subtitle 2"/>
          <p:cNvSpPr>
            <a:spLocks noGrp="1"/>
          </p:cNvSpPr>
          <p:nvPr>
            <p:ph type="subTitle" idx="1"/>
          </p:nvPr>
        </p:nvSpPr>
        <p:spPr>
          <a:xfrm>
            <a:off x="457200" y="1584325"/>
            <a:ext cx="7924800" cy="4800600"/>
          </a:xfrm>
        </p:spPr>
        <p:txBody>
          <a:bodyPr/>
          <a:lstStyle/>
          <a:p>
            <a:pPr algn="l" hangingPunct="0"/>
            <a:r>
              <a:rPr lang="en-US" sz="2000" u="sng" dirty="0">
                <a:solidFill>
                  <a:schemeClr val="tx1"/>
                </a:solidFill>
              </a:rPr>
              <a:t>Endemic</a:t>
            </a:r>
            <a:r>
              <a:rPr lang="en-US" sz="2000" dirty="0">
                <a:solidFill>
                  <a:schemeClr val="tx1"/>
                </a:solidFill>
              </a:rPr>
              <a:t>: Constant presence of a disease or infectious agent within a given geographic area. The usually prevalence of a given disease within such an area (HIV, MERS, malaria).</a:t>
            </a:r>
          </a:p>
          <a:p>
            <a:pPr algn="l" hangingPunct="0"/>
            <a:r>
              <a:rPr lang="en-US" sz="2000" u="sng" dirty="0">
                <a:solidFill>
                  <a:schemeClr val="tx1"/>
                </a:solidFill>
              </a:rPr>
              <a:t>Epidemic</a:t>
            </a:r>
            <a:r>
              <a:rPr lang="en-US" sz="2000" dirty="0">
                <a:solidFill>
                  <a:schemeClr val="tx1"/>
                </a:solidFill>
              </a:rPr>
              <a:t>: Occurrence in a community or region of cases of an illness or outbreak clearly in excess of expectancy (Hep A, salmonella).</a:t>
            </a:r>
          </a:p>
          <a:p>
            <a:pPr algn="l" hangingPunct="0"/>
            <a:r>
              <a:rPr lang="en-US" sz="2000" u="sng" dirty="0">
                <a:solidFill>
                  <a:schemeClr val="tx1"/>
                </a:solidFill>
              </a:rPr>
              <a:t>Pandemic</a:t>
            </a:r>
            <a:r>
              <a:rPr lang="en-US" sz="2000" dirty="0">
                <a:solidFill>
                  <a:schemeClr val="tx1"/>
                </a:solidFill>
              </a:rPr>
              <a:t>: Occurring over a wide geographic area and affecting an exceptionally high proportion of the population (Covid-19).</a:t>
            </a:r>
          </a:p>
          <a:p>
            <a:pPr algn="l" hangingPunct="0"/>
            <a:endParaRPr lang="en-US" sz="2000" dirty="0">
              <a:solidFill>
                <a:schemeClr val="tx1"/>
              </a:solidFill>
            </a:endParaRPr>
          </a:p>
          <a:p>
            <a:pPr algn="l" hangingPunct="0"/>
            <a:r>
              <a:rPr lang="en-US" sz="2000" dirty="0">
                <a:solidFill>
                  <a:schemeClr val="tx1"/>
                </a:solidFill>
              </a:rPr>
              <a:t>Epidemics and pandemics have always had major social and economic impacts on affected populations, but in our current interconnected world, the impacts are truly global. This has been clearly demonstrated by the COVID-19 pandemic that began in 2020. Infections in one region can easily spread to another.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spTree>
    <p:extLst>
      <p:ext uri="{BB962C8B-B14F-4D97-AF65-F5344CB8AC3E}">
        <p14:creationId xmlns:p14="http://schemas.microsoft.com/office/powerpoint/2010/main" val="202910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89C8-D4F7-4CC4-BEA3-67879F5B8051}"/>
              </a:ext>
            </a:extLst>
          </p:cNvPr>
          <p:cNvSpPr>
            <a:spLocks noGrp="1"/>
          </p:cNvSpPr>
          <p:nvPr>
            <p:ph type="title"/>
          </p:nvPr>
        </p:nvSpPr>
        <p:spPr/>
        <p:txBody>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1475A9DA-7219-4E72-9CBB-8059F230272E}"/>
              </a:ext>
            </a:extLst>
          </p:cNvPr>
          <p:cNvSpPr>
            <a:spLocks noGrp="1"/>
          </p:cNvSpPr>
          <p:nvPr>
            <p:ph idx="1"/>
          </p:nvPr>
        </p:nvSpPr>
        <p:spPr>
          <a:xfrm>
            <a:off x="381000" y="1554163"/>
            <a:ext cx="8458200" cy="4830762"/>
          </a:xfrm>
        </p:spPr>
        <p:txBody>
          <a:bodyPr/>
          <a:lstStyle/>
          <a:p>
            <a:r>
              <a:rPr lang="en-US" dirty="0"/>
              <a:t>Introduction</a:t>
            </a:r>
          </a:p>
          <a:p>
            <a:pPr lvl="1"/>
            <a:r>
              <a:rPr lang="en-US" dirty="0"/>
              <a:t>Most Common Infectious Diseases to Cause Death</a:t>
            </a:r>
          </a:p>
          <a:p>
            <a:r>
              <a:rPr lang="en-US" dirty="0"/>
              <a:t>Agent-Host-Environment Factors</a:t>
            </a:r>
          </a:p>
          <a:p>
            <a:pPr lvl="1"/>
            <a:r>
              <a:rPr lang="en-US" dirty="0"/>
              <a:t>That Lead to Disease</a:t>
            </a:r>
          </a:p>
          <a:p>
            <a:r>
              <a:rPr lang="en-US" dirty="0"/>
              <a:t>Transmission Basics</a:t>
            </a:r>
          </a:p>
          <a:p>
            <a:r>
              <a:rPr lang="en-US" dirty="0"/>
              <a:t>Infectious Diseases Throughout History</a:t>
            </a:r>
          </a:p>
          <a:p>
            <a:pPr lvl="1"/>
            <a:r>
              <a:rPr lang="en-US" dirty="0"/>
              <a:t>Some Types of Microbes</a:t>
            </a:r>
          </a:p>
          <a:p>
            <a:pPr lvl="1"/>
            <a:r>
              <a:rPr lang="en-US" dirty="0"/>
              <a:t>Diagnosis</a:t>
            </a:r>
          </a:p>
          <a:p>
            <a:pPr lvl="1"/>
            <a:r>
              <a:rPr lang="en-US" dirty="0"/>
              <a:t>Prevention </a:t>
            </a:r>
          </a:p>
          <a:p>
            <a:pPr lvl="1"/>
            <a:r>
              <a:rPr lang="en-US" dirty="0"/>
              <a:t>Control</a:t>
            </a:r>
          </a:p>
        </p:txBody>
      </p:sp>
      <p:sp>
        <p:nvSpPr>
          <p:cNvPr id="5" name="Slide Number Placeholder 4">
            <a:extLst>
              <a:ext uri="{FF2B5EF4-FFF2-40B4-BE49-F238E27FC236}">
                <a16:creationId xmlns:a16="http://schemas.microsoft.com/office/drawing/2014/main" id="{94074A61-6AE8-473E-B23F-096EC08B327A}"/>
              </a:ext>
            </a:extLst>
          </p:cNvPr>
          <p:cNvSpPr>
            <a:spLocks noGrp="1"/>
          </p:cNvSpPr>
          <p:nvPr>
            <p:ph type="sldNum" sz="quarter" idx="12"/>
          </p:nvPr>
        </p:nvSpPr>
        <p:spPr/>
        <p:txBody>
          <a:bodyPr/>
          <a:lstStyle/>
          <a:p>
            <a:fld id="{0C3A586C-0FF0-4206-B0EB-E9C01C5061B6}" type="slidenum">
              <a:rPr lang="en-US" smtClean="0">
                <a:solidFill>
                  <a:srgbClr val="909090"/>
                </a:solidFill>
              </a:rPr>
              <a:pPr/>
              <a:t>2</a:t>
            </a:fld>
            <a:endParaRPr lang="en-US" dirty="0">
              <a:solidFill>
                <a:srgbClr val="909090"/>
              </a:solidFill>
            </a:endParaRPr>
          </a:p>
        </p:txBody>
      </p:sp>
    </p:spTree>
    <p:extLst>
      <p:ext uri="{BB962C8B-B14F-4D97-AF65-F5344CB8AC3E}">
        <p14:creationId xmlns:p14="http://schemas.microsoft.com/office/powerpoint/2010/main" val="206325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69073"/>
            <a:ext cx="7817004" cy="664239"/>
          </a:xfrm>
        </p:spPr>
        <p:txBody>
          <a:bodyPr>
            <a:normAutofit/>
          </a:bodyPr>
          <a:lstStyle/>
          <a:p>
            <a:r>
              <a:rPr lang="en-US" sz="1800" dirty="0">
                <a:solidFill>
                  <a:schemeClr val="accent4">
                    <a:lumMod val="50000"/>
                  </a:schemeClr>
                </a:solidFill>
                <a:latin typeface="Verdana" pitchFamily="34" charset="0"/>
              </a:rPr>
              <a:t>Dynamics of Infectious Diseases within Populations</a:t>
            </a:r>
          </a:p>
        </p:txBody>
      </p:sp>
      <p:sp>
        <p:nvSpPr>
          <p:cNvPr id="3" name="Subtitle 2"/>
          <p:cNvSpPr>
            <a:spLocks noGrp="1"/>
          </p:cNvSpPr>
          <p:nvPr>
            <p:ph type="subTitle" idx="1"/>
          </p:nvPr>
        </p:nvSpPr>
        <p:spPr>
          <a:xfrm>
            <a:off x="457200" y="1584325"/>
            <a:ext cx="7924800" cy="4800600"/>
          </a:xfrm>
        </p:spPr>
        <p:txBody>
          <a:bodyPr/>
          <a:lstStyle/>
          <a:p>
            <a:pPr algn="l" hangingPunct="0"/>
            <a:r>
              <a:rPr lang="en-US" sz="2000" dirty="0">
                <a:solidFill>
                  <a:schemeClr val="tx1"/>
                </a:solidFill>
              </a:rPr>
              <a:t>Two fundamental measures of disease frequency are </a:t>
            </a:r>
            <a:r>
              <a:rPr lang="en-US" sz="2000" b="1" dirty="0">
                <a:solidFill>
                  <a:schemeClr val="tx1"/>
                </a:solidFill>
              </a:rPr>
              <a:t>prevalence</a:t>
            </a:r>
            <a:r>
              <a:rPr lang="en-US" sz="2000" dirty="0">
                <a:solidFill>
                  <a:schemeClr val="tx1"/>
                </a:solidFill>
              </a:rPr>
              <a:t> and </a:t>
            </a:r>
            <a:r>
              <a:rPr lang="en-US" sz="2000" b="1" dirty="0">
                <a:solidFill>
                  <a:schemeClr val="tx1"/>
                </a:solidFill>
              </a:rPr>
              <a:t>incidence</a:t>
            </a:r>
            <a:r>
              <a:rPr lang="en-US" sz="2000" dirty="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20</a:t>
            </a:fld>
            <a:endParaRPr lang="en-US" sz="1400" dirty="0">
              <a:solidFill>
                <a:schemeClr val="bg1"/>
              </a:solidFill>
              <a:latin typeface="Verdana" pitchFamily="34" charset="0"/>
            </a:endParaRPr>
          </a:p>
        </p:txBody>
      </p:sp>
      <p:pic>
        <p:nvPicPr>
          <p:cNvPr id="6" name="Picture 5">
            <a:extLst>
              <a:ext uri="{FF2B5EF4-FFF2-40B4-BE49-F238E27FC236}">
                <a16:creationId xmlns:a16="http://schemas.microsoft.com/office/drawing/2014/main" id="{7821D4BB-B092-437B-9F48-284A5AA0F67A}"/>
              </a:ext>
            </a:extLst>
          </p:cNvPr>
          <p:cNvPicPr>
            <a:picLocks noChangeAspect="1"/>
          </p:cNvPicPr>
          <p:nvPr/>
        </p:nvPicPr>
        <p:blipFill>
          <a:blip r:embed="rId3"/>
          <a:stretch>
            <a:fillRect/>
          </a:stretch>
        </p:blipFill>
        <p:spPr>
          <a:xfrm>
            <a:off x="1385539" y="2728719"/>
            <a:ext cx="6449122" cy="3627631"/>
          </a:xfrm>
          <a:prstGeom prst="rect">
            <a:avLst/>
          </a:prstGeom>
        </p:spPr>
      </p:pic>
      <p:sp>
        <p:nvSpPr>
          <p:cNvPr id="5" name="Footer Placeholder 4"/>
          <p:cNvSpPr>
            <a:spLocks noGrp="1"/>
          </p:cNvSpPr>
          <p:nvPr>
            <p:ph type="ftr" sz="quarter" idx="11"/>
          </p:nvPr>
        </p:nvSpPr>
        <p:spPr>
          <a:xfrm>
            <a:off x="6785517" y="5973762"/>
            <a:ext cx="1367883" cy="396875"/>
          </a:xfrm>
        </p:spPr>
        <p:txBody>
          <a:bodyPr/>
          <a:lstStyle/>
          <a:p>
            <a:r>
              <a:rPr lang="en-US" sz="1400" dirty="0">
                <a:solidFill>
                  <a:schemeClr val="tx1"/>
                </a:solidFill>
                <a:latin typeface="Verdana" pitchFamily="34" charset="0"/>
              </a:rPr>
              <a:t>Osmosis.org</a:t>
            </a:r>
          </a:p>
        </p:txBody>
      </p:sp>
    </p:spTree>
    <p:extLst>
      <p:ext uri="{BB962C8B-B14F-4D97-AF65-F5344CB8AC3E}">
        <p14:creationId xmlns:p14="http://schemas.microsoft.com/office/powerpoint/2010/main" val="180921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58643"/>
            <a:ext cx="7817004" cy="664239"/>
          </a:xfrm>
        </p:spPr>
        <p:txBody>
          <a:bodyPr>
            <a:normAutofit/>
          </a:bodyPr>
          <a:lstStyle/>
          <a:p>
            <a:r>
              <a:rPr lang="en-US" sz="1800" dirty="0">
                <a:solidFill>
                  <a:schemeClr val="accent4">
                    <a:lumMod val="50000"/>
                  </a:schemeClr>
                </a:solidFill>
                <a:latin typeface="Verdana" pitchFamily="34" charset="0"/>
              </a:rPr>
              <a:t>Herd immunity occurs when one is protected from infection by immunization occurring in the community.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7" name="Picture 6">
            <a:extLst>
              <a:ext uri="{FF2B5EF4-FFF2-40B4-BE49-F238E27FC236}">
                <a16:creationId xmlns:a16="http://schemas.microsoft.com/office/drawing/2014/main" id="{AAAF319B-9CDD-4D32-B53E-E5EF445180B9}"/>
              </a:ext>
            </a:extLst>
          </p:cNvPr>
          <p:cNvPicPr>
            <a:picLocks noChangeAspect="1"/>
          </p:cNvPicPr>
          <p:nvPr/>
        </p:nvPicPr>
        <p:blipFill>
          <a:blip r:embed="rId3"/>
          <a:stretch>
            <a:fillRect/>
          </a:stretch>
        </p:blipFill>
        <p:spPr>
          <a:xfrm>
            <a:off x="1143000" y="1966912"/>
            <a:ext cx="6858000" cy="4572000"/>
          </a:xfrm>
          <a:prstGeom prst="rect">
            <a:avLst/>
          </a:prstGeom>
        </p:spPr>
      </p:pic>
    </p:spTree>
    <p:extLst>
      <p:ext uri="{BB962C8B-B14F-4D97-AF65-F5344CB8AC3E}">
        <p14:creationId xmlns:p14="http://schemas.microsoft.com/office/powerpoint/2010/main" val="33995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615133"/>
            <a:ext cx="5334000" cy="533400"/>
          </a:xfrm>
        </p:spPr>
        <p:txBody>
          <a:bodyPr>
            <a:normAutofit/>
          </a:bodyPr>
          <a:lstStyle/>
          <a:p>
            <a:r>
              <a:rPr lang="en-US" sz="2800" dirty="0">
                <a:solidFill>
                  <a:schemeClr val="tx1"/>
                </a:solidFill>
                <a:latin typeface="Verdana" pitchFamily="34" charset="0"/>
              </a:rPr>
              <a:t>Infectivity</a:t>
            </a:r>
          </a:p>
        </p:txBody>
      </p:sp>
      <p:sp>
        <p:nvSpPr>
          <p:cNvPr id="3" name="Subtitle 2"/>
          <p:cNvSpPr>
            <a:spLocks noGrp="1"/>
          </p:cNvSpPr>
          <p:nvPr>
            <p:ph type="subTitle" idx="1"/>
          </p:nvPr>
        </p:nvSpPr>
        <p:spPr>
          <a:xfrm>
            <a:off x="398191" y="1499807"/>
            <a:ext cx="3813717" cy="3608698"/>
          </a:xfrm>
        </p:spPr>
        <p:txBody>
          <a:bodyPr/>
          <a:lstStyle/>
          <a:p>
            <a:pPr algn="l" hangingPunct="0"/>
            <a:r>
              <a:rPr lang="en-US" sz="1600" b="1" dirty="0">
                <a:solidFill>
                  <a:schemeClr val="tx1"/>
                </a:solidFill>
              </a:rPr>
              <a:t>Infectivity</a:t>
            </a:r>
            <a:r>
              <a:rPr lang="en-US" sz="1600" dirty="0">
                <a:solidFill>
                  <a:schemeClr val="tx1"/>
                </a:solidFill>
              </a:rPr>
              <a:t> is the likelihood that an agent will infect a host, given that the host is exposed to the agent. </a:t>
            </a:r>
          </a:p>
          <a:p>
            <a:pPr algn="l" hangingPunct="0"/>
            <a:endParaRPr lang="en-US" sz="1600" dirty="0">
              <a:solidFill>
                <a:schemeClr val="tx1"/>
              </a:solidFill>
            </a:endParaRPr>
          </a:p>
          <a:p>
            <a:pPr algn="l" hangingPunct="0"/>
            <a:r>
              <a:rPr lang="en-US" sz="1600" b="1" dirty="0">
                <a:solidFill>
                  <a:schemeClr val="tx1"/>
                </a:solidFill>
              </a:rPr>
              <a:t>Virulence</a:t>
            </a:r>
            <a:r>
              <a:rPr lang="en-US" sz="1600" dirty="0">
                <a:solidFill>
                  <a:schemeClr val="tx1"/>
                </a:solidFill>
              </a:rPr>
              <a:t> is the likelihood of causing severe disease among those with disease. Virulence reflects structural and/or biochemical properties (e.g., receptor binding, toxins produced) of an infectious agent. </a:t>
            </a:r>
          </a:p>
          <a:p>
            <a:pPr algn="l" hangingPunct="0"/>
            <a:endParaRPr lang="en-US" sz="1600" dirty="0">
              <a:solidFill>
                <a:schemeClr val="tx1"/>
              </a:solidFill>
            </a:endParaRPr>
          </a:p>
          <a:p>
            <a:pPr algn="l" hangingPunct="0"/>
            <a:r>
              <a:rPr lang="en-US" sz="1600" dirty="0">
                <a:solidFill>
                  <a:schemeClr val="tx1"/>
                </a:solidFill>
              </a:rPr>
              <a:t>Infective doses are cited as required for the condition to affect a person.</a:t>
            </a:r>
          </a:p>
          <a:p>
            <a:pPr algn="l" hangingPunct="0"/>
            <a:r>
              <a:rPr lang="en-US" sz="1600" dirty="0">
                <a:solidFill>
                  <a:schemeClr val="tx1"/>
                </a:solidFill>
              </a:rPr>
              <a:t>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22</a:t>
            </a:fld>
            <a:endParaRPr lang="en-US" sz="1400" dirty="0">
              <a:solidFill>
                <a:schemeClr val="bg1"/>
              </a:solidFill>
              <a:latin typeface="Verdana" pitchFamily="34" charset="0"/>
            </a:endParaRPr>
          </a:p>
        </p:txBody>
      </p:sp>
      <p:pic>
        <p:nvPicPr>
          <p:cNvPr id="6" name="Picture 5">
            <a:extLst>
              <a:ext uri="{FF2B5EF4-FFF2-40B4-BE49-F238E27FC236}">
                <a16:creationId xmlns:a16="http://schemas.microsoft.com/office/drawing/2014/main" id="{FD88DE07-FFC3-48EF-BB3A-D6A9F352124A}"/>
              </a:ext>
            </a:extLst>
          </p:cNvPr>
          <p:cNvPicPr>
            <a:picLocks noChangeAspect="1"/>
          </p:cNvPicPr>
          <p:nvPr/>
        </p:nvPicPr>
        <p:blipFill>
          <a:blip r:embed="rId3"/>
          <a:stretch>
            <a:fillRect/>
          </a:stretch>
        </p:blipFill>
        <p:spPr>
          <a:xfrm>
            <a:off x="4059509" y="1103881"/>
            <a:ext cx="4686300" cy="4400550"/>
          </a:xfrm>
          <a:prstGeom prst="rect">
            <a:avLst/>
          </a:prstGeom>
        </p:spPr>
      </p:pic>
      <p:sp>
        <p:nvSpPr>
          <p:cNvPr id="8" name="TextBox 7">
            <a:extLst>
              <a:ext uri="{FF2B5EF4-FFF2-40B4-BE49-F238E27FC236}">
                <a16:creationId xmlns:a16="http://schemas.microsoft.com/office/drawing/2014/main" id="{092CFBE0-95A0-47F7-A2F6-69344B4EBDA9}"/>
              </a:ext>
            </a:extLst>
          </p:cNvPr>
          <p:cNvSpPr txBox="1"/>
          <p:nvPr/>
        </p:nvSpPr>
        <p:spPr>
          <a:xfrm>
            <a:off x="0" y="5231976"/>
            <a:ext cx="4371278" cy="1200329"/>
          </a:xfrm>
          <a:prstGeom prst="rect">
            <a:avLst/>
          </a:prstGeom>
          <a:noFill/>
        </p:spPr>
        <p:txBody>
          <a:bodyPr wrap="square">
            <a:spAutoFit/>
          </a:bodyPr>
          <a:lstStyle/>
          <a:p>
            <a:endParaRPr lang="en-US" sz="1200" dirty="0"/>
          </a:p>
          <a:p>
            <a:r>
              <a:rPr lang="en-US" sz="1200" dirty="0"/>
              <a:t>          </a:t>
            </a:r>
            <a:r>
              <a:rPr lang="en-US" sz="1200" b="1" u="sng" dirty="0"/>
              <a:t>Disease</a:t>
            </a:r>
            <a:r>
              <a:rPr lang="en-US" sz="1200" dirty="0"/>
              <a:t>	             </a:t>
            </a:r>
            <a:r>
              <a:rPr lang="en-US" sz="1200" b="1" u="sng" dirty="0"/>
              <a:t>Infective Dose</a:t>
            </a:r>
          </a:p>
          <a:p>
            <a:r>
              <a:rPr lang="en-US" sz="1200" dirty="0"/>
              <a:t>    Inhalation Anthrax	        8,000 to 10,000 spores</a:t>
            </a:r>
          </a:p>
          <a:p>
            <a:r>
              <a:rPr lang="en-US" sz="1200" dirty="0"/>
              <a:t>    Pneumonic Plague                      &lt;100 organisms</a:t>
            </a:r>
          </a:p>
          <a:p>
            <a:r>
              <a:rPr lang="en-US" sz="1200" dirty="0"/>
              <a:t>              Ebola                            1-10 plague forming units</a:t>
            </a:r>
          </a:p>
          <a:p>
            <a:r>
              <a:rPr lang="en-US" sz="1200" dirty="0"/>
              <a:t>           Smallpox                         Infective dose is assumed low</a:t>
            </a:r>
          </a:p>
        </p:txBody>
      </p:sp>
      <p:sp>
        <p:nvSpPr>
          <p:cNvPr id="9" name="Rectangle: Single Corner Snipped 8">
            <a:extLst>
              <a:ext uri="{FF2B5EF4-FFF2-40B4-BE49-F238E27FC236}">
                <a16:creationId xmlns:a16="http://schemas.microsoft.com/office/drawing/2014/main" id="{6AFA506E-8280-4FCB-AA9C-5620023487EB}"/>
              </a:ext>
            </a:extLst>
          </p:cNvPr>
          <p:cNvSpPr/>
          <p:nvPr/>
        </p:nvSpPr>
        <p:spPr>
          <a:xfrm rot="5400000">
            <a:off x="4103882" y="1201306"/>
            <a:ext cx="579859" cy="563616"/>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AA8C821-F577-4CC9-8D37-300173B63FF2}"/>
              </a:ext>
            </a:extLst>
          </p:cNvPr>
          <p:cNvSpPr txBox="1"/>
          <p:nvPr/>
        </p:nvSpPr>
        <p:spPr>
          <a:xfrm>
            <a:off x="4572000" y="5292454"/>
            <a:ext cx="4572000" cy="923330"/>
          </a:xfrm>
          <a:prstGeom prst="rect">
            <a:avLst/>
          </a:prstGeom>
          <a:noFill/>
        </p:spPr>
        <p:txBody>
          <a:bodyPr wrap="square">
            <a:spAutoFit/>
          </a:bodyPr>
          <a:lstStyle/>
          <a:p>
            <a:r>
              <a:rPr lang="en-US" dirty="0"/>
              <a:t>Plaque assays are a common type of infectivity assay, used to count discrete “infectious centers.” </a:t>
            </a:r>
          </a:p>
        </p:txBody>
      </p:sp>
    </p:spTree>
    <p:extLst>
      <p:ext uri="{BB962C8B-B14F-4D97-AF65-F5344CB8AC3E}">
        <p14:creationId xmlns:p14="http://schemas.microsoft.com/office/powerpoint/2010/main" val="197370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0AF8-C41A-4A06-ACD7-F4BB2E052954}"/>
              </a:ext>
            </a:extLst>
          </p:cNvPr>
          <p:cNvSpPr>
            <a:spLocks noGrp="1"/>
          </p:cNvSpPr>
          <p:nvPr>
            <p:ph type="title"/>
          </p:nvPr>
        </p:nvSpPr>
        <p:spPr/>
        <p:txBody>
          <a:bodyPr/>
          <a:lstStyle/>
          <a:p>
            <a:r>
              <a:rPr lang="en-US" dirty="0">
                <a:solidFill>
                  <a:schemeClr val="tx1"/>
                </a:solidFill>
              </a:rPr>
              <a:t>Infectious Disease Diagnosis</a:t>
            </a:r>
          </a:p>
        </p:txBody>
      </p:sp>
      <p:sp>
        <p:nvSpPr>
          <p:cNvPr id="3" name="Content Placeholder 2">
            <a:extLst>
              <a:ext uri="{FF2B5EF4-FFF2-40B4-BE49-F238E27FC236}">
                <a16:creationId xmlns:a16="http://schemas.microsoft.com/office/drawing/2014/main" id="{8405C920-781A-469E-B06A-ED651EA8BF1B}"/>
              </a:ext>
            </a:extLst>
          </p:cNvPr>
          <p:cNvSpPr>
            <a:spLocks noGrp="1"/>
          </p:cNvSpPr>
          <p:nvPr>
            <p:ph sz="half" idx="1"/>
          </p:nvPr>
        </p:nvSpPr>
        <p:spPr/>
        <p:txBody>
          <a:bodyPr/>
          <a:lstStyle/>
          <a:p>
            <a:r>
              <a:rPr lang="en-US" sz="1400" dirty="0">
                <a:solidFill>
                  <a:schemeClr val="tx1"/>
                </a:solidFill>
              </a:rPr>
              <a:t>Proper diagnosis of infectious illnesses is essential for both appropriate treatment of patients and carrying out prevention and control surveillance activities. </a:t>
            </a:r>
          </a:p>
          <a:p>
            <a:endParaRPr lang="en-US" sz="1400" dirty="0">
              <a:solidFill>
                <a:schemeClr val="tx1"/>
              </a:solidFill>
            </a:endParaRPr>
          </a:p>
          <a:p>
            <a:r>
              <a:rPr lang="en-US" sz="1400" dirty="0">
                <a:solidFill>
                  <a:schemeClr val="tx1"/>
                </a:solidFill>
              </a:rPr>
              <a:t>Two important properties that should be considered for any diagnostic test utilized are sensitivity and specificity. </a:t>
            </a:r>
          </a:p>
          <a:p>
            <a:pPr marL="0" indent="0">
              <a:buNone/>
            </a:pPr>
            <a:endParaRPr lang="en-US" sz="1400" dirty="0">
              <a:solidFill>
                <a:schemeClr val="tx1"/>
              </a:solidFill>
            </a:endParaRPr>
          </a:p>
          <a:p>
            <a:r>
              <a:rPr lang="en-US" sz="1400" b="1" dirty="0">
                <a:solidFill>
                  <a:schemeClr val="tx1"/>
                </a:solidFill>
              </a:rPr>
              <a:t>Sensitivity</a:t>
            </a:r>
            <a:r>
              <a:rPr lang="en-US" sz="1400" dirty="0">
                <a:solidFill>
                  <a:schemeClr val="tx1"/>
                </a:solidFill>
              </a:rPr>
              <a:t> refers to the ability of the test to correctly identify individuals infected with an agent (‘positive in disease’).</a:t>
            </a:r>
          </a:p>
          <a:p>
            <a:pPr marL="0" indent="0">
              <a:buNone/>
            </a:pPr>
            <a:endParaRPr lang="en-US" sz="1400" dirty="0">
              <a:solidFill>
                <a:schemeClr val="tx1"/>
              </a:solidFill>
            </a:endParaRPr>
          </a:p>
          <a:p>
            <a:r>
              <a:rPr lang="en-US" sz="1400" b="1" dirty="0">
                <a:solidFill>
                  <a:schemeClr val="tx1"/>
                </a:solidFill>
              </a:rPr>
              <a:t>Specificity</a:t>
            </a:r>
            <a:r>
              <a:rPr lang="en-US" sz="1400" dirty="0">
                <a:solidFill>
                  <a:schemeClr val="tx1"/>
                </a:solidFill>
              </a:rPr>
              <a:t> is the ability of the test to correctly identify individuals not infected by a particular agent</a:t>
            </a:r>
          </a:p>
          <a:p>
            <a:pPr marL="0" indent="0">
              <a:buNone/>
            </a:pPr>
            <a:endParaRPr lang="en-US" sz="1400" dirty="0">
              <a:solidFill>
                <a:schemeClr val="tx1"/>
              </a:solidFill>
            </a:endParaRPr>
          </a:p>
          <a:p>
            <a:r>
              <a:rPr lang="en-US" sz="1400" dirty="0">
                <a:solidFill>
                  <a:schemeClr val="tx1"/>
                </a:solidFill>
              </a:rPr>
              <a:t>Often, </a:t>
            </a:r>
            <a:r>
              <a:rPr lang="en-US" sz="1400" u="sng" dirty="0">
                <a:solidFill>
                  <a:schemeClr val="tx1"/>
                </a:solidFill>
              </a:rPr>
              <a:t>screening tests are highly sensitive </a:t>
            </a:r>
            <a:r>
              <a:rPr lang="en-US" sz="1400" dirty="0">
                <a:solidFill>
                  <a:schemeClr val="tx1"/>
                </a:solidFill>
              </a:rPr>
              <a:t>(to capture any possible cases), and </a:t>
            </a:r>
            <a:r>
              <a:rPr lang="en-US" sz="1400" u="sng" dirty="0">
                <a:solidFill>
                  <a:schemeClr val="tx1"/>
                </a:solidFill>
              </a:rPr>
              <a:t>confirmatory tests are more specific</a:t>
            </a:r>
            <a:r>
              <a:rPr lang="en-US" sz="1400" dirty="0">
                <a:solidFill>
                  <a:schemeClr val="tx1"/>
                </a:solidFill>
              </a:rPr>
              <a:t> (to rule out false-positive screening tests).</a:t>
            </a:r>
          </a:p>
        </p:txBody>
      </p:sp>
      <p:pic>
        <p:nvPicPr>
          <p:cNvPr id="8" name="Content Placeholder 7">
            <a:extLst>
              <a:ext uri="{FF2B5EF4-FFF2-40B4-BE49-F238E27FC236}">
                <a16:creationId xmlns:a16="http://schemas.microsoft.com/office/drawing/2014/main" id="{1D191B77-61A9-41CA-84D9-7179756F8FB0}"/>
              </a:ext>
            </a:extLst>
          </p:cNvPr>
          <p:cNvPicPr>
            <a:picLocks noGrp="1" noChangeAspect="1"/>
          </p:cNvPicPr>
          <p:nvPr>
            <p:ph sz="half" idx="2"/>
          </p:nvPr>
        </p:nvPicPr>
        <p:blipFill>
          <a:blip r:embed="rId3"/>
          <a:stretch>
            <a:fillRect/>
          </a:stretch>
        </p:blipFill>
        <p:spPr>
          <a:xfrm>
            <a:off x="4572000" y="1624610"/>
            <a:ext cx="4152900" cy="2018001"/>
          </a:xfrm>
        </p:spPr>
      </p:pic>
      <p:sp>
        <p:nvSpPr>
          <p:cNvPr id="5" name="Slide Number Placeholder 4">
            <a:extLst>
              <a:ext uri="{FF2B5EF4-FFF2-40B4-BE49-F238E27FC236}">
                <a16:creationId xmlns:a16="http://schemas.microsoft.com/office/drawing/2014/main" id="{9ECBF43A-B3E3-444F-9063-5C3F36C3BE43}"/>
              </a:ext>
            </a:extLst>
          </p:cNvPr>
          <p:cNvSpPr>
            <a:spLocks noGrp="1"/>
          </p:cNvSpPr>
          <p:nvPr>
            <p:ph type="sldNum" sz="quarter" idx="12"/>
          </p:nvPr>
        </p:nvSpPr>
        <p:spPr/>
        <p:txBody>
          <a:bodyPr/>
          <a:lstStyle/>
          <a:p>
            <a:fld id="{0C3A586C-0FF0-4206-B0EB-E9C01C5061B6}" type="slidenum">
              <a:rPr lang="en-US" smtClean="0">
                <a:solidFill>
                  <a:srgbClr val="909090"/>
                </a:solidFill>
              </a:rPr>
              <a:pPr/>
              <a:t>23</a:t>
            </a:fld>
            <a:endParaRPr lang="en-US" dirty="0">
              <a:solidFill>
                <a:srgbClr val="909090"/>
              </a:solidFill>
            </a:endParaRPr>
          </a:p>
        </p:txBody>
      </p:sp>
      <p:pic>
        <p:nvPicPr>
          <p:cNvPr id="10" name="Picture 9">
            <a:extLst>
              <a:ext uri="{FF2B5EF4-FFF2-40B4-BE49-F238E27FC236}">
                <a16:creationId xmlns:a16="http://schemas.microsoft.com/office/drawing/2014/main" id="{69DB5325-33E9-47B4-BD8D-8E054A411B86}"/>
              </a:ext>
            </a:extLst>
          </p:cNvPr>
          <p:cNvPicPr>
            <a:picLocks noChangeAspect="1"/>
          </p:cNvPicPr>
          <p:nvPr/>
        </p:nvPicPr>
        <p:blipFill>
          <a:blip r:embed="rId4"/>
          <a:stretch>
            <a:fillRect/>
          </a:stretch>
        </p:blipFill>
        <p:spPr>
          <a:xfrm>
            <a:off x="4495146" y="4251365"/>
            <a:ext cx="4310407" cy="2133559"/>
          </a:xfrm>
          <a:prstGeom prst="rect">
            <a:avLst/>
          </a:prstGeom>
        </p:spPr>
      </p:pic>
      <p:sp>
        <p:nvSpPr>
          <p:cNvPr id="14" name="TextBox 13">
            <a:extLst>
              <a:ext uri="{FF2B5EF4-FFF2-40B4-BE49-F238E27FC236}">
                <a16:creationId xmlns:a16="http://schemas.microsoft.com/office/drawing/2014/main" id="{C87AAF0A-8445-461C-9502-7BACBA118E89}"/>
              </a:ext>
            </a:extLst>
          </p:cNvPr>
          <p:cNvSpPr txBox="1"/>
          <p:nvPr/>
        </p:nvSpPr>
        <p:spPr>
          <a:xfrm>
            <a:off x="4957064" y="6384924"/>
            <a:ext cx="1077539" cy="246221"/>
          </a:xfrm>
          <a:prstGeom prst="rect">
            <a:avLst/>
          </a:prstGeom>
          <a:noFill/>
        </p:spPr>
        <p:txBody>
          <a:bodyPr wrap="none" rtlCol="0">
            <a:spAutoFit/>
          </a:bodyPr>
          <a:lstStyle/>
          <a:p>
            <a:r>
              <a:rPr lang="en-US" sz="1000" b="1" dirty="0"/>
              <a:t>False Negative</a:t>
            </a:r>
          </a:p>
        </p:txBody>
      </p:sp>
      <p:sp>
        <p:nvSpPr>
          <p:cNvPr id="15" name="TextBox 14">
            <a:extLst>
              <a:ext uri="{FF2B5EF4-FFF2-40B4-BE49-F238E27FC236}">
                <a16:creationId xmlns:a16="http://schemas.microsoft.com/office/drawing/2014/main" id="{14D614B4-57CC-41A4-9116-E81296D3D2E3}"/>
              </a:ext>
            </a:extLst>
          </p:cNvPr>
          <p:cNvSpPr txBox="1"/>
          <p:nvPr/>
        </p:nvSpPr>
        <p:spPr>
          <a:xfrm>
            <a:off x="7466764" y="6379348"/>
            <a:ext cx="1034257" cy="246221"/>
          </a:xfrm>
          <a:prstGeom prst="rect">
            <a:avLst/>
          </a:prstGeom>
          <a:noFill/>
        </p:spPr>
        <p:txBody>
          <a:bodyPr wrap="none" rtlCol="0">
            <a:spAutoFit/>
          </a:bodyPr>
          <a:lstStyle/>
          <a:p>
            <a:r>
              <a:rPr lang="en-US" sz="1000" b="1" dirty="0"/>
              <a:t>False Positive</a:t>
            </a:r>
          </a:p>
        </p:txBody>
      </p:sp>
      <p:cxnSp>
        <p:nvCxnSpPr>
          <p:cNvPr id="18" name="Straight Arrow Connector 17">
            <a:extLst>
              <a:ext uri="{FF2B5EF4-FFF2-40B4-BE49-F238E27FC236}">
                <a16:creationId xmlns:a16="http://schemas.microsoft.com/office/drawing/2014/main" id="{FF4E77E9-A4A5-4FF6-891B-C801BB8DF1B8}"/>
              </a:ext>
            </a:extLst>
          </p:cNvPr>
          <p:cNvCxnSpPr/>
          <p:nvPr/>
        </p:nvCxnSpPr>
        <p:spPr>
          <a:xfrm flipV="1">
            <a:off x="5929173" y="6055112"/>
            <a:ext cx="567348" cy="329812"/>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F29714B-89AA-4338-A708-90E7451D59A6}"/>
              </a:ext>
            </a:extLst>
          </p:cNvPr>
          <p:cNvCxnSpPr>
            <a:cxnSpLocks/>
          </p:cNvCxnSpPr>
          <p:nvPr/>
        </p:nvCxnSpPr>
        <p:spPr>
          <a:xfrm flipH="1" flipV="1">
            <a:off x="6858000" y="6055112"/>
            <a:ext cx="510417" cy="32423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703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09A3-F99F-447C-8FF4-3FC4F3141A8E}"/>
              </a:ext>
            </a:extLst>
          </p:cNvPr>
          <p:cNvSpPr>
            <a:spLocks noGrp="1"/>
          </p:cNvSpPr>
          <p:nvPr>
            <p:ph type="title"/>
          </p:nvPr>
        </p:nvSpPr>
        <p:spPr/>
        <p:txBody>
          <a:bodyPr/>
          <a:lstStyle/>
          <a:p>
            <a:r>
              <a:rPr lang="en-US" dirty="0">
                <a:solidFill>
                  <a:schemeClr val="tx1"/>
                </a:solidFill>
              </a:rPr>
              <a:t>Infectious Disease Diagnosis</a:t>
            </a:r>
          </a:p>
        </p:txBody>
      </p:sp>
      <p:sp>
        <p:nvSpPr>
          <p:cNvPr id="3" name="Content Placeholder 2">
            <a:extLst>
              <a:ext uri="{FF2B5EF4-FFF2-40B4-BE49-F238E27FC236}">
                <a16:creationId xmlns:a16="http://schemas.microsoft.com/office/drawing/2014/main" id="{7D3FC80C-3D38-4F77-9013-0DA6858D456B}"/>
              </a:ext>
            </a:extLst>
          </p:cNvPr>
          <p:cNvSpPr>
            <a:spLocks noGrp="1"/>
          </p:cNvSpPr>
          <p:nvPr>
            <p:ph sz="half" idx="1"/>
          </p:nvPr>
        </p:nvSpPr>
        <p:spPr>
          <a:xfrm>
            <a:off x="103052" y="1554163"/>
            <a:ext cx="4207823" cy="5120152"/>
          </a:xfrm>
        </p:spPr>
        <p:txBody>
          <a:bodyPr/>
          <a:lstStyle/>
          <a:p>
            <a:pPr algn="l"/>
            <a:r>
              <a:rPr lang="en-US" sz="1200" b="1" i="1" dirty="0">
                <a:solidFill>
                  <a:srgbClr val="000000"/>
                </a:solidFill>
                <a:effectLst/>
                <a:latin typeface="Times New Roman" panose="02020603050405020304" pitchFamily="18" charset="0"/>
              </a:rPr>
              <a:t>Direct Examination and  Molecular Techniques:</a:t>
            </a:r>
            <a:r>
              <a:rPr lang="en-US" sz="1200" b="1"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Direct examination of specimens reveals gross pathology. Microscopy may identify microorganisms in specimens or with specific probes to identify genus- or species-specific DNA or RNA sequences. PCR is the most widely used method for microbial nucleic acid detection</a:t>
            </a:r>
          </a:p>
          <a:p>
            <a:pPr algn="l"/>
            <a:endParaRPr lang="en-US" sz="1200" b="0" i="0" dirty="0">
              <a:solidFill>
                <a:srgbClr val="000000"/>
              </a:solidFill>
              <a:effectLst/>
              <a:latin typeface="Times New Roman" panose="02020603050405020304" pitchFamily="18" charset="0"/>
            </a:endParaRPr>
          </a:p>
          <a:p>
            <a:pPr algn="l"/>
            <a:r>
              <a:rPr lang="en-US" sz="1200" b="1" i="1" dirty="0">
                <a:solidFill>
                  <a:srgbClr val="000000"/>
                </a:solidFill>
                <a:effectLst/>
                <a:latin typeface="Times New Roman" panose="02020603050405020304" pitchFamily="18" charset="0"/>
              </a:rPr>
              <a:t>Culture:</a:t>
            </a:r>
            <a:r>
              <a:rPr lang="en-US" sz="1200" b="1"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Isolation of infectious agents frequently requires specialized media. Nonselective (noninhibitory) media permit the growth of many microorganisms. Selective media contain inhibitory substances that permit the isolation of specific types of microorganisms to identify.</a:t>
            </a:r>
          </a:p>
          <a:p>
            <a:pPr algn="l"/>
            <a:endParaRPr lang="en-US" sz="1200" b="0" i="0" dirty="0">
              <a:solidFill>
                <a:srgbClr val="000000"/>
              </a:solidFill>
              <a:effectLst/>
              <a:latin typeface="Times New Roman" panose="02020603050405020304" pitchFamily="18" charset="0"/>
            </a:endParaRPr>
          </a:p>
          <a:p>
            <a:pPr algn="l"/>
            <a:r>
              <a:rPr lang="en-US" sz="1200" b="1" i="1" dirty="0">
                <a:solidFill>
                  <a:srgbClr val="000000"/>
                </a:solidFill>
                <a:effectLst/>
                <a:latin typeface="Times New Roman" panose="02020603050405020304" pitchFamily="18" charset="0"/>
              </a:rPr>
              <a:t>Microbial Identification:</a:t>
            </a:r>
            <a:r>
              <a:rPr lang="en-US" sz="1200" b="1"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Colony and cellular morphology may permit preliminary identification. Growth characteristics under various conditions, utilization of carbohydrates and other substrates, enzymatic activity, immunoassays, and genetic probes are also used.</a:t>
            </a:r>
          </a:p>
          <a:p>
            <a:pPr algn="l"/>
            <a:endParaRPr lang="en-US" sz="1200" b="0" i="0" dirty="0">
              <a:solidFill>
                <a:srgbClr val="000000"/>
              </a:solidFill>
              <a:effectLst/>
              <a:latin typeface="Times New Roman" panose="02020603050405020304" pitchFamily="18" charset="0"/>
            </a:endParaRPr>
          </a:p>
          <a:p>
            <a:pPr algn="l"/>
            <a:r>
              <a:rPr lang="en-US" sz="1200" b="1" i="1" dirty="0">
                <a:solidFill>
                  <a:srgbClr val="000000"/>
                </a:solidFill>
                <a:effectLst/>
                <a:latin typeface="Times New Roman" panose="02020603050405020304" pitchFamily="18" charset="0"/>
              </a:rPr>
              <a:t>Serologic diagnosis:</a:t>
            </a:r>
            <a:r>
              <a:rPr lang="en-US" sz="1200" b="1"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A high or rising titer of specific antibodies to an agent may suggest or confirm a diagnosis.</a:t>
            </a:r>
          </a:p>
          <a:p>
            <a:pPr algn="l"/>
            <a:endParaRPr lang="en-US" sz="1200" b="0" i="0" dirty="0">
              <a:solidFill>
                <a:srgbClr val="000000"/>
              </a:solidFill>
              <a:effectLst/>
              <a:latin typeface="Times New Roman" panose="02020603050405020304" pitchFamily="18" charset="0"/>
            </a:endParaRPr>
          </a:p>
          <a:p>
            <a:pPr algn="l"/>
            <a:r>
              <a:rPr lang="en-US" sz="1200" b="1" i="1" dirty="0">
                <a:solidFill>
                  <a:srgbClr val="000000"/>
                </a:solidFill>
                <a:effectLst/>
                <a:latin typeface="Times New Roman" panose="02020603050405020304" pitchFamily="18" charset="0"/>
              </a:rPr>
              <a:t>Antimicrobial Susceptibility:</a:t>
            </a:r>
            <a:r>
              <a:rPr lang="en-US" sz="1200" b="1" i="0"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Microorganisms, particularly bacteria, are tested in culture media with antibiotics to determine whether they are susceptible to antimicrobial agents.</a:t>
            </a:r>
          </a:p>
        </p:txBody>
      </p:sp>
      <p:sp>
        <p:nvSpPr>
          <p:cNvPr id="6" name="Slide Number Placeholder 5">
            <a:extLst>
              <a:ext uri="{FF2B5EF4-FFF2-40B4-BE49-F238E27FC236}">
                <a16:creationId xmlns:a16="http://schemas.microsoft.com/office/drawing/2014/main" id="{22F41292-486E-4FB3-A674-868166179F7E}"/>
              </a:ext>
            </a:extLst>
          </p:cNvPr>
          <p:cNvSpPr>
            <a:spLocks noGrp="1"/>
          </p:cNvSpPr>
          <p:nvPr>
            <p:ph type="sldNum" sz="quarter" idx="12"/>
          </p:nvPr>
        </p:nvSpPr>
        <p:spPr/>
        <p:txBody>
          <a:bodyPr/>
          <a:lstStyle/>
          <a:p>
            <a:fld id="{A2F9880F-DAE2-4D2E-8D2B-D275A0A272E7}" type="slidenum">
              <a:rPr lang="en-US" smtClean="0">
                <a:solidFill>
                  <a:srgbClr val="909090"/>
                </a:solidFill>
              </a:rPr>
              <a:pPr/>
              <a:t>24</a:t>
            </a:fld>
            <a:endParaRPr lang="en-US" dirty="0">
              <a:solidFill>
                <a:srgbClr val="909090"/>
              </a:solidFill>
            </a:endParaRPr>
          </a:p>
        </p:txBody>
      </p:sp>
      <p:pic>
        <p:nvPicPr>
          <p:cNvPr id="11" name="Content Placeholder 10">
            <a:extLst>
              <a:ext uri="{FF2B5EF4-FFF2-40B4-BE49-F238E27FC236}">
                <a16:creationId xmlns:a16="http://schemas.microsoft.com/office/drawing/2014/main" id="{071B535D-73D2-4BA0-BECC-025413154D58}"/>
              </a:ext>
            </a:extLst>
          </p:cNvPr>
          <p:cNvPicPr>
            <a:picLocks noGrp="1" noChangeAspect="1"/>
          </p:cNvPicPr>
          <p:nvPr>
            <p:ph sz="half" idx="2"/>
          </p:nvPr>
        </p:nvPicPr>
        <p:blipFill>
          <a:blip r:embed="rId3"/>
          <a:stretch>
            <a:fillRect/>
          </a:stretch>
        </p:blipFill>
        <p:spPr>
          <a:xfrm>
            <a:off x="4631377" y="1417638"/>
            <a:ext cx="4207823" cy="5256677"/>
          </a:xfrm>
        </p:spPr>
      </p:pic>
    </p:spTree>
    <p:extLst>
      <p:ext uri="{BB962C8B-B14F-4D97-AF65-F5344CB8AC3E}">
        <p14:creationId xmlns:p14="http://schemas.microsoft.com/office/powerpoint/2010/main" val="255614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A0A233-1B73-49B3-8DE8-6C2B46B407CC}"/>
              </a:ext>
            </a:extLst>
          </p:cNvPr>
          <p:cNvSpPr>
            <a:spLocks noGrp="1"/>
          </p:cNvSpPr>
          <p:nvPr>
            <p:ph type="title"/>
          </p:nvPr>
        </p:nvSpPr>
        <p:spPr/>
        <p:txBody>
          <a:bodyPr/>
          <a:lstStyle/>
          <a:p>
            <a:r>
              <a:rPr lang="en-US" sz="2400" dirty="0">
                <a:solidFill>
                  <a:schemeClr val="tx1"/>
                </a:solidFill>
              </a:rPr>
              <a:t>The Infectious Agent and Its Reservoir</a:t>
            </a:r>
          </a:p>
        </p:txBody>
      </p:sp>
      <p:sp>
        <p:nvSpPr>
          <p:cNvPr id="9" name="Content Placeholder 8">
            <a:extLst>
              <a:ext uri="{FF2B5EF4-FFF2-40B4-BE49-F238E27FC236}">
                <a16:creationId xmlns:a16="http://schemas.microsoft.com/office/drawing/2014/main" id="{4E3EB3F2-09A0-4C1D-95D0-0ED00D924590}"/>
              </a:ext>
            </a:extLst>
          </p:cNvPr>
          <p:cNvSpPr>
            <a:spLocks noGrp="1"/>
          </p:cNvSpPr>
          <p:nvPr>
            <p:ph sz="half" idx="1"/>
          </p:nvPr>
        </p:nvSpPr>
        <p:spPr>
          <a:xfrm>
            <a:off x="178420" y="1652955"/>
            <a:ext cx="4538546" cy="5128845"/>
          </a:xfrm>
        </p:spPr>
        <p:txBody>
          <a:bodyPr/>
          <a:lstStyle/>
          <a:p>
            <a:pPr marL="0" indent="0">
              <a:buNone/>
            </a:pPr>
            <a:r>
              <a:rPr lang="en-US" sz="1800" b="1" u="sng" dirty="0"/>
              <a:t>The Chain of Infection (or transmission)</a:t>
            </a:r>
          </a:p>
          <a:p>
            <a:pPr marL="0" indent="0">
              <a:buNone/>
            </a:pPr>
            <a:endParaRPr lang="en-US" sz="1800" b="1" u="sng" dirty="0"/>
          </a:p>
          <a:p>
            <a:pPr marL="0" indent="0">
              <a:buNone/>
            </a:pPr>
            <a:r>
              <a:rPr lang="en-US" sz="1800" dirty="0"/>
              <a:t>One way to visualize the transmission of an infectious agent though a population is through the interconnectedness of six elements linked in a chain. </a:t>
            </a:r>
          </a:p>
          <a:p>
            <a:pPr marL="0" indent="0">
              <a:buNone/>
            </a:pPr>
            <a:endParaRPr lang="en-US" sz="1800" dirty="0"/>
          </a:p>
          <a:p>
            <a:pPr marL="0" indent="0">
              <a:buNone/>
            </a:pPr>
            <a:r>
              <a:rPr lang="en-US" sz="1800" dirty="0"/>
              <a:t>The chain starts with the infectious agent residing and multiplying in some natural reservoir; a human, animal, or part of the environment such as soil or water that supports the existence of the infectious agent in nature. </a:t>
            </a:r>
          </a:p>
          <a:p>
            <a:pPr marL="0" indent="0">
              <a:buNone/>
            </a:pPr>
            <a:endParaRPr lang="en-US" sz="1800" dirty="0"/>
          </a:p>
          <a:p>
            <a:pPr marL="0" indent="0">
              <a:buNone/>
            </a:pPr>
            <a:r>
              <a:rPr lang="en-US" sz="1800" dirty="0"/>
              <a:t>Public health control and prevention efforts focus on breaking one or more links of the chain in order to stop disease spread.</a:t>
            </a:r>
          </a:p>
        </p:txBody>
      </p:sp>
      <p:pic>
        <p:nvPicPr>
          <p:cNvPr id="12" name="Content Placeholder 11">
            <a:extLst>
              <a:ext uri="{FF2B5EF4-FFF2-40B4-BE49-F238E27FC236}">
                <a16:creationId xmlns:a16="http://schemas.microsoft.com/office/drawing/2014/main" id="{5C95D448-8472-44E1-A2C3-41D41AE3518D}"/>
              </a:ext>
            </a:extLst>
          </p:cNvPr>
          <p:cNvPicPr>
            <a:picLocks noGrp="1" noChangeAspect="1"/>
          </p:cNvPicPr>
          <p:nvPr>
            <p:ph sz="half" idx="2"/>
          </p:nvPr>
        </p:nvPicPr>
        <p:blipFill>
          <a:blip r:embed="rId3"/>
          <a:stretch>
            <a:fillRect/>
          </a:stretch>
        </p:blipFill>
        <p:spPr>
          <a:xfrm>
            <a:off x="4812680" y="2040810"/>
            <a:ext cx="4152900" cy="2486450"/>
          </a:xfrm>
        </p:spPr>
      </p:pic>
      <p:sp>
        <p:nvSpPr>
          <p:cNvPr id="6" name="Slide Number Placeholder 5">
            <a:extLst>
              <a:ext uri="{FF2B5EF4-FFF2-40B4-BE49-F238E27FC236}">
                <a16:creationId xmlns:a16="http://schemas.microsoft.com/office/drawing/2014/main" id="{5BC4F497-D0CB-41DF-9598-5C1D1F6FD007}"/>
              </a:ext>
            </a:extLst>
          </p:cNvPr>
          <p:cNvSpPr>
            <a:spLocks noGrp="1"/>
          </p:cNvSpPr>
          <p:nvPr>
            <p:ph type="sldNum" sz="quarter" idx="12"/>
          </p:nvPr>
        </p:nvSpPr>
        <p:spPr/>
        <p:txBody>
          <a:bodyPr/>
          <a:lstStyle/>
          <a:p>
            <a:fld id="{A2F9880F-DAE2-4D2E-8D2B-D275A0A272E7}" type="slidenum">
              <a:rPr lang="en-US" smtClean="0">
                <a:solidFill>
                  <a:srgbClr val="909090"/>
                </a:solidFill>
              </a:rPr>
              <a:pPr/>
              <a:t>25</a:t>
            </a:fld>
            <a:endParaRPr lang="en-US" dirty="0">
              <a:solidFill>
                <a:srgbClr val="909090"/>
              </a:solidFill>
            </a:endParaRPr>
          </a:p>
        </p:txBody>
      </p:sp>
      <p:sp>
        <p:nvSpPr>
          <p:cNvPr id="14" name="TextBox 13">
            <a:extLst>
              <a:ext uri="{FF2B5EF4-FFF2-40B4-BE49-F238E27FC236}">
                <a16:creationId xmlns:a16="http://schemas.microsoft.com/office/drawing/2014/main" id="{89853AB0-3751-47F2-B94D-238D0419D920}"/>
              </a:ext>
            </a:extLst>
          </p:cNvPr>
          <p:cNvSpPr txBox="1"/>
          <p:nvPr/>
        </p:nvSpPr>
        <p:spPr>
          <a:xfrm>
            <a:off x="5084956" y="4578929"/>
            <a:ext cx="3880624" cy="1754326"/>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The classic example of a human reservoir is the cook Mary Mallon (Typhoid Mary); an asymptomatic chronic carrier of </a:t>
            </a:r>
            <a:r>
              <a:rPr lang="en-US" b="0" i="1" dirty="0">
                <a:solidFill>
                  <a:srgbClr val="000000"/>
                </a:solidFill>
                <a:effectLst/>
                <a:latin typeface="Times New Roman" panose="02020603050405020304" pitchFamily="18" charset="0"/>
              </a:rPr>
              <a:t>Salmonella enterica</a:t>
            </a:r>
            <a:r>
              <a:rPr lang="en-US" b="0" i="0" dirty="0">
                <a:solidFill>
                  <a:srgbClr val="000000"/>
                </a:solidFill>
                <a:effectLst/>
                <a:latin typeface="Times New Roman" panose="02020603050405020304" pitchFamily="18" charset="0"/>
              </a:rPr>
              <a:t> serovar Typhi who was linked to at least 53 cases of typhoid fever</a:t>
            </a:r>
            <a:endParaRPr lang="en-US" dirty="0"/>
          </a:p>
        </p:txBody>
      </p:sp>
    </p:spTree>
    <p:extLst>
      <p:ext uri="{BB962C8B-B14F-4D97-AF65-F5344CB8AC3E}">
        <p14:creationId xmlns:p14="http://schemas.microsoft.com/office/powerpoint/2010/main" val="3625013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1544-56D5-4505-93E6-DB0EE41CBF2F}"/>
              </a:ext>
            </a:extLst>
          </p:cNvPr>
          <p:cNvSpPr>
            <a:spLocks noGrp="1"/>
          </p:cNvSpPr>
          <p:nvPr>
            <p:ph type="title"/>
          </p:nvPr>
        </p:nvSpPr>
        <p:spPr/>
        <p:txBody>
          <a:bodyPr/>
          <a:lstStyle/>
          <a:p>
            <a:br>
              <a:rPr lang="en-US" sz="2000" b="1" i="0" dirty="0">
                <a:solidFill>
                  <a:schemeClr val="tx1"/>
                </a:solidFill>
                <a:effectLst/>
                <a:latin typeface="arial" panose="020B0604020202020204" pitchFamily="34" charset="0"/>
              </a:rPr>
            </a:br>
            <a:br>
              <a:rPr lang="en-US" sz="2000" b="1" i="0" dirty="0">
                <a:solidFill>
                  <a:schemeClr val="tx1"/>
                </a:solidFill>
                <a:effectLst/>
                <a:latin typeface="arial" panose="020B0604020202020204" pitchFamily="34" charset="0"/>
              </a:rPr>
            </a:br>
            <a:r>
              <a:rPr lang="en-US" sz="2000" b="1" i="0" dirty="0">
                <a:solidFill>
                  <a:schemeClr val="tx1"/>
                </a:solidFill>
                <a:effectLst/>
                <a:latin typeface="arial" panose="020B0604020202020204" pitchFamily="34" charset="0"/>
              </a:rPr>
              <a:t>Hierarchy of public health efforts targeting infectious diseases</a:t>
            </a:r>
            <a:br>
              <a:rPr lang="en-US" b="1" i="0" dirty="0">
                <a:solidFill>
                  <a:srgbClr val="59331F"/>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A700738-E479-4870-9850-5B3A4B76E1FF}"/>
              </a:ext>
            </a:extLst>
          </p:cNvPr>
          <p:cNvSpPr>
            <a:spLocks noGrp="1"/>
          </p:cNvSpPr>
          <p:nvPr>
            <p:ph idx="1"/>
          </p:nvPr>
        </p:nvSpPr>
        <p:spPr>
          <a:xfrm>
            <a:off x="609600" y="1814513"/>
            <a:ext cx="8229600" cy="4570412"/>
          </a:xfrm>
        </p:spPr>
        <p:txBody>
          <a:bodyPr/>
          <a:lstStyle/>
          <a:p>
            <a:pPr marL="0" indent="0">
              <a:buNone/>
            </a:pPr>
            <a:r>
              <a:rPr lang="en-US" sz="2000" dirty="0">
                <a:solidFill>
                  <a:srgbClr val="000000"/>
                </a:solidFill>
                <a:latin typeface="Times New Roman" panose="02020603050405020304" pitchFamily="18" charset="0"/>
              </a:rPr>
              <a:t>P</a:t>
            </a:r>
            <a:r>
              <a:rPr lang="en-US" sz="2000" b="0" i="0" dirty="0">
                <a:solidFill>
                  <a:srgbClr val="000000"/>
                </a:solidFill>
                <a:effectLst/>
                <a:latin typeface="Times New Roman" panose="02020603050405020304" pitchFamily="18" charset="0"/>
              </a:rPr>
              <a:t>ublic health interventions targeting infectious diseases: </a:t>
            </a:r>
          </a:p>
          <a:p>
            <a:pPr marL="457200" indent="-457200">
              <a:buFont typeface="+mj-lt"/>
              <a:buAutoNum type="arabicPeriod"/>
            </a:pPr>
            <a:r>
              <a:rPr lang="en-US" sz="2000" b="1" dirty="0">
                <a:solidFill>
                  <a:srgbClr val="000000"/>
                </a:solidFill>
                <a:latin typeface="Times New Roman" panose="02020603050405020304" pitchFamily="18" charset="0"/>
              </a:rPr>
              <a:t>control, </a:t>
            </a:r>
            <a:r>
              <a:rPr lang="en-US" sz="2000" dirty="0">
                <a:solidFill>
                  <a:srgbClr val="000000"/>
                </a:solidFill>
                <a:latin typeface="Times New Roman" panose="02020603050405020304" pitchFamily="18" charset="0"/>
              </a:rPr>
              <a:t>the reduction of disease incidence, prevalence, 		    morbidity or mortality to a locally acceptable level; continued intervention measures are required to maintain the reduction (e.g. diarrheal diseases)</a:t>
            </a:r>
          </a:p>
          <a:p>
            <a:pPr marL="457200" indent="-457200">
              <a:buFont typeface="+mj-lt"/>
              <a:buAutoNum type="arabicPeriod"/>
            </a:pPr>
            <a:r>
              <a:rPr lang="en-US" sz="2000" b="1" i="0" dirty="0">
                <a:solidFill>
                  <a:srgbClr val="000000"/>
                </a:solidFill>
                <a:effectLst/>
                <a:latin typeface="Times New Roman" panose="02020603050405020304" pitchFamily="18" charset="0"/>
              </a:rPr>
              <a:t>elimination of disease</a:t>
            </a:r>
            <a:r>
              <a:rPr lang="en-US" sz="2000" b="0" i="0" dirty="0">
                <a:solidFill>
                  <a:srgbClr val="000000"/>
                </a:solidFill>
                <a:effectLst/>
                <a:latin typeface="Times New Roman" panose="02020603050405020304" pitchFamily="18" charset="0"/>
              </a:rPr>
              <a:t>, reduction to zero of the incidence of a specified disease in a defined geographical area(e.g. neonatal tetanus)</a:t>
            </a:r>
          </a:p>
          <a:p>
            <a:pPr marL="457200" indent="-457200">
              <a:buFont typeface="+mj-lt"/>
              <a:buAutoNum type="arabicPeriod"/>
            </a:pPr>
            <a:r>
              <a:rPr lang="en-US" sz="2000" b="1" i="0" dirty="0">
                <a:solidFill>
                  <a:srgbClr val="000000"/>
                </a:solidFill>
                <a:effectLst/>
                <a:latin typeface="Times New Roman" panose="02020603050405020304" pitchFamily="18" charset="0"/>
              </a:rPr>
              <a:t>elimination of infections</a:t>
            </a:r>
            <a:r>
              <a:rPr lang="en-US" sz="2000" b="0" i="0" dirty="0">
                <a:solidFill>
                  <a:srgbClr val="000000"/>
                </a:solidFill>
                <a:effectLst/>
                <a:latin typeface="Times New Roman" panose="02020603050405020304" pitchFamily="18" charset="0"/>
              </a:rPr>
              <a:t>, reduction to zero of the incidence of infection caused by a specific agent in a defined geographical area as a result of deliberate efforts; continued measures to prevent re-establishment of transmission are required (e.g. poliomyelitis)</a:t>
            </a:r>
          </a:p>
          <a:p>
            <a:pPr marL="457200" indent="-457200">
              <a:buFont typeface="+mj-lt"/>
              <a:buAutoNum type="arabicPeriod"/>
            </a:pPr>
            <a:r>
              <a:rPr lang="en-US" sz="2000" b="1" i="0" dirty="0">
                <a:solidFill>
                  <a:srgbClr val="000000"/>
                </a:solidFill>
                <a:effectLst/>
                <a:latin typeface="Times New Roman" panose="02020603050405020304" pitchFamily="18" charset="0"/>
              </a:rPr>
              <a:t>eradication</a:t>
            </a:r>
            <a:r>
              <a:rPr lang="en-US" sz="2000" b="0" i="0" dirty="0">
                <a:solidFill>
                  <a:srgbClr val="000000"/>
                </a:solidFill>
                <a:effectLst/>
                <a:latin typeface="Times New Roman" panose="02020603050405020304" pitchFamily="18" charset="0"/>
              </a:rPr>
              <a:t>, permanent reduction to zero of the worldwide incidence of infection caused by a specific agent as a result of deliberate efforts; intervention measures are no longer needed (e.g. smallpox)</a:t>
            </a:r>
            <a:endParaRPr lang="en-US" sz="2000" dirty="0"/>
          </a:p>
        </p:txBody>
      </p:sp>
      <p:sp>
        <p:nvSpPr>
          <p:cNvPr id="5" name="Slide Number Placeholder 4">
            <a:extLst>
              <a:ext uri="{FF2B5EF4-FFF2-40B4-BE49-F238E27FC236}">
                <a16:creationId xmlns:a16="http://schemas.microsoft.com/office/drawing/2014/main" id="{DDECD8FC-554B-49D5-8FBB-FDFB825B0A4A}"/>
              </a:ext>
            </a:extLst>
          </p:cNvPr>
          <p:cNvSpPr>
            <a:spLocks noGrp="1"/>
          </p:cNvSpPr>
          <p:nvPr>
            <p:ph type="sldNum" sz="quarter" idx="12"/>
          </p:nvPr>
        </p:nvSpPr>
        <p:spPr/>
        <p:txBody>
          <a:bodyPr/>
          <a:lstStyle/>
          <a:p>
            <a:fld id="{0C3A586C-0FF0-4206-B0EB-E9C01C5061B6}" type="slidenum">
              <a:rPr lang="en-US" smtClean="0">
                <a:solidFill>
                  <a:srgbClr val="909090"/>
                </a:solidFill>
              </a:rPr>
              <a:pPr/>
              <a:t>26</a:t>
            </a:fld>
            <a:endParaRPr lang="en-US" dirty="0">
              <a:solidFill>
                <a:srgbClr val="909090"/>
              </a:solidFill>
            </a:endParaRPr>
          </a:p>
        </p:txBody>
      </p:sp>
    </p:spTree>
    <p:extLst>
      <p:ext uri="{BB962C8B-B14F-4D97-AF65-F5344CB8AC3E}">
        <p14:creationId xmlns:p14="http://schemas.microsoft.com/office/powerpoint/2010/main" val="372596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17538"/>
            <a:ext cx="5334000" cy="533400"/>
          </a:xfrm>
        </p:spPr>
        <p:txBody>
          <a:bodyPr>
            <a:normAutofit fontScale="90000"/>
          </a:bodyPr>
          <a:lstStyle/>
          <a:p>
            <a:r>
              <a:rPr lang="en-US" sz="2600" dirty="0">
                <a:solidFill>
                  <a:schemeClr val="accent4">
                    <a:lumMod val="50000"/>
                  </a:schemeClr>
                </a:solidFill>
                <a:latin typeface="Verdana" pitchFamily="34" charset="0"/>
              </a:rPr>
              <a:t>Infectious Diseases in History</a:t>
            </a:r>
          </a:p>
        </p:txBody>
      </p:sp>
      <p:sp>
        <p:nvSpPr>
          <p:cNvPr id="3" name="Subtitle 2"/>
          <p:cNvSpPr>
            <a:spLocks noGrp="1"/>
          </p:cNvSpPr>
          <p:nvPr>
            <p:ph type="subTitle" idx="1"/>
          </p:nvPr>
        </p:nvSpPr>
        <p:spPr>
          <a:xfrm>
            <a:off x="609600" y="1295400"/>
            <a:ext cx="4572000" cy="4800600"/>
          </a:xfrm>
        </p:spPr>
        <p:txBody>
          <a:bodyPr>
            <a:normAutofit/>
          </a:bodyPr>
          <a:lstStyle/>
          <a:p>
            <a:pPr algn="l"/>
            <a:r>
              <a:rPr lang="en-US" dirty="0">
                <a:solidFill>
                  <a:schemeClr val="tx1"/>
                </a:solidFill>
              </a:rPr>
              <a:t>1346, during a plague outbreak, Mongols catapulted victims into a city.</a:t>
            </a:r>
          </a:p>
          <a:p>
            <a:pPr algn="l"/>
            <a:endParaRPr lang="en-US" dirty="0">
              <a:solidFill>
                <a:schemeClr val="tx1"/>
              </a:solidFill>
            </a:endParaRPr>
          </a:p>
          <a:p>
            <a:pPr algn="l"/>
            <a:r>
              <a:rPr lang="en-US" dirty="0">
                <a:solidFill>
                  <a:schemeClr val="tx1"/>
                </a:solidFill>
              </a:rPr>
              <a:t>1520, Narvaez expedition to Aztec empire spread 	 smallpox.</a:t>
            </a:r>
          </a:p>
          <a:p>
            <a:pPr algn="l"/>
            <a:endParaRPr lang="en-US" dirty="0">
              <a:solidFill>
                <a:schemeClr val="tx1"/>
              </a:solidFill>
            </a:endParaRPr>
          </a:p>
          <a:p>
            <a:pPr algn="l"/>
            <a:r>
              <a:rPr lang="en-US" dirty="0">
                <a:solidFill>
                  <a:schemeClr val="tx1"/>
                </a:solidFill>
              </a:rPr>
              <a:t>1763, during French and Indian War (Pontiac’s Rebellion), blankets and handkerchiefs were given to Native Americans.</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7170" name="Picture 2" descr="C:\Users\stlane\Pictures\Infectious diseases pix\3 18thC_blanket-coat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799" y="1828800"/>
            <a:ext cx="3572325" cy="304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4261623" y="3871331"/>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58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0382" y="592975"/>
            <a:ext cx="5334000" cy="533400"/>
          </a:xfrm>
        </p:spPr>
        <p:txBody>
          <a:bodyPr>
            <a:normAutofit/>
          </a:bodyPr>
          <a:lstStyle/>
          <a:p>
            <a:r>
              <a:rPr lang="en-US" sz="2800" dirty="0">
                <a:solidFill>
                  <a:schemeClr val="accent4">
                    <a:lumMod val="50000"/>
                  </a:schemeClr>
                </a:solidFill>
                <a:latin typeface="Verdana" pitchFamily="34" charset="0"/>
              </a:rPr>
              <a:t>Bacterial Infections</a:t>
            </a:r>
          </a:p>
        </p:txBody>
      </p:sp>
      <p:sp>
        <p:nvSpPr>
          <p:cNvPr id="3" name="Subtitle 2"/>
          <p:cNvSpPr>
            <a:spLocks noGrp="1"/>
          </p:cNvSpPr>
          <p:nvPr>
            <p:ph type="subTitle" idx="1"/>
          </p:nvPr>
        </p:nvSpPr>
        <p:spPr>
          <a:xfrm>
            <a:off x="185503" y="2829208"/>
            <a:ext cx="7731863" cy="3892267"/>
          </a:xfrm>
        </p:spPr>
        <p:txBody>
          <a:bodyPr>
            <a:normAutofit fontScale="92500" lnSpcReduction="20000"/>
          </a:bodyPr>
          <a:lstStyle/>
          <a:p>
            <a:pPr algn="l" hangingPunct="0"/>
            <a:r>
              <a:rPr lang="en-US" sz="1500" dirty="0">
                <a:solidFill>
                  <a:schemeClr val="tx1"/>
                </a:solidFill>
              </a:rPr>
              <a:t>A single-celled organism. </a:t>
            </a:r>
          </a:p>
          <a:p>
            <a:pPr marL="742950" lvl="1" indent="-285750" algn="l" hangingPunct="0">
              <a:buFont typeface="Wingdings" panose="05000000000000000000" pitchFamily="2" charset="2"/>
              <a:buChar char="q"/>
            </a:pPr>
            <a:r>
              <a:rPr lang="en-US" sz="1500" dirty="0">
                <a:solidFill>
                  <a:schemeClr val="tx1"/>
                </a:solidFill>
              </a:rPr>
              <a:t>Under certain circumstances some can transform into spores.</a:t>
            </a:r>
          </a:p>
          <a:p>
            <a:pPr marL="742950" lvl="1" indent="-285750" algn="l" hangingPunct="0">
              <a:buFont typeface="Wingdings" panose="05000000000000000000" pitchFamily="2" charset="2"/>
              <a:buChar char="q"/>
            </a:pPr>
            <a:r>
              <a:rPr lang="en-US" sz="1500" dirty="0">
                <a:solidFill>
                  <a:schemeClr val="tx1"/>
                </a:solidFill>
              </a:rPr>
              <a:t>Bacteria are larger than viruses and are capable of reproducing on their own. </a:t>
            </a:r>
          </a:p>
          <a:p>
            <a:pPr marL="742950" lvl="1" indent="-285750" algn="l" hangingPunct="0">
              <a:buFont typeface="Wingdings" panose="05000000000000000000" pitchFamily="2" charset="2"/>
              <a:buChar char="q"/>
            </a:pPr>
            <a:r>
              <a:rPr lang="en-US" sz="1500" dirty="0">
                <a:solidFill>
                  <a:schemeClr val="tx1"/>
                </a:solidFill>
              </a:rPr>
              <a:t>Beneficial bacteria live in the human gastrointestinal (GI) tract and play an important role in digestion and immunity.</a:t>
            </a:r>
          </a:p>
          <a:p>
            <a:pPr marL="285750" indent="-285750" algn="l" hangingPunct="0">
              <a:buFont typeface="Wingdings" panose="05000000000000000000" pitchFamily="2" charset="2"/>
              <a:buChar char="q"/>
            </a:pPr>
            <a:endParaRPr lang="en-US" sz="1500" dirty="0">
              <a:solidFill>
                <a:schemeClr val="tx1"/>
              </a:solidFill>
            </a:endParaRPr>
          </a:p>
          <a:p>
            <a:pPr algn="l" hangingPunct="0"/>
            <a:r>
              <a:rPr lang="en-US" sz="1500" b="0" i="0" dirty="0">
                <a:solidFill>
                  <a:schemeClr val="tx1"/>
                </a:solidFill>
                <a:effectLst/>
              </a:rPr>
              <a:t>Bacteria can infect any area of the body. </a:t>
            </a:r>
            <a:r>
              <a:rPr lang="en-US" sz="1500" dirty="0">
                <a:solidFill>
                  <a:schemeClr val="tx1"/>
                </a:solidFill>
              </a:rPr>
              <a:t>The disease-causing method can occur in one of two ways:</a:t>
            </a:r>
          </a:p>
          <a:p>
            <a:pPr marL="800100" lvl="1" indent="-342900" algn="l" hangingPunct="0">
              <a:buFont typeface="Wingdings" panose="05000000000000000000" pitchFamily="2" charset="2"/>
              <a:buChar char="q"/>
            </a:pPr>
            <a:r>
              <a:rPr lang="en-US" sz="1500" dirty="0">
                <a:solidFill>
                  <a:schemeClr val="tx1"/>
                </a:solidFill>
              </a:rPr>
              <a:t>Invading host tissues, and</a:t>
            </a:r>
          </a:p>
          <a:p>
            <a:pPr marL="800100" lvl="1" indent="-342900" algn="l" hangingPunct="0">
              <a:buFont typeface="Wingdings" panose="05000000000000000000" pitchFamily="2" charset="2"/>
              <a:buChar char="q"/>
            </a:pPr>
            <a:r>
              <a:rPr lang="en-US" sz="1500" dirty="0">
                <a:solidFill>
                  <a:schemeClr val="tx1"/>
                </a:solidFill>
              </a:rPr>
              <a:t>Producing poisons (toxins) </a:t>
            </a:r>
          </a:p>
          <a:p>
            <a:pPr marL="285750" indent="-285750" algn="l" hangingPunct="0">
              <a:buFont typeface="Wingdings" panose="05000000000000000000" pitchFamily="2" charset="2"/>
              <a:buChar char="q"/>
            </a:pPr>
            <a:endParaRPr lang="en-US" sz="1500" dirty="0">
              <a:solidFill>
                <a:schemeClr val="tx1"/>
              </a:solidFill>
            </a:endParaRPr>
          </a:p>
          <a:p>
            <a:pPr algn="l" hangingPunct="0"/>
            <a:r>
              <a:rPr lang="en-US" sz="1500" dirty="0">
                <a:solidFill>
                  <a:schemeClr val="tx1"/>
                </a:solidFill>
              </a:rPr>
              <a:t>Pneumonia, dermatitis, meningitis, and food poisoning are few examples. </a:t>
            </a:r>
          </a:p>
          <a:p>
            <a:pPr marL="742950" lvl="1" indent="-285750" algn="l" hangingPunct="0">
              <a:buFont typeface="Wingdings" panose="05000000000000000000" pitchFamily="2" charset="2"/>
              <a:buChar char="q"/>
            </a:pPr>
            <a:r>
              <a:rPr lang="en-US" sz="1500" dirty="0">
                <a:solidFill>
                  <a:schemeClr val="tx1"/>
                </a:solidFill>
              </a:rPr>
              <a:t>Certain gram-negative bacterium, like E. coli and Salmonella can be present in uncooked foods.</a:t>
            </a:r>
          </a:p>
          <a:p>
            <a:pPr marL="742950" lvl="1" indent="-285750" algn="l" hangingPunct="0">
              <a:buFont typeface="Wingdings" panose="05000000000000000000" pitchFamily="2" charset="2"/>
              <a:buChar char="q"/>
            </a:pPr>
            <a:r>
              <a:rPr lang="en-US" sz="1500" b="0" i="0" dirty="0">
                <a:solidFill>
                  <a:schemeClr val="tx1"/>
                </a:solidFill>
                <a:effectLst/>
              </a:rPr>
              <a:t>Bacterial skin infections are usually caused by gram-positive strains of </a:t>
            </a:r>
            <a:r>
              <a:rPr lang="en-US" sz="1500" b="0" i="1" dirty="0">
                <a:solidFill>
                  <a:schemeClr val="tx1"/>
                </a:solidFill>
                <a:effectLst/>
              </a:rPr>
              <a:t>Staphylococcus</a:t>
            </a:r>
            <a:r>
              <a:rPr lang="en-US" sz="1500" b="0" i="0" dirty="0">
                <a:solidFill>
                  <a:schemeClr val="tx1"/>
                </a:solidFill>
                <a:effectLst/>
              </a:rPr>
              <a:t> and </a:t>
            </a:r>
            <a:r>
              <a:rPr lang="en-US" sz="1500" b="0" i="1" dirty="0">
                <a:solidFill>
                  <a:schemeClr val="tx1"/>
                </a:solidFill>
                <a:effectLst/>
              </a:rPr>
              <a:t>Streptococcus</a:t>
            </a:r>
            <a:r>
              <a:rPr lang="en-US" sz="1500" b="0" i="0" dirty="0">
                <a:solidFill>
                  <a:schemeClr val="tx1"/>
                </a:solidFill>
                <a:effectLst/>
              </a:rPr>
              <a:t> or other organisms. </a:t>
            </a:r>
          </a:p>
          <a:p>
            <a:pPr marL="742950" lvl="1" indent="-285750" algn="l" hangingPunct="0">
              <a:buFont typeface="Wingdings" panose="05000000000000000000" pitchFamily="2" charset="2"/>
              <a:buChar char="q"/>
            </a:pPr>
            <a:r>
              <a:rPr lang="en-US" sz="1500" b="0" i="0" dirty="0">
                <a:solidFill>
                  <a:schemeClr val="tx1"/>
                </a:solidFill>
                <a:effectLst/>
              </a:rPr>
              <a:t>Many sexually transmitted diseases (STDs) are caused by harmful bacteria (Chlamydia, Gonorrhea, Syphilis, Bacterial vaginosis).</a:t>
            </a:r>
          </a:p>
          <a:p>
            <a:pPr marL="742950" lvl="1" indent="-285750" algn="l" hangingPunct="0">
              <a:buFont typeface="Wingdings" panose="05000000000000000000" pitchFamily="2" charset="2"/>
              <a:buChar char="q"/>
            </a:pPr>
            <a:endParaRPr lang="en-US" sz="1400"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28</a:t>
            </a:fld>
            <a:endParaRPr lang="en-US" sz="1400" dirty="0">
              <a:solidFill>
                <a:schemeClr val="bg1"/>
              </a:solidFill>
              <a:latin typeface="Verdana" pitchFamily="34" charset="0"/>
            </a:endParaRPr>
          </a:p>
        </p:txBody>
      </p:sp>
      <p:pic>
        <p:nvPicPr>
          <p:cNvPr id="8" name="Picture 7">
            <a:extLst>
              <a:ext uri="{FF2B5EF4-FFF2-40B4-BE49-F238E27FC236}">
                <a16:creationId xmlns:a16="http://schemas.microsoft.com/office/drawing/2014/main" id="{42790218-99F2-4ADD-812D-542F3823892B}"/>
              </a:ext>
            </a:extLst>
          </p:cNvPr>
          <p:cNvPicPr>
            <a:picLocks noChangeAspect="1"/>
          </p:cNvPicPr>
          <p:nvPr/>
        </p:nvPicPr>
        <p:blipFill>
          <a:blip r:embed="rId3"/>
          <a:stretch>
            <a:fillRect/>
          </a:stretch>
        </p:blipFill>
        <p:spPr>
          <a:xfrm>
            <a:off x="4410439" y="1229938"/>
            <a:ext cx="4570359" cy="1599270"/>
          </a:xfrm>
          <a:prstGeom prst="rect">
            <a:avLst/>
          </a:prstGeom>
        </p:spPr>
      </p:pic>
    </p:spTree>
    <p:extLst>
      <p:ext uri="{BB962C8B-B14F-4D97-AF65-F5344CB8AC3E}">
        <p14:creationId xmlns:p14="http://schemas.microsoft.com/office/powerpoint/2010/main" val="428539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0565" y="644525"/>
            <a:ext cx="5334000" cy="533400"/>
          </a:xfrm>
        </p:spPr>
        <p:txBody>
          <a:bodyPr>
            <a:normAutofit fontScale="90000"/>
          </a:bodyPr>
          <a:lstStyle/>
          <a:p>
            <a:r>
              <a:rPr lang="en-US" sz="2800" dirty="0">
                <a:solidFill>
                  <a:schemeClr val="accent4">
                    <a:lumMod val="50000"/>
                  </a:schemeClr>
                </a:solidFill>
                <a:latin typeface="Verdana" pitchFamily="34" charset="0"/>
              </a:rPr>
              <a:t>Bubonic Plague in History</a:t>
            </a:r>
          </a:p>
        </p:txBody>
      </p:sp>
      <p:sp>
        <p:nvSpPr>
          <p:cNvPr id="3" name="Subtitle 2"/>
          <p:cNvSpPr>
            <a:spLocks noGrp="1"/>
          </p:cNvSpPr>
          <p:nvPr>
            <p:ph type="subTitle" idx="1"/>
          </p:nvPr>
        </p:nvSpPr>
        <p:spPr>
          <a:xfrm>
            <a:off x="609600" y="1600200"/>
            <a:ext cx="4267200" cy="5257800"/>
          </a:xfrm>
        </p:spPr>
        <p:txBody>
          <a:bodyPr/>
          <a:lstStyle/>
          <a:p>
            <a:pPr algn="l"/>
            <a:r>
              <a:rPr lang="en-US" sz="1800" dirty="0">
                <a:solidFill>
                  <a:schemeClr val="tx1"/>
                </a:solidFill>
              </a:rPr>
              <a:t>Bubonic plague is a bacterial infection spread mostly to humans by infected fleas that travel on rodents. Called the Black Death, it killed millions of Europeans during the Middle Ages.</a:t>
            </a:r>
          </a:p>
          <a:p>
            <a:pPr algn="l"/>
            <a:endParaRPr lang="en-US" sz="1800" dirty="0">
              <a:solidFill>
                <a:schemeClr val="tx1"/>
              </a:solidFill>
            </a:endParaRPr>
          </a:p>
          <a:p>
            <a:pPr algn="l"/>
            <a:r>
              <a:rPr lang="en-US" sz="1800" dirty="0">
                <a:solidFill>
                  <a:schemeClr val="tx1"/>
                </a:solidFill>
              </a:rPr>
              <a:t>The first recorded bubonic plague epidemic ravaged the Byzantine Empire during the sixth century. It was named the Plague of Justinian after emperor Justinian I, who was infected but survived through extensive treatment.</a:t>
            </a:r>
          </a:p>
          <a:p>
            <a:pPr algn="l"/>
            <a:endParaRPr lang="en-US" sz="1800" dirty="0">
              <a:solidFill>
                <a:schemeClr val="tx1"/>
              </a:solidFill>
            </a:endParaRPr>
          </a:p>
          <a:p>
            <a:pPr algn="l"/>
            <a:r>
              <a:rPr lang="en-US" sz="1800" dirty="0">
                <a:solidFill>
                  <a:schemeClr val="tx1"/>
                </a:solidFill>
              </a:rPr>
              <a:t>It gets its name from the swollen lymph nodes (buboes) caused by the disease. The nodes in the armpit, groin and neck can become as large as eggs and can ooze pus.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31746" name="Picture 2" descr="C:\Users\stlane\Pictures\Infectious diseases pix\6 Justini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371600"/>
            <a:ext cx="30765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9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22290"/>
            <a:ext cx="6997146" cy="533400"/>
          </a:xfrm>
        </p:spPr>
        <p:txBody>
          <a:bodyPr>
            <a:normAutofit/>
          </a:bodyPr>
          <a:lstStyle/>
          <a:p>
            <a:r>
              <a:rPr lang="en-US" sz="2800" dirty="0">
                <a:solidFill>
                  <a:schemeClr val="accent4">
                    <a:lumMod val="50000"/>
                  </a:schemeClr>
                </a:solidFill>
              </a:rPr>
              <a:t>Introduction</a:t>
            </a:r>
          </a:p>
        </p:txBody>
      </p:sp>
      <p:sp>
        <p:nvSpPr>
          <p:cNvPr id="3" name="Subtitle 2"/>
          <p:cNvSpPr>
            <a:spLocks noGrp="1"/>
          </p:cNvSpPr>
          <p:nvPr>
            <p:ph type="subTitle" idx="1"/>
          </p:nvPr>
        </p:nvSpPr>
        <p:spPr>
          <a:xfrm>
            <a:off x="609600" y="1560443"/>
            <a:ext cx="8405192" cy="5071772"/>
          </a:xfrm>
        </p:spPr>
        <p:txBody>
          <a:bodyPr>
            <a:normAutofit fontScale="92500" lnSpcReduction="10000"/>
          </a:bodyPr>
          <a:lstStyle/>
          <a:p>
            <a:pPr lvl="0" algn="l"/>
            <a:r>
              <a:rPr lang="en-US" sz="2000" dirty="0">
                <a:solidFill>
                  <a:schemeClr val="tx1"/>
                </a:solidFill>
              </a:rPr>
              <a:t>Infectious diseases can be caused by several different classes of pathogenic organisms (commonly called germs). These are viruses, bacteria, protozoa, and fungi. Almost all of these organisms are microscopic in size and are often referred to as </a:t>
            </a:r>
            <a:r>
              <a:rPr lang="en-US" sz="2000" b="1" dirty="0">
                <a:solidFill>
                  <a:schemeClr val="tx1"/>
                </a:solidFill>
              </a:rPr>
              <a:t>microbes</a:t>
            </a:r>
            <a:r>
              <a:rPr lang="en-US" sz="2000" dirty="0">
                <a:solidFill>
                  <a:schemeClr val="tx1"/>
                </a:solidFill>
              </a:rPr>
              <a:t> or </a:t>
            </a:r>
            <a:r>
              <a:rPr lang="en-US" sz="2000" b="1" dirty="0">
                <a:solidFill>
                  <a:schemeClr val="tx1"/>
                </a:solidFill>
              </a:rPr>
              <a:t>microorganisms</a:t>
            </a:r>
            <a:r>
              <a:rPr lang="en-US" sz="2000" dirty="0">
                <a:solidFill>
                  <a:schemeClr val="tx1"/>
                </a:solidFill>
              </a:rPr>
              <a:t>.</a:t>
            </a:r>
          </a:p>
          <a:p>
            <a:pPr lvl="0" algn="l"/>
            <a:endParaRPr lang="en-US" sz="2000" dirty="0">
              <a:solidFill>
                <a:schemeClr val="tx1"/>
              </a:solidFill>
            </a:endParaRPr>
          </a:p>
          <a:p>
            <a:pPr lvl="0" algn="l"/>
            <a:r>
              <a:rPr lang="en-US" sz="2000" dirty="0">
                <a:solidFill>
                  <a:schemeClr val="tx1"/>
                </a:solidFill>
              </a:rPr>
              <a:t>Infectious diseases also include </a:t>
            </a:r>
            <a:r>
              <a:rPr lang="en-US" sz="2000" i="1" dirty="0">
                <a:solidFill>
                  <a:schemeClr val="tx1"/>
                </a:solidFill>
              </a:rPr>
              <a:t>emerging infectious diseases</a:t>
            </a:r>
            <a:r>
              <a:rPr lang="en-US" sz="2000" dirty="0">
                <a:solidFill>
                  <a:schemeClr val="tx1"/>
                </a:solidFill>
              </a:rPr>
              <a:t>; diseases that have newly appeared (e.g., Middle East Respiratory Syndrome) or have existed but are rapidly increasing in incidence or geographic range (e.g., drug-resistant tuberculosis (XDR TB) and COVID-19</a:t>
            </a:r>
          </a:p>
          <a:p>
            <a:pPr lvl="0" algn="l"/>
            <a:endParaRPr lang="en-US" sz="2000" dirty="0">
              <a:solidFill>
                <a:schemeClr val="tx1"/>
              </a:solidFill>
            </a:endParaRPr>
          </a:p>
          <a:p>
            <a:pPr lvl="0" algn="l"/>
            <a:r>
              <a:rPr lang="en-US" sz="2000" dirty="0">
                <a:solidFill>
                  <a:schemeClr val="tx1"/>
                </a:solidFill>
              </a:rPr>
              <a:t>Most often, illness is directly caused by the infectious agent or its toxic product, which arises through transmission from an infected person, an infected animal, or a contaminated inanimate object to a susceptible host. </a:t>
            </a:r>
          </a:p>
          <a:p>
            <a:pPr lvl="0" algn="l"/>
            <a:endParaRPr lang="en-US" sz="2000" dirty="0">
              <a:solidFill>
                <a:schemeClr val="tx1"/>
              </a:solidFill>
            </a:endParaRPr>
          </a:p>
          <a:p>
            <a:pPr lvl="0" algn="l"/>
            <a:r>
              <a:rPr lang="en-US" sz="2000" dirty="0">
                <a:solidFill>
                  <a:schemeClr val="tx1"/>
                </a:solidFill>
              </a:rPr>
              <a:t>Infectious disease control and prevention relies on a thorough understanding of the factors determining transmission</a:t>
            </a:r>
          </a:p>
        </p:txBody>
      </p:sp>
      <p:pic>
        <p:nvPicPr>
          <p:cNvPr id="6" name="Picture 5">
            <a:extLst>
              <a:ext uri="{FF2B5EF4-FFF2-40B4-BE49-F238E27FC236}">
                <a16:creationId xmlns:a16="http://schemas.microsoft.com/office/drawing/2014/main" id="{56FD210B-2A5B-438B-9C4C-558B2804A2A1}"/>
              </a:ext>
            </a:extLst>
          </p:cNvPr>
          <p:cNvPicPr>
            <a:picLocks noChangeAspect="1"/>
          </p:cNvPicPr>
          <p:nvPr/>
        </p:nvPicPr>
        <p:blipFill>
          <a:blip r:embed="rId3"/>
          <a:stretch>
            <a:fillRect/>
          </a:stretch>
        </p:blipFill>
        <p:spPr>
          <a:xfrm>
            <a:off x="6010290" y="25681"/>
            <a:ext cx="3133710" cy="1185379"/>
          </a:xfrm>
          <a:prstGeom prst="rect">
            <a:avLst/>
          </a:prstGeom>
        </p:spPr>
      </p:pic>
    </p:spTree>
    <p:extLst>
      <p:ext uri="{BB962C8B-B14F-4D97-AF65-F5344CB8AC3E}">
        <p14:creationId xmlns:p14="http://schemas.microsoft.com/office/powerpoint/2010/main" val="155538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6934" y="710529"/>
            <a:ext cx="5334000" cy="533400"/>
          </a:xfrm>
        </p:spPr>
        <p:txBody>
          <a:bodyPr>
            <a:normAutofit fontScale="90000"/>
          </a:bodyPr>
          <a:lstStyle/>
          <a:p>
            <a:r>
              <a:rPr lang="en-US" sz="2800" dirty="0">
                <a:solidFill>
                  <a:schemeClr val="accent4">
                    <a:lumMod val="50000"/>
                  </a:schemeClr>
                </a:solidFill>
                <a:latin typeface="Verdana" pitchFamily="34" charset="0"/>
              </a:rPr>
              <a:t>Bubonic Plague in History</a:t>
            </a:r>
          </a:p>
        </p:txBody>
      </p:sp>
      <p:sp>
        <p:nvSpPr>
          <p:cNvPr id="3" name="Subtitle 2"/>
          <p:cNvSpPr>
            <a:spLocks noGrp="1"/>
          </p:cNvSpPr>
          <p:nvPr>
            <p:ph type="subTitle" idx="1"/>
          </p:nvPr>
        </p:nvSpPr>
        <p:spPr>
          <a:xfrm>
            <a:off x="457200" y="1676399"/>
            <a:ext cx="4114800" cy="5045075"/>
          </a:xfrm>
        </p:spPr>
        <p:txBody>
          <a:bodyPr/>
          <a:lstStyle/>
          <a:p>
            <a:pPr algn="l"/>
            <a:r>
              <a:rPr lang="en-US" sz="1800" dirty="0">
                <a:solidFill>
                  <a:schemeClr val="tx1"/>
                </a:solidFill>
              </a:rPr>
              <a:t>Plague is an infectious disease caused by a specific type of bacterium called Yersinia pestis. Y. pestis can affect humans and animals and is spread mainly by fleas (black rat flea).</a:t>
            </a:r>
          </a:p>
          <a:p>
            <a:pPr algn="l"/>
            <a:endParaRPr lang="en-US" sz="1800" dirty="0">
              <a:solidFill>
                <a:schemeClr val="tx1"/>
              </a:solidFill>
            </a:endParaRPr>
          </a:p>
          <a:p>
            <a:pPr algn="l"/>
            <a:r>
              <a:rPr lang="en-US" sz="1800" dirty="0">
                <a:solidFill>
                  <a:schemeClr val="tx1"/>
                </a:solidFill>
              </a:rPr>
              <a:t>In the late Middle Ages (1340–1400) Europe experienced the most deadly disease outbreak in history when the </a:t>
            </a:r>
            <a:r>
              <a:rPr lang="en-US" sz="1800" b="1" dirty="0">
                <a:solidFill>
                  <a:schemeClr val="tx1"/>
                </a:solidFill>
              </a:rPr>
              <a:t>Black Death</a:t>
            </a:r>
            <a:r>
              <a:rPr lang="en-US" sz="1800" dirty="0">
                <a:solidFill>
                  <a:schemeClr val="tx1"/>
                </a:solidFill>
              </a:rPr>
              <a:t>, the infamous pandemic of bubonic plague, hit in 1348, killing a third of the human population.</a:t>
            </a:r>
          </a:p>
          <a:p>
            <a:pPr algn="l"/>
            <a:endParaRPr lang="en-US" sz="1800" dirty="0">
              <a:solidFill>
                <a:schemeClr val="tx1"/>
              </a:solidFill>
            </a:endParaRPr>
          </a:p>
          <a:p>
            <a:pPr algn="l"/>
            <a:r>
              <a:rPr lang="en-US" sz="1800" dirty="0">
                <a:solidFill>
                  <a:schemeClr val="tx1"/>
                </a:solidFill>
              </a:rPr>
              <a:t>Bubonic plague still occurs throughout the world and in the U.S., with cases in Africa, Asia, South America and the western areas of North America.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30</a:t>
            </a:fld>
            <a:endParaRPr lang="en-US" sz="1400" dirty="0">
              <a:solidFill>
                <a:schemeClr val="bg1"/>
              </a:solidFill>
              <a:latin typeface="Verdana" pitchFamily="34" charset="0"/>
            </a:endParaRPr>
          </a:p>
        </p:txBody>
      </p:sp>
      <p:pic>
        <p:nvPicPr>
          <p:cNvPr id="33794" name="Picture 2" descr="C:\Users\stlane\Pictures\Infectious diseases pix\the-black-death.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14" t="6063" r="2214" b="3902"/>
          <a:stretch/>
        </p:blipFill>
        <p:spPr bwMode="auto">
          <a:xfrm>
            <a:off x="4876800" y="3878262"/>
            <a:ext cx="4048268" cy="2269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EA1639A-532A-4ACD-819B-15132E9944C3}"/>
              </a:ext>
            </a:extLst>
          </p:cNvPr>
          <p:cNvPicPr>
            <a:picLocks noChangeAspect="1"/>
          </p:cNvPicPr>
          <p:nvPr/>
        </p:nvPicPr>
        <p:blipFill>
          <a:blip r:embed="rId4"/>
          <a:stretch>
            <a:fillRect/>
          </a:stretch>
        </p:blipFill>
        <p:spPr>
          <a:xfrm>
            <a:off x="4876800" y="1676399"/>
            <a:ext cx="2280102" cy="1828959"/>
          </a:xfrm>
          <a:prstGeom prst="rect">
            <a:avLst/>
          </a:prstGeom>
        </p:spPr>
      </p:pic>
    </p:spTree>
    <p:extLst>
      <p:ext uri="{BB962C8B-B14F-4D97-AF65-F5344CB8AC3E}">
        <p14:creationId xmlns:p14="http://schemas.microsoft.com/office/powerpoint/2010/main" val="229166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9531" y="609600"/>
            <a:ext cx="5334000" cy="533400"/>
          </a:xfrm>
        </p:spPr>
        <p:txBody>
          <a:bodyPr>
            <a:normAutofit fontScale="90000"/>
          </a:bodyPr>
          <a:lstStyle/>
          <a:p>
            <a:r>
              <a:rPr lang="en-US" sz="2600" dirty="0">
                <a:solidFill>
                  <a:schemeClr val="accent4">
                    <a:lumMod val="50000"/>
                  </a:schemeClr>
                </a:solidFill>
                <a:latin typeface="Verdana" pitchFamily="34" charset="0"/>
              </a:rPr>
              <a:t>Movement of the Black Plague</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36866" name="Picture 2" descr="C:\Users\stlane\Pictures\Infectious diseases pix\black-plague-map.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143000"/>
            <a:ext cx="7162800" cy="50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4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9893" y="615950"/>
            <a:ext cx="5334000" cy="533400"/>
          </a:xfrm>
        </p:spPr>
        <p:txBody>
          <a:bodyPr>
            <a:normAutofit fontScale="90000"/>
          </a:bodyPr>
          <a:lstStyle/>
          <a:p>
            <a:r>
              <a:rPr lang="en-US" sz="2800" dirty="0">
                <a:solidFill>
                  <a:schemeClr val="accent4">
                    <a:lumMod val="50000"/>
                  </a:schemeClr>
                </a:solidFill>
                <a:latin typeface="Verdana" pitchFamily="34" charset="0"/>
              </a:rPr>
              <a:t>Bubonic Plague in History</a:t>
            </a:r>
          </a:p>
        </p:txBody>
      </p:sp>
      <p:sp>
        <p:nvSpPr>
          <p:cNvPr id="3" name="Subtitle 2"/>
          <p:cNvSpPr>
            <a:spLocks noGrp="1"/>
          </p:cNvSpPr>
          <p:nvPr>
            <p:ph type="subTitle" idx="1"/>
          </p:nvPr>
        </p:nvSpPr>
        <p:spPr>
          <a:xfrm>
            <a:off x="609600" y="1149350"/>
            <a:ext cx="4114800" cy="4876800"/>
          </a:xfrm>
        </p:spPr>
        <p:txBody>
          <a:bodyPr/>
          <a:lstStyle/>
          <a:p>
            <a:pPr algn="l"/>
            <a:r>
              <a:rPr lang="en-US" dirty="0">
                <a:solidFill>
                  <a:schemeClr val="tx1"/>
                </a:solidFill>
              </a:rPr>
              <a:t>In 1665-1666, the Plague hit London killing an estimated 100,000 people; 20% of London's population.</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32770" name="Picture 2" descr="C:\Users\stlane\Pictures\Infectious diseases pix\plag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447800"/>
            <a:ext cx="3074987" cy="42799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Users\stlane\Pictures\Infectious diseases pix\im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4229"/>
          <a:stretch/>
        </p:blipFill>
        <p:spPr bwMode="auto">
          <a:xfrm>
            <a:off x="1064941" y="2890799"/>
            <a:ext cx="3375732" cy="2508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56DA8E-44E7-431A-9A86-F1F662361125}"/>
              </a:ext>
            </a:extLst>
          </p:cNvPr>
          <p:cNvSpPr txBox="1"/>
          <p:nvPr/>
        </p:nvSpPr>
        <p:spPr>
          <a:xfrm>
            <a:off x="584993" y="5858470"/>
            <a:ext cx="7543799" cy="923330"/>
          </a:xfrm>
          <a:prstGeom prst="rect">
            <a:avLst/>
          </a:prstGeom>
          <a:noFill/>
        </p:spPr>
        <p:txBody>
          <a:bodyPr wrap="square">
            <a:spAutoFit/>
          </a:bodyPr>
          <a:lstStyle/>
          <a:p>
            <a:r>
              <a:rPr lang="en-US" b="0" i="0" dirty="0">
                <a:solidFill>
                  <a:srgbClr val="343536"/>
                </a:solidFill>
                <a:effectLst/>
              </a:rPr>
              <a:t>The bubonic plague can be treated and cured with antibiotics now. If you are diagnosed with bubonic plague, you’ll be hospitalized and given antibiotics. In some cases, you may be put into an isolation unit.</a:t>
            </a:r>
            <a:endParaRPr lang="en-US" dirty="0"/>
          </a:p>
        </p:txBody>
      </p:sp>
    </p:spTree>
    <p:extLst>
      <p:ext uri="{BB962C8B-B14F-4D97-AF65-F5344CB8AC3E}">
        <p14:creationId xmlns:p14="http://schemas.microsoft.com/office/powerpoint/2010/main" val="427822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09600"/>
            <a:ext cx="5334000" cy="533400"/>
          </a:xfrm>
        </p:spPr>
        <p:txBody>
          <a:bodyPr>
            <a:normAutofit/>
          </a:bodyPr>
          <a:lstStyle/>
          <a:p>
            <a:r>
              <a:rPr lang="en-US" sz="2800" dirty="0">
                <a:solidFill>
                  <a:schemeClr val="tx1"/>
                </a:solidFill>
                <a:latin typeface="Verdana" pitchFamily="34" charset="0"/>
              </a:rPr>
              <a:t>Plague</a:t>
            </a:r>
          </a:p>
        </p:txBody>
      </p:sp>
      <p:sp>
        <p:nvSpPr>
          <p:cNvPr id="3" name="Subtitle 2"/>
          <p:cNvSpPr>
            <a:spLocks noGrp="1"/>
          </p:cNvSpPr>
          <p:nvPr>
            <p:ph type="subTitle" idx="1"/>
          </p:nvPr>
        </p:nvSpPr>
        <p:spPr>
          <a:xfrm>
            <a:off x="228600" y="1676400"/>
            <a:ext cx="8458200" cy="5105400"/>
          </a:xfrm>
        </p:spPr>
        <p:txBody>
          <a:bodyPr>
            <a:normAutofit/>
          </a:bodyPr>
          <a:lstStyle/>
          <a:p>
            <a:pPr algn="l" hangingPunct="0"/>
            <a:endParaRPr lang="en-US" dirty="0">
              <a:solidFill>
                <a:schemeClr val="tx1"/>
              </a:solidFill>
            </a:endParaRPr>
          </a:p>
          <a:p>
            <a:pPr marL="342900" lvl="0" indent="-342900" algn="l" hangingPunct="0">
              <a:buFont typeface="Wingdings" pitchFamily="2" charset="2"/>
              <a:buChar char="§"/>
            </a:pPr>
            <a:r>
              <a:rPr lang="en-US" b="1" dirty="0">
                <a:solidFill>
                  <a:schemeClr val="tx1"/>
                </a:solidFill>
              </a:rPr>
              <a:t>Bubonic:  </a:t>
            </a:r>
            <a:r>
              <a:rPr lang="en-US" dirty="0">
                <a:solidFill>
                  <a:schemeClr val="tx1"/>
                </a:solidFill>
              </a:rPr>
              <a:t>From rats by the bite of an infected fleas.</a:t>
            </a:r>
          </a:p>
          <a:p>
            <a:pPr marL="342900" lvl="0" indent="-342900" algn="l" hangingPunct="0">
              <a:buFont typeface="Wingdings" pitchFamily="2" charset="2"/>
              <a:buChar char="§"/>
            </a:pPr>
            <a:r>
              <a:rPr lang="en-US" b="1" dirty="0">
                <a:solidFill>
                  <a:schemeClr val="tx1"/>
                </a:solidFill>
              </a:rPr>
              <a:t>Septicemic: </a:t>
            </a:r>
            <a:r>
              <a:rPr lang="en-US" dirty="0">
                <a:solidFill>
                  <a:schemeClr val="tx1"/>
                </a:solidFill>
              </a:rPr>
              <a:t>When plague bacteria multiplies in the blood stream.</a:t>
            </a:r>
          </a:p>
          <a:p>
            <a:pPr marL="800100" lvl="1" indent="-342900" algn="l" hangingPunct="0">
              <a:buFont typeface="Wingdings" pitchFamily="2" charset="2"/>
              <a:buChar char="§"/>
            </a:pPr>
            <a:r>
              <a:rPr lang="en-US" dirty="0">
                <a:solidFill>
                  <a:schemeClr val="tx1"/>
                </a:solidFill>
              </a:rPr>
              <a:t>Spreads rapidly until hemorrhagic pneumonia involves entire lung area.</a:t>
            </a:r>
          </a:p>
          <a:p>
            <a:pPr marL="342900" lvl="0" indent="-342900" algn="l" hangingPunct="0">
              <a:buFont typeface="Wingdings" pitchFamily="2" charset="2"/>
              <a:buChar char="§"/>
            </a:pPr>
            <a:r>
              <a:rPr lang="en-US" b="1" dirty="0">
                <a:solidFill>
                  <a:schemeClr val="tx1"/>
                </a:solidFill>
              </a:rPr>
              <a:t>Pneumonic:</a:t>
            </a:r>
            <a:r>
              <a:rPr lang="en-US" dirty="0">
                <a:solidFill>
                  <a:schemeClr val="tx1"/>
                </a:solidFill>
              </a:rPr>
              <a:t> May result from septicemic form or from inhalation of the organism.</a:t>
            </a:r>
          </a:p>
          <a:p>
            <a:pPr marL="800100" lvl="1" indent="-342900" algn="l" hangingPunct="0">
              <a:buFont typeface="Wingdings" pitchFamily="2" charset="2"/>
              <a:buChar char="§"/>
            </a:pPr>
            <a:r>
              <a:rPr lang="en-US" dirty="0">
                <a:solidFill>
                  <a:schemeClr val="tx1"/>
                </a:solidFill>
              </a:rPr>
              <a:t>Pneumonic affects the lungs and is spread person to person by way of cough droplets.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5122" name="Picture 2" descr="C:\Users\stlane\Pictures\Infectious diseases pix\25d Bubonic-Plag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36525"/>
            <a:ext cx="1795346" cy="17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8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46100"/>
            <a:ext cx="5334000" cy="533400"/>
          </a:xfrm>
        </p:spPr>
        <p:txBody>
          <a:bodyPr>
            <a:normAutofit/>
          </a:bodyPr>
          <a:lstStyle/>
          <a:p>
            <a:r>
              <a:rPr lang="en-US" sz="2800" dirty="0">
                <a:solidFill>
                  <a:schemeClr val="tx1"/>
                </a:solidFill>
                <a:latin typeface="Verdana" pitchFamily="34" charset="0"/>
              </a:rPr>
              <a:t>Plague</a:t>
            </a:r>
          </a:p>
        </p:txBody>
      </p:sp>
      <p:sp>
        <p:nvSpPr>
          <p:cNvPr id="3" name="Subtitle 2"/>
          <p:cNvSpPr>
            <a:spLocks noGrp="1"/>
          </p:cNvSpPr>
          <p:nvPr>
            <p:ph type="subTitle" idx="1"/>
          </p:nvPr>
        </p:nvSpPr>
        <p:spPr>
          <a:xfrm>
            <a:off x="381000" y="1143000"/>
            <a:ext cx="8458200" cy="2362200"/>
          </a:xfrm>
        </p:spPr>
        <p:txBody>
          <a:bodyPr>
            <a:normAutofit/>
          </a:bodyPr>
          <a:lstStyle/>
          <a:p>
            <a:pPr algn="l" hangingPunct="0"/>
            <a:r>
              <a:rPr lang="en-US" dirty="0">
                <a:solidFill>
                  <a:schemeClr val="tx1"/>
                </a:solidFill>
              </a:rPr>
              <a:t>	</a:t>
            </a:r>
            <a:r>
              <a:rPr lang="en-US" u="sng" dirty="0">
                <a:solidFill>
                  <a:schemeClr val="tx1"/>
                </a:solidFill>
              </a:rPr>
              <a:t>Type</a:t>
            </a:r>
            <a:r>
              <a:rPr lang="en-US" dirty="0">
                <a:solidFill>
                  <a:schemeClr val="tx1"/>
                </a:solidFill>
              </a:rPr>
              <a:t>				</a:t>
            </a:r>
            <a:r>
              <a:rPr lang="en-US" u="sng" dirty="0">
                <a:solidFill>
                  <a:schemeClr val="tx1"/>
                </a:solidFill>
              </a:rPr>
              <a:t>Infection of:</a:t>
            </a:r>
          </a:p>
          <a:p>
            <a:pPr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Bubonic:  				Lymph nodes</a:t>
            </a:r>
          </a:p>
          <a:p>
            <a:pPr marL="342900" lvl="0" indent="-342900" algn="l" hangingPunct="0">
              <a:buFont typeface="Wingdings" pitchFamily="2" charset="2"/>
              <a:buChar char="§"/>
            </a:pPr>
            <a:r>
              <a:rPr lang="en-US" dirty="0">
                <a:solidFill>
                  <a:schemeClr val="tx1"/>
                </a:solidFill>
              </a:rPr>
              <a:t>Septicemic: 			The blood</a:t>
            </a:r>
          </a:p>
          <a:p>
            <a:pPr marL="342900" lvl="0" indent="-342900" algn="l" hangingPunct="0">
              <a:buFont typeface="Wingdings" pitchFamily="2" charset="2"/>
              <a:buChar char="§"/>
            </a:pPr>
            <a:r>
              <a:rPr lang="en-US" dirty="0">
                <a:solidFill>
                  <a:schemeClr val="tx1"/>
                </a:solidFill>
              </a:rPr>
              <a:t>Pneumonic</a:t>
            </a:r>
            <a:r>
              <a:rPr lang="en-US" b="1" dirty="0">
                <a:solidFill>
                  <a:schemeClr val="tx1"/>
                </a:solidFill>
              </a:rPr>
              <a:t>:</a:t>
            </a:r>
            <a:r>
              <a:rPr lang="en-US" dirty="0">
                <a:solidFill>
                  <a:schemeClr val="tx1"/>
                </a:solidFill>
              </a:rPr>
              <a:t> 			Lungs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1026" name="Picture 2" descr="C:\Users\stlane\Pictures\Infectious diseases pix\plague-bacteria_9448_600x4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9995" y="3795712"/>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56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2322" y="600011"/>
            <a:ext cx="5334000" cy="533400"/>
          </a:xfrm>
        </p:spPr>
        <p:txBody>
          <a:bodyPr>
            <a:normAutofit/>
          </a:bodyPr>
          <a:lstStyle/>
          <a:p>
            <a:r>
              <a:rPr lang="en-US" sz="2800" dirty="0">
                <a:solidFill>
                  <a:schemeClr val="tx1"/>
                </a:solidFill>
                <a:latin typeface="Verdana" pitchFamily="34" charset="0"/>
              </a:rPr>
              <a:t>Bubonic Plague</a:t>
            </a:r>
          </a:p>
        </p:txBody>
      </p:sp>
      <p:sp>
        <p:nvSpPr>
          <p:cNvPr id="3" name="Subtitle 2"/>
          <p:cNvSpPr>
            <a:spLocks noGrp="1"/>
          </p:cNvSpPr>
          <p:nvPr>
            <p:ph type="subTitle" idx="1"/>
          </p:nvPr>
        </p:nvSpPr>
        <p:spPr>
          <a:xfrm>
            <a:off x="576943" y="1181100"/>
            <a:ext cx="7924800" cy="4800600"/>
          </a:xfrm>
        </p:spPr>
        <p:txBody>
          <a:bodyPr/>
          <a:lstStyle/>
          <a:p>
            <a:pPr marL="342900" indent="-342900" algn="l">
              <a:buFont typeface="Arial" pitchFamily="34" charset="0"/>
              <a:buChar char="•"/>
            </a:pPr>
            <a:r>
              <a:rPr lang="en-US" dirty="0">
                <a:solidFill>
                  <a:schemeClr val="tx1"/>
                </a:solidFill>
              </a:rPr>
              <a:t>From the bite of the black rat flea.</a:t>
            </a:r>
          </a:p>
          <a:p>
            <a:pPr marL="342900" indent="-342900" algn="l" hangingPunct="0">
              <a:buFont typeface="Arial" pitchFamily="34" charset="0"/>
              <a:buChar char="•"/>
            </a:pPr>
            <a:r>
              <a:rPr lang="en-US" dirty="0">
                <a:solidFill>
                  <a:schemeClr val="tx1"/>
                </a:solidFill>
              </a:rPr>
              <a:t>“Black Death” transmittable by bite of an infected flea or person to person by respiratory route.</a:t>
            </a:r>
          </a:p>
          <a:p>
            <a:pPr marL="342900" indent="-342900" algn="l" hangingPunct="0">
              <a:buFont typeface="Arial" pitchFamily="34" charset="0"/>
              <a:buChar char="•"/>
            </a:pPr>
            <a:r>
              <a:rPr lang="en-US" dirty="0">
                <a:solidFill>
                  <a:schemeClr val="tx1"/>
                </a:solidFill>
              </a:rPr>
              <a:t>This can include domesticated animals, i.e., cats to wild animals, i.e., rabbits, rats, squirrels.</a:t>
            </a:r>
          </a:p>
          <a:p>
            <a:pPr marL="342900" indent="-342900" algn="l" hangingPunct="0">
              <a:buFont typeface="Arial" pitchFamily="34" charset="0"/>
              <a:buChar char="•"/>
            </a:pPr>
            <a:r>
              <a:rPr lang="en-US" dirty="0">
                <a:solidFill>
                  <a:schemeClr val="tx1"/>
                </a:solidFill>
              </a:rPr>
              <a:t>Characterized by buboes which appear.</a:t>
            </a: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4098" name="Picture 2" descr="C:\Users\stlane\Pictures\Infectious diseases pix\25 bubonic plague bubo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132326"/>
            <a:ext cx="2852057" cy="2010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lane\Pictures\Infectious diseases pix\25b bubonic plague carrier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4342669"/>
            <a:ext cx="200273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tlane\Pictures\Infectious diseases pix\25cbubonic plagu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4132326"/>
            <a:ext cx="1768475" cy="189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0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4625" y="539750"/>
            <a:ext cx="5334000" cy="533400"/>
          </a:xfrm>
        </p:spPr>
        <p:txBody>
          <a:bodyPr>
            <a:normAutofit/>
          </a:bodyPr>
          <a:lstStyle/>
          <a:p>
            <a:r>
              <a:rPr lang="en-US" sz="2800" dirty="0">
                <a:solidFill>
                  <a:schemeClr val="tx1"/>
                </a:solidFill>
                <a:latin typeface="Verdana" pitchFamily="34" charset="0"/>
              </a:rPr>
              <a:t>Septicemic Plague</a:t>
            </a:r>
          </a:p>
        </p:txBody>
      </p:sp>
      <p:sp>
        <p:nvSpPr>
          <p:cNvPr id="3" name="Subtitle 2"/>
          <p:cNvSpPr>
            <a:spLocks noGrp="1"/>
          </p:cNvSpPr>
          <p:nvPr>
            <p:ph type="subTitle" idx="1"/>
          </p:nvPr>
        </p:nvSpPr>
        <p:spPr>
          <a:xfrm>
            <a:off x="609600" y="1219200"/>
            <a:ext cx="7924800" cy="4724400"/>
          </a:xfrm>
        </p:spPr>
        <p:txBody>
          <a:bodyPr>
            <a:normAutofit/>
          </a:bodyPr>
          <a:lstStyle/>
          <a:p>
            <a:pPr algn="l"/>
            <a:r>
              <a:rPr lang="en-US" dirty="0">
                <a:solidFill>
                  <a:schemeClr val="tx1"/>
                </a:solidFill>
              </a:rPr>
              <a:t>This form of the disease occurs when the bacteria multiply in the blood, causing bacteremia and severe sepsis. </a:t>
            </a:r>
          </a:p>
          <a:p>
            <a:pPr algn="l"/>
            <a:endParaRPr lang="en-US" sz="1700" dirty="0">
              <a:solidFill>
                <a:schemeClr val="tx1"/>
              </a:solidFill>
            </a:endParaRPr>
          </a:p>
          <a:p>
            <a:pPr algn="l"/>
            <a:r>
              <a:rPr lang="en-US" u="sng" dirty="0">
                <a:solidFill>
                  <a:schemeClr val="tx1"/>
                </a:solidFill>
              </a:rPr>
              <a:t>Primary</a:t>
            </a:r>
            <a:r>
              <a:rPr lang="en-US" dirty="0">
                <a:solidFill>
                  <a:schemeClr val="tx1"/>
                </a:solidFill>
              </a:rPr>
              <a:t> septicemic plague results from direct inoculation of the bacteria into the bloodstream, typically via the bite of an infected animal or flea or direct contact with infected tissues. </a:t>
            </a:r>
          </a:p>
          <a:p>
            <a:pPr algn="l"/>
            <a:endParaRPr lang="en-US" sz="1700" dirty="0">
              <a:solidFill>
                <a:schemeClr val="tx1"/>
              </a:solidFill>
            </a:endParaRPr>
          </a:p>
          <a:p>
            <a:pPr algn="l"/>
            <a:r>
              <a:rPr lang="en-US" u="sng" dirty="0">
                <a:solidFill>
                  <a:schemeClr val="tx1"/>
                </a:solidFill>
              </a:rPr>
              <a:t>Secondary</a:t>
            </a:r>
            <a:r>
              <a:rPr lang="en-US" dirty="0">
                <a:solidFill>
                  <a:schemeClr val="tx1"/>
                </a:solidFill>
              </a:rPr>
              <a:t> septicemic plague occurs when there is progression of disease and dissemination of bacteria following bubonic presentation.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spTree>
    <p:extLst>
      <p:ext uri="{BB962C8B-B14F-4D97-AF65-F5344CB8AC3E}">
        <p14:creationId xmlns:p14="http://schemas.microsoft.com/office/powerpoint/2010/main" val="28906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7287" y="609600"/>
            <a:ext cx="5334000" cy="533400"/>
          </a:xfrm>
        </p:spPr>
        <p:txBody>
          <a:bodyPr>
            <a:normAutofit/>
          </a:bodyPr>
          <a:lstStyle/>
          <a:p>
            <a:r>
              <a:rPr lang="en-US" sz="2800" dirty="0">
                <a:solidFill>
                  <a:schemeClr val="tx1"/>
                </a:solidFill>
                <a:latin typeface="Verdana" pitchFamily="34" charset="0"/>
              </a:rPr>
              <a:t>Septicemic Plague</a:t>
            </a:r>
          </a:p>
        </p:txBody>
      </p:sp>
      <p:sp>
        <p:nvSpPr>
          <p:cNvPr id="3" name="Subtitle 2"/>
          <p:cNvSpPr>
            <a:spLocks noGrp="1"/>
          </p:cNvSpPr>
          <p:nvPr>
            <p:ph type="subTitle" idx="1"/>
          </p:nvPr>
        </p:nvSpPr>
        <p:spPr>
          <a:xfrm>
            <a:off x="533400" y="1143000"/>
            <a:ext cx="7924800" cy="4800600"/>
          </a:xfrm>
        </p:spPr>
        <p:txBody>
          <a:bodyPr>
            <a:normAutofit/>
          </a:bodyPr>
          <a:lstStyle/>
          <a:p>
            <a:pPr algn="l"/>
            <a:r>
              <a:rPr lang="en-US" dirty="0">
                <a:solidFill>
                  <a:schemeClr val="tx1"/>
                </a:solidFill>
              </a:rPr>
              <a:t>Septicemic plague is rarely transmissible human to human but may become transmissible if the disease reaches the pneumonic stage.</a:t>
            </a:r>
          </a:p>
          <a:p>
            <a:pPr algn="l"/>
            <a:endParaRPr lang="en-US" dirty="0">
              <a:solidFill>
                <a:schemeClr val="tx1"/>
              </a:solidFill>
            </a:endParaRPr>
          </a:p>
          <a:p>
            <a:pPr algn="l"/>
            <a:r>
              <a:rPr lang="en-US" dirty="0">
                <a:solidFill>
                  <a:schemeClr val="tx1"/>
                </a:solidFill>
              </a:rPr>
              <a:t>Septicemic plague, either primary or secondary, has approximately 40% mortality when treated, and in untreated cases, the mortality is 100%.</a:t>
            </a:r>
          </a:p>
          <a:p>
            <a:pPr algn="l"/>
            <a:br>
              <a:rPr lang="en-US" dirty="0"/>
            </a:b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15362" name="Picture 2" descr="C:\Users\stlane\Pictures\Infectious diseases pix\27 septicemic plagu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1350" y="4276725"/>
            <a:ext cx="28575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62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1893" y="617538"/>
            <a:ext cx="5334000" cy="533400"/>
          </a:xfrm>
        </p:spPr>
        <p:txBody>
          <a:bodyPr>
            <a:normAutofit fontScale="90000"/>
          </a:bodyPr>
          <a:lstStyle/>
          <a:p>
            <a:r>
              <a:rPr lang="en-US" sz="2600" dirty="0">
                <a:solidFill>
                  <a:schemeClr val="tx1"/>
                </a:solidFill>
                <a:latin typeface="Verdana" pitchFamily="34" charset="0"/>
              </a:rPr>
              <a:t>Pneumonic Plague Symptoms</a:t>
            </a:r>
          </a:p>
        </p:txBody>
      </p:sp>
      <p:sp>
        <p:nvSpPr>
          <p:cNvPr id="3" name="Subtitle 2"/>
          <p:cNvSpPr>
            <a:spLocks noGrp="1"/>
          </p:cNvSpPr>
          <p:nvPr>
            <p:ph type="subTitle" idx="1"/>
          </p:nvPr>
        </p:nvSpPr>
        <p:spPr>
          <a:xfrm>
            <a:off x="609600" y="1295400"/>
            <a:ext cx="7924800" cy="4800600"/>
          </a:xfrm>
        </p:spPr>
        <p:txBody>
          <a:bodyPr>
            <a:normAutofit fontScale="92500" lnSpcReduction="10000"/>
          </a:bodyPr>
          <a:lstStyle/>
          <a:p>
            <a:pPr algn="l" hangingPunct="0"/>
            <a:r>
              <a:rPr lang="en-US" dirty="0">
                <a:solidFill>
                  <a:schemeClr val="tx1"/>
                </a:solidFill>
              </a:rPr>
              <a:t>Spread person to person by way of cough droplets.</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Cough with bloody sputum</a:t>
            </a:r>
          </a:p>
          <a:p>
            <a:pPr marL="342900" lvl="0" indent="-342900" algn="l" hangingPunct="0">
              <a:buFont typeface="Wingdings" pitchFamily="2" charset="2"/>
              <a:buChar char="§"/>
            </a:pPr>
            <a:r>
              <a:rPr lang="en-US" dirty="0">
                <a:solidFill>
                  <a:schemeClr val="tx1"/>
                </a:solidFill>
              </a:rPr>
              <a:t>Difficulty breathing</a:t>
            </a:r>
          </a:p>
          <a:p>
            <a:pPr marL="342900" lvl="0" indent="-342900" algn="l" hangingPunct="0">
              <a:buFont typeface="Wingdings" pitchFamily="2" charset="2"/>
              <a:buChar char="§"/>
            </a:pPr>
            <a:r>
              <a:rPr lang="en-US" dirty="0">
                <a:solidFill>
                  <a:schemeClr val="tx1"/>
                </a:solidFill>
              </a:rPr>
              <a:t>High fever</a:t>
            </a:r>
          </a:p>
          <a:p>
            <a:pPr marL="342900" lvl="0" indent="-342900" algn="l" hangingPunct="0">
              <a:buFont typeface="Wingdings" pitchFamily="2" charset="2"/>
              <a:buChar char="§"/>
            </a:pPr>
            <a:r>
              <a:rPr lang="en-US" dirty="0">
                <a:solidFill>
                  <a:schemeClr val="tx1"/>
                </a:solidFill>
              </a:rPr>
              <a:t>Nausea/vomiting</a:t>
            </a:r>
          </a:p>
          <a:p>
            <a:pPr marL="342900" lvl="0" indent="-342900" algn="l" hangingPunct="0">
              <a:buFont typeface="Wingdings" pitchFamily="2" charset="2"/>
              <a:buChar char="§"/>
            </a:pPr>
            <a:r>
              <a:rPr lang="en-US" dirty="0">
                <a:solidFill>
                  <a:schemeClr val="tx1"/>
                </a:solidFill>
              </a:rPr>
              <a:t>Weakness</a:t>
            </a:r>
          </a:p>
          <a:p>
            <a:pPr lvl="0" algn="l" hangingPunct="0"/>
            <a:endParaRPr lang="en-US" dirty="0">
              <a:solidFill>
                <a:schemeClr val="tx1"/>
              </a:solidFill>
            </a:endParaRPr>
          </a:p>
          <a:p>
            <a:pPr algn="l" hangingPunct="0"/>
            <a:r>
              <a:rPr lang="en-US" dirty="0">
                <a:solidFill>
                  <a:schemeClr val="tx1"/>
                </a:solidFill>
              </a:rPr>
              <a:t>Progresses quickly leading to respiratory failure and shock in 2 days of infection.</a:t>
            </a:r>
          </a:p>
          <a:p>
            <a:pPr lvl="0" algn="l" hangingPunct="0"/>
            <a:r>
              <a:rPr lang="en-US" dirty="0">
                <a:solidFill>
                  <a:schemeClr val="tx1"/>
                </a:solidFill>
              </a:rPr>
              <a:t>Initiate antibiotics within a day of signs and symptoms or it is likely to be fatal. May result from septicemic form or from inhalation of organism.</a:t>
            </a:r>
          </a:p>
          <a:p>
            <a:pPr hangingPunct="0"/>
            <a:endParaRPr lang="en-US" dirty="0"/>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spTree>
    <p:extLst>
      <p:ext uri="{BB962C8B-B14F-4D97-AF65-F5344CB8AC3E}">
        <p14:creationId xmlns:p14="http://schemas.microsoft.com/office/powerpoint/2010/main" val="3261860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94263" y="693738"/>
            <a:ext cx="5334000" cy="533400"/>
          </a:xfrm>
        </p:spPr>
        <p:txBody>
          <a:bodyPr>
            <a:normAutofit/>
          </a:bodyPr>
          <a:lstStyle/>
          <a:p>
            <a:r>
              <a:rPr lang="en-US" sz="2800" dirty="0">
                <a:solidFill>
                  <a:schemeClr val="tx1"/>
                </a:solidFill>
                <a:latin typeface="Verdana" pitchFamily="34" charset="0"/>
              </a:rPr>
              <a:t>Plague Symptoms</a:t>
            </a:r>
          </a:p>
        </p:txBody>
      </p:sp>
      <p:sp>
        <p:nvSpPr>
          <p:cNvPr id="3" name="Subtitle 2"/>
          <p:cNvSpPr>
            <a:spLocks noGrp="1"/>
          </p:cNvSpPr>
          <p:nvPr>
            <p:ph type="subTitle" idx="1"/>
          </p:nvPr>
        </p:nvSpPr>
        <p:spPr>
          <a:xfrm>
            <a:off x="609600" y="1371600"/>
            <a:ext cx="7924800" cy="4724400"/>
          </a:xfrm>
        </p:spPr>
        <p:txBody>
          <a:bodyPr>
            <a:normAutofit/>
          </a:bodyPr>
          <a:lstStyle/>
          <a:p>
            <a:pPr algn="l"/>
            <a:r>
              <a:rPr lang="en-US" sz="2300" dirty="0">
                <a:solidFill>
                  <a:schemeClr val="tx1"/>
                </a:solidFill>
              </a:rPr>
              <a:t>Symptoms: High fever, headache, general aches, extreme weakness, glandular swelling, pneumonia, hemorrhages in skin and mucous membranes possible, extreme lymph node pain.</a:t>
            </a:r>
          </a:p>
          <a:p>
            <a:pPr algn="l"/>
            <a:endParaRPr lang="en-US" sz="2300" dirty="0">
              <a:solidFill>
                <a:schemeClr val="tx1"/>
              </a:solidFill>
            </a:endParaRPr>
          </a:p>
          <a:p>
            <a:pPr algn="l"/>
            <a:r>
              <a:rPr lang="en-US" sz="2300" dirty="0">
                <a:solidFill>
                  <a:schemeClr val="tx1"/>
                </a:solidFill>
              </a:rPr>
              <a:t>Incubates:  Bubonic, 2-6 days; unvaccinated: few days longer if vaccinated. Pneumonic: 1 to 6 days.</a:t>
            </a:r>
          </a:p>
          <a:p>
            <a:pPr algn="l"/>
            <a:endParaRPr lang="en-US" sz="2300" dirty="0">
              <a:solidFill>
                <a:schemeClr val="tx1"/>
              </a:solidFill>
            </a:endParaRPr>
          </a:p>
          <a:p>
            <a:pPr algn="l"/>
            <a:r>
              <a:rPr lang="en-US" sz="2300" dirty="0">
                <a:solidFill>
                  <a:schemeClr val="tx1"/>
                </a:solidFill>
              </a:rPr>
              <a:t>Fatal: Bubonic if untreated; Pneumonic if untreated.</a:t>
            </a:r>
          </a:p>
          <a:p>
            <a:pPr algn="l"/>
            <a:endParaRPr lang="en-US" sz="2300" dirty="0">
              <a:solidFill>
                <a:schemeClr val="tx1"/>
              </a:solidFill>
            </a:endParaRPr>
          </a:p>
          <a:p>
            <a:pPr algn="l"/>
            <a:r>
              <a:rPr lang="en-US" sz="2300" dirty="0">
                <a:solidFill>
                  <a:schemeClr val="tx1"/>
                </a:solidFill>
              </a:rPr>
              <a:t>Treatment: Tetracycline with streptomycin.</a:t>
            </a:r>
          </a:p>
        </p:txBody>
      </p:sp>
    </p:spTree>
    <p:extLst>
      <p:ext uri="{BB962C8B-B14F-4D97-AF65-F5344CB8AC3E}">
        <p14:creationId xmlns:p14="http://schemas.microsoft.com/office/powerpoint/2010/main" val="395964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BF11-4E3C-45FA-A9A3-BFDAA95BF7ED}"/>
              </a:ext>
            </a:extLst>
          </p:cNvPr>
          <p:cNvSpPr>
            <a:spLocks noGrp="1"/>
          </p:cNvSpPr>
          <p:nvPr>
            <p:ph type="title"/>
          </p:nvPr>
        </p:nvSpPr>
        <p:spPr/>
        <p:txBody>
          <a:bodyPr/>
          <a:lstStyle/>
          <a:p>
            <a:r>
              <a:rPr lang="en-US" sz="2800" dirty="0">
                <a:solidFill>
                  <a:schemeClr val="tx1"/>
                </a:solidFill>
              </a:rPr>
              <a:t>Shifting Trends in Cause of Death in the </a:t>
            </a:r>
            <a:br>
              <a:rPr lang="en-US" sz="2800" dirty="0">
                <a:solidFill>
                  <a:schemeClr val="tx1"/>
                </a:solidFill>
              </a:rPr>
            </a:br>
            <a:r>
              <a:rPr lang="en-US" sz="2800" dirty="0">
                <a:solidFill>
                  <a:schemeClr val="tx1"/>
                </a:solidFill>
              </a:rPr>
              <a:t>United States</a:t>
            </a:r>
          </a:p>
        </p:txBody>
      </p:sp>
      <p:pic>
        <p:nvPicPr>
          <p:cNvPr id="7" name="Content Placeholder 6">
            <a:extLst>
              <a:ext uri="{FF2B5EF4-FFF2-40B4-BE49-F238E27FC236}">
                <a16:creationId xmlns:a16="http://schemas.microsoft.com/office/drawing/2014/main" id="{EABFE88B-660B-4660-8EFA-D7F3173F3263}"/>
              </a:ext>
            </a:extLst>
          </p:cNvPr>
          <p:cNvPicPr>
            <a:picLocks noGrp="1" noChangeAspect="1"/>
          </p:cNvPicPr>
          <p:nvPr>
            <p:ph idx="1"/>
          </p:nvPr>
        </p:nvPicPr>
        <p:blipFill>
          <a:blip r:embed="rId3"/>
          <a:stretch>
            <a:fillRect/>
          </a:stretch>
        </p:blipFill>
        <p:spPr>
          <a:xfrm>
            <a:off x="311617" y="1583203"/>
            <a:ext cx="8611087" cy="4801721"/>
          </a:xfrm>
        </p:spPr>
      </p:pic>
      <p:sp>
        <p:nvSpPr>
          <p:cNvPr id="4" name="Date Placeholder 3">
            <a:extLst>
              <a:ext uri="{FF2B5EF4-FFF2-40B4-BE49-F238E27FC236}">
                <a16:creationId xmlns:a16="http://schemas.microsoft.com/office/drawing/2014/main" id="{1978AA0D-2820-4C66-BD72-EBA6864DCCCA}"/>
              </a:ext>
            </a:extLst>
          </p:cNvPr>
          <p:cNvSpPr>
            <a:spLocks noGrp="1"/>
          </p:cNvSpPr>
          <p:nvPr>
            <p:ph type="dt" sz="half" idx="10"/>
          </p:nvPr>
        </p:nvSpPr>
        <p:spPr/>
        <p:txBody>
          <a:bodyPr/>
          <a:lstStyle/>
          <a:p>
            <a:fld id="{0BB2C54A-E28D-4904-9A14-6F605DD774D6}" type="datetime1">
              <a:rPr lang="en-US" smtClean="0">
                <a:solidFill>
                  <a:srgbClr val="909090"/>
                </a:solidFill>
              </a:rPr>
              <a:pPr/>
              <a:t>7/18/2022</a:t>
            </a:fld>
            <a:endParaRPr lang="en-US" dirty="0">
              <a:solidFill>
                <a:srgbClr val="909090"/>
              </a:solidFill>
            </a:endParaRPr>
          </a:p>
        </p:txBody>
      </p:sp>
      <p:sp>
        <p:nvSpPr>
          <p:cNvPr id="5" name="Slide Number Placeholder 4">
            <a:extLst>
              <a:ext uri="{FF2B5EF4-FFF2-40B4-BE49-F238E27FC236}">
                <a16:creationId xmlns:a16="http://schemas.microsoft.com/office/drawing/2014/main" id="{70AC18F4-EA55-45FA-B081-2014600B21CC}"/>
              </a:ext>
            </a:extLst>
          </p:cNvPr>
          <p:cNvSpPr>
            <a:spLocks noGrp="1"/>
          </p:cNvSpPr>
          <p:nvPr>
            <p:ph type="sldNum" sz="quarter" idx="12"/>
          </p:nvPr>
        </p:nvSpPr>
        <p:spPr/>
        <p:txBody>
          <a:bodyPr/>
          <a:lstStyle/>
          <a:p>
            <a:fld id="{0C3A586C-0FF0-4206-B0EB-E9C01C5061B6}" type="slidenum">
              <a:rPr lang="en-US" smtClean="0">
                <a:solidFill>
                  <a:srgbClr val="909090"/>
                </a:solidFill>
              </a:rPr>
              <a:pPr/>
              <a:t>4</a:t>
            </a:fld>
            <a:endParaRPr lang="en-US" dirty="0">
              <a:solidFill>
                <a:srgbClr val="909090"/>
              </a:solidFill>
            </a:endParaRPr>
          </a:p>
        </p:txBody>
      </p:sp>
      <p:sp>
        <p:nvSpPr>
          <p:cNvPr id="8" name="Rectangle 7">
            <a:extLst>
              <a:ext uri="{FF2B5EF4-FFF2-40B4-BE49-F238E27FC236}">
                <a16:creationId xmlns:a16="http://schemas.microsoft.com/office/drawing/2014/main" id="{90A1ED99-4FFB-47DE-B302-53669C75B547}"/>
              </a:ext>
            </a:extLst>
          </p:cNvPr>
          <p:cNvSpPr/>
          <p:nvPr/>
        </p:nvSpPr>
        <p:spPr>
          <a:xfrm>
            <a:off x="8048060" y="3429000"/>
            <a:ext cx="874644" cy="198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484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649" y="540347"/>
            <a:ext cx="5334000" cy="533400"/>
          </a:xfrm>
        </p:spPr>
        <p:txBody>
          <a:bodyPr>
            <a:normAutofit/>
          </a:bodyPr>
          <a:lstStyle/>
          <a:p>
            <a:r>
              <a:rPr lang="en-US" sz="2800" dirty="0">
                <a:solidFill>
                  <a:schemeClr val="tx1"/>
                </a:solidFill>
                <a:latin typeface="Verdana" pitchFamily="34" charset="0"/>
              </a:rPr>
              <a:t>Plague Complications</a:t>
            </a:r>
          </a:p>
        </p:txBody>
      </p:sp>
      <p:sp>
        <p:nvSpPr>
          <p:cNvPr id="3" name="Subtitle 2"/>
          <p:cNvSpPr>
            <a:spLocks noGrp="1"/>
          </p:cNvSpPr>
          <p:nvPr>
            <p:ph type="subTitle" idx="1"/>
          </p:nvPr>
        </p:nvSpPr>
        <p:spPr>
          <a:xfrm>
            <a:off x="609600" y="1295400"/>
            <a:ext cx="3962400" cy="4572000"/>
          </a:xfrm>
        </p:spPr>
        <p:txBody>
          <a:bodyPr/>
          <a:lstStyle/>
          <a:p>
            <a:pPr algn="l"/>
            <a:r>
              <a:rPr lang="en-US" dirty="0">
                <a:solidFill>
                  <a:schemeClr val="tx1"/>
                </a:solidFill>
              </a:rPr>
              <a:t>Death</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Gangrene</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Meningitis</a:t>
            </a:r>
          </a:p>
          <a:p>
            <a:pPr algn="l"/>
            <a:endParaRPr lang="en-US" dirty="0">
              <a:solidFill>
                <a:schemeClr val="tx1"/>
              </a:solidFill>
            </a:endParaRPr>
          </a:p>
        </p:txBody>
      </p:sp>
      <p:pic>
        <p:nvPicPr>
          <p:cNvPr id="16386" name="Picture 2" descr="C:\Users\stlane\Pictures\Infectious diseases pix\30a gangre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8406" y="1178560"/>
            <a:ext cx="190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stlane\Pictures\Infectious diseases pix\30b viral-meningitis-symptoms-rash-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9988" y="3886200"/>
            <a:ext cx="3501836"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85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5776" y="564198"/>
            <a:ext cx="5334000" cy="533400"/>
          </a:xfrm>
        </p:spPr>
        <p:txBody>
          <a:bodyPr>
            <a:normAutofit/>
          </a:bodyPr>
          <a:lstStyle/>
          <a:p>
            <a:r>
              <a:rPr lang="en-US" sz="2800" dirty="0">
                <a:solidFill>
                  <a:schemeClr val="tx1"/>
                </a:solidFill>
                <a:latin typeface="Verdana" pitchFamily="34" charset="0"/>
              </a:rPr>
              <a:t>Plague Risk Factors</a:t>
            </a:r>
          </a:p>
        </p:txBody>
      </p:sp>
      <p:sp>
        <p:nvSpPr>
          <p:cNvPr id="3" name="Subtitle 2"/>
          <p:cNvSpPr>
            <a:spLocks noGrp="1"/>
          </p:cNvSpPr>
          <p:nvPr>
            <p:ph type="subTitle" idx="1"/>
          </p:nvPr>
        </p:nvSpPr>
        <p:spPr>
          <a:xfrm>
            <a:off x="609600" y="1371600"/>
            <a:ext cx="3581400" cy="4800600"/>
          </a:xfrm>
        </p:spPr>
        <p:txBody>
          <a:bodyPr/>
          <a:lstStyle/>
          <a:p>
            <a:pPr algn="l" hangingPunct="0"/>
            <a:r>
              <a:rPr lang="en-US" dirty="0">
                <a:solidFill>
                  <a:schemeClr val="tx1"/>
                </a:solidFill>
              </a:rPr>
              <a:t>Where you’re located</a:t>
            </a:r>
          </a:p>
          <a:p>
            <a:pPr algn="l" hangingPunct="0"/>
            <a:endParaRPr lang="en-US" dirty="0">
              <a:solidFill>
                <a:schemeClr val="tx1"/>
              </a:solidFill>
            </a:endParaRPr>
          </a:p>
          <a:p>
            <a:pPr algn="l" hangingPunct="0"/>
            <a:endParaRPr lang="en-US" dirty="0">
              <a:solidFill>
                <a:schemeClr val="tx1"/>
              </a:solidFill>
            </a:endParaRPr>
          </a:p>
          <a:p>
            <a:pPr algn="l" hangingPunct="0"/>
            <a:endParaRPr lang="en-US" dirty="0">
              <a:solidFill>
                <a:schemeClr val="tx1"/>
              </a:solidFill>
            </a:endParaRPr>
          </a:p>
          <a:p>
            <a:pPr algn="l" hangingPunct="0"/>
            <a:r>
              <a:rPr lang="en-US" dirty="0">
                <a:solidFill>
                  <a:schemeClr val="tx1"/>
                </a:solidFill>
              </a:rPr>
              <a:t>Your occupation</a:t>
            </a:r>
          </a:p>
          <a:p>
            <a:pPr algn="l" hangingPunct="0"/>
            <a:endParaRPr lang="en-US" dirty="0">
              <a:solidFill>
                <a:schemeClr val="tx1"/>
              </a:solidFill>
            </a:endParaRPr>
          </a:p>
          <a:p>
            <a:pPr algn="l" hangingPunct="0"/>
            <a:endParaRPr lang="en-US" dirty="0">
              <a:solidFill>
                <a:schemeClr val="tx1"/>
              </a:solidFill>
            </a:endParaRPr>
          </a:p>
          <a:p>
            <a:pPr algn="l" hangingPunct="0"/>
            <a:endParaRPr lang="en-US" dirty="0">
              <a:solidFill>
                <a:schemeClr val="tx1"/>
              </a:solidFill>
            </a:endParaRPr>
          </a:p>
          <a:p>
            <a:pPr algn="l" hangingPunct="0"/>
            <a:endParaRPr lang="en-US" dirty="0">
              <a:solidFill>
                <a:schemeClr val="tx1"/>
              </a:solidFill>
            </a:endParaRPr>
          </a:p>
          <a:p>
            <a:pPr algn="l" hangingPunct="0"/>
            <a:r>
              <a:rPr lang="en-US" dirty="0">
                <a:solidFill>
                  <a:schemeClr val="tx1"/>
                </a:solidFill>
              </a:rPr>
              <a:t>Hobbies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41</a:t>
            </a:fld>
            <a:endParaRPr lang="en-US" sz="1400" dirty="0">
              <a:solidFill>
                <a:schemeClr val="bg1"/>
              </a:solidFill>
              <a:latin typeface="Verdana" pitchFamily="34" charset="0"/>
            </a:endParaRPr>
          </a:p>
        </p:txBody>
      </p:sp>
      <p:pic>
        <p:nvPicPr>
          <p:cNvPr id="17410" name="Picture 2" descr="C:\Users\stlane\Pictures\Infectious diseases pix\31a coyote-tai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082" y="1203960"/>
            <a:ext cx="3138641"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stlane\Pictures\Infectious diseases pix\31b hiking-through-rainforest-by-Stig-Nyga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4366" y="3505200"/>
            <a:ext cx="39020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6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2125" y="563880"/>
            <a:ext cx="5334000" cy="533400"/>
          </a:xfrm>
        </p:spPr>
        <p:txBody>
          <a:bodyPr>
            <a:normAutofit fontScale="90000"/>
          </a:bodyPr>
          <a:lstStyle/>
          <a:p>
            <a:r>
              <a:rPr lang="en-US" sz="2600" dirty="0">
                <a:solidFill>
                  <a:schemeClr val="tx1"/>
                </a:solidFill>
                <a:latin typeface="Verdana" pitchFamily="34" charset="0"/>
              </a:rPr>
              <a:t>Pneumonic Plague Prevention</a:t>
            </a:r>
          </a:p>
        </p:txBody>
      </p:sp>
      <p:sp>
        <p:nvSpPr>
          <p:cNvPr id="3" name="Subtitle 2"/>
          <p:cNvSpPr>
            <a:spLocks noGrp="1"/>
          </p:cNvSpPr>
          <p:nvPr>
            <p:ph type="subTitle" idx="1"/>
          </p:nvPr>
        </p:nvSpPr>
        <p:spPr>
          <a:xfrm>
            <a:off x="533400" y="1264920"/>
            <a:ext cx="4038600" cy="5029200"/>
          </a:xfrm>
        </p:spPr>
        <p:txBody>
          <a:bodyPr>
            <a:normAutofit/>
          </a:bodyPr>
          <a:lstStyle/>
          <a:p>
            <a:pPr algn="l"/>
            <a:r>
              <a:rPr lang="en-US" dirty="0">
                <a:solidFill>
                  <a:schemeClr val="tx1"/>
                </a:solidFill>
              </a:rPr>
              <a:t>Affects lungs, least common form but most deadly.</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Spread person to person through cough droplets (aerosolized).</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Rodent-proof your home</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Use insect repellent  to kill fleas</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28674" name="Picture 2" descr="C:\Users\stlane\Pictures\Infectious diseases pix\47 cough20spr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295400"/>
            <a:ext cx="32366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Users\stlane\Pictures\Infectious diseases pix\47b Mic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6857" b="3780"/>
          <a:stretch/>
        </p:blipFill>
        <p:spPr bwMode="auto">
          <a:xfrm>
            <a:off x="5257800" y="2994932"/>
            <a:ext cx="190111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stlane\Pictures\Infectious diseases pix\47c mosquigo-insect-repellent-wipe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4176" t="6937" r="23077" b="5494"/>
          <a:stretch/>
        </p:blipFill>
        <p:spPr bwMode="auto">
          <a:xfrm>
            <a:off x="7460306" y="4419600"/>
            <a:ext cx="1045030" cy="173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63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1278"/>
            <a:ext cx="8229600" cy="655638"/>
          </a:xfrm>
        </p:spPr>
        <p:txBody>
          <a:bodyPr>
            <a:normAutofit/>
          </a:bodyPr>
          <a:lstStyle/>
          <a:p>
            <a:r>
              <a:rPr lang="en-US" sz="2800" dirty="0">
                <a:solidFill>
                  <a:schemeClr val="tx1"/>
                </a:solidFill>
                <a:latin typeface="Verdana" pitchFamily="34" charset="0"/>
              </a:rPr>
              <a:t>Viruses</a:t>
            </a:r>
          </a:p>
        </p:txBody>
      </p:sp>
      <p:sp>
        <p:nvSpPr>
          <p:cNvPr id="3" name="Subtitle 2"/>
          <p:cNvSpPr>
            <a:spLocks noGrp="1"/>
          </p:cNvSpPr>
          <p:nvPr>
            <p:ph sz="half" idx="1"/>
          </p:nvPr>
        </p:nvSpPr>
        <p:spPr/>
        <p:txBody>
          <a:bodyPr>
            <a:normAutofit fontScale="92500"/>
          </a:bodyPr>
          <a:lstStyle/>
          <a:p>
            <a:pPr marL="342900" indent="-342900" algn="l" hangingPunct="0">
              <a:buFont typeface="Wingdings" panose="05000000000000000000" pitchFamily="2" charset="2"/>
              <a:buChar char="q"/>
            </a:pPr>
            <a:r>
              <a:rPr lang="en-US" sz="1600" dirty="0">
                <a:solidFill>
                  <a:schemeClr val="tx1"/>
                </a:solidFill>
              </a:rPr>
              <a:t>Smaller than bacteria, a virus is able to cause diseases ranging from the common cold, HIV/AIDS, Influenza, chickenpox, cold sores, COVID-19. </a:t>
            </a:r>
          </a:p>
          <a:p>
            <a:pPr marL="342900" indent="-342900" algn="l" hangingPunct="0">
              <a:buFont typeface="Wingdings" panose="05000000000000000000" pitchFamily="2" charset="2"/>
              <a:buChar char="q"/>
            </a:pPr>
            <a:r>
              <a:rPr lang="en-US" sz="1600" dirty="0">
                <a:solidFill>
                  <a:schemeClr val="tx1"/>
                </a:solidFill>
              </a:rPr>
              <a:t>Usually consist of a protein coat with genetic material (either RNA or DNA). </a:t>
            </a:r>
          </a:p>
          <a:p>
            <a:pPr marL="342900" indent="-342900" algn="l" hangingPunct="0">
              <a:buFont typeface="Wingdings" panose="05000000000000000000" pitchFamily="2" charset="2"/>
              <a:buChar char="q"/>
            </a:pPr>
            <a:r>
              <a:rPr lang="en-US" sz="1600" dirty="0">
                <a:solidFill>
                  <a:schemeClr val="tx1"/>
                </a:solidFill>
              </a:rPr>
              <a:t>These are intracellular parasites and lack a system for their own metabolism; they are dependent on the synthetic machinery of their host cells.</a:t>
            </a:r>
          </a:p>
          <a:p>
            <a:pPr marL="800100" lvl="1" indent="-342900" algn="l" hangingPunct="0">
              <a:buFont typeface="Wingdings" panose="05000000000000000000" pitchFamily="2" charset="2"/>
              <a:buChar char="q"/>
            </a:pPr>
            <a:r>
              <a:rPr lang="en-US" sz="1600" dirty="0">
                <a:solidFill>
                  <a:schemeClr val="tx1"/>
                </a:solidFill>
              </a:rPr>
              <a:t>Every virus requires its own special type of host cell for multiplication.</a:t>
            </a:r>
          </a:p>
          <a:p>
            <a:pPr marL="800100" lvl="1" indent="-342900" algn="l" hangingPunct="0">
              <a:buFont typeface="Wingdings" panose="05000000000000000000" pitchFamily="2" charset="2"/>
              <a:buChar char="q"/>
            </a:pPr>
            <a:r>
              <a:rPr lang="en-US" sz="1600" dirty="0">
                <a:solidFill>
                  <a:schemeClr val="tx1"/>
                </a:solidFill>
              </a:rPr>
              <a:t>Viruses can affect many areas in the body, including the reproductive, respiratory, and gastrointestinal systems. They can also affect the liver, brain, and skin.</a:t>
            </a:r>
          </a:p>
          <a:p>
            <a:pPr marL="800100" lvl="1" indent="-342900" algn="l" hangingPunct="0">
              <a:buFont typeface="Wingdings" panose="05000000000000000000" pitchFamily="2" charset="2"/>
              <a:buChar char="q"/>
            </a:pPr>
            <a:r>
              <a:rPr lang="en-US" sz="1600" dirty="0">
                <a:solidFill>
                  <a:schemeClr val="tx1"/>
                </a:solidFill>
              </a:rPr>
              <a:t>Can cause cancer as well (HPV- cervical, throat, and penile cancer)</a:t>
            </a:r>
          </a:p>
          <a:p>
            <a:pPr algn="l"/>
            <a:endParaRPr lang="en-US" dirty="0">
              <a:solidFill>
                <a:schemeClr val="tx1"/>
              </a:solidFill>
            </a:endParaRPr>
          </a:p>
        </p:txBody>
      </p:sp>
      <p:pic>
        <p:nvPicPr>
          <p:cNvPr id="8" name="Content Placeholder 7">
            <a:extLst>
              <a:ext uri="{FF2B5EF4-FFF2-40B4-BE49-F238E27FC236}">
                <a16:creationId xmlns:a16="http://schemas.microsoft.com/office/drawing/2014/main" id="{33D915F0-2058-4682-B649-012FB56806D7}"/>
              </a:ext>
            </a:extLst>
          </p:cNvPr>
          <p:cNvPicPr>
            <a:picLocks noGrp="1" noChangeAspect="1"/>
          </p:cNvPicPr>
          <p:nvPr>
            <p:ph sz="half" idx="2"/>
          </p:nvPr>
        </p:nvPicPr>
        <p:blipFill>
          <a:blip r:embed="rId3"/>
          <a:stretch>
            <a:fillRect/>
          </a:stretch>
        </p:blipFill>
        <p:spPr>
          <a:xfrm>
            <a:off x="4798611" y="3989583"/>
            <a:ext cx="4152900" cy="2815525"/>
          </a:xfrm>
        </p:spPr>
      </p:pic>
      <p:pic>
        <p:nvPicPr>
          <p:cNvPr id="10" name="Picture 9">
            <a:extLst>
              <a:ext uri="{FF2B5EF4-FFF2-40B4-BE49-F238E27FC236}">
                <a16:creationId xmlns:a16="http://schemas.microsoft.com/office/drawing/2014/main" id="{A6234806-3675-41B8-AAD6-62AEF7AB91FD}"/>
              </a:ext>
            </a:extLst>
          </p:cNvPr>
          <p:cNvPicPr>
            <a:picLocks noChangeAspect="1"/>
          </p:cNvPicPr>
          <p:nvPr/>
        </p:nvPicPr>
        <p:blipFill>
          <a:blip r:embed="rId4"/>
          <a:stretch>
            <a:fillRect/>
          </a:stretch>
        </p:blipFill>
        <p:spPr>
          <a:xfrm>
            <a:off x="4987949" y="1257054"/>
            <a:ext cx="3774223" cy="2575965"/>
          </a:xfrm>
          <a:prstGeom prst="rect">
            <a:avLst/>
          </a:prstGeom>
        </p:spPr>
      </p:pic>
    </p:spTree>
    <p:extLst>
      <p:ext uri="{BB962C8B-B14F-4D97-AF65-F5344CB8AC3E}">
        <p14:creationId xmlns:p14="http://schemas.microsoft.com/office/powerpoint/2010/main" val="3293074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latin typeface="Verdana" pitchFamily="34" charset="0"/>
              </a:rPr>
              <a:t>Viruses</a:t>
            </a:r>
          </a:p>
        </p:txBody>
      </p:sp>
      <p:sp>
        <p:nvSpPr>
          <p:cNvPr id="12" name="Content Placeholder 11">
            <a:extLst>
              <a:ext uri="{FF2B5EF4-FFF2-40B4-BE49-F238E27FC236}">
                <a16:creationId xmlns:a16="http://schemas.microsoft.com/office/drawing/2014/main" id="{4AD94741-6979-4A0D-B38F-B7837423946D}"/>
              </a:ext>
            </a:extLst>
          </p:cNvPr>
          <p:cNvSpPr>
            <a:spLocks noGrp="1"/>
          </p:cNvSpPr>
          <p:nvPr>
            <p:ph sz="half" idx="2"/>
          </p:nvPr>
        </p:nvSpPr>
        <p:spPr>
          <a:xfrm>
            <a:off x="4686300" y="1952874"/>
            <a:ext cx="4152900" cy="4068762"/>
          </a:xfrm>
        </p:spPr>
        <p:txBody>
          <a:bodyPr/>
          <a:lstStyle/>
          <a:p>
            <a:pPr>
              <a:buFont typeface="Wingdings" panose="05000000000000000000" pitchFamily="2" charset="2"/>
              <a:buChar char="q"/>
            </a:pPr>
            <a:r>
              <a:rPr lang="en-US" sz="1400" dirty="0"/>
              <a:t>A viral infection is a proliferation of a harmful virus inside your body. </a:t>
            </a:r>
          </a:p>
          <a:p>
            <a:pPr>
              <a:buFont typeface="Wingdings" panose="05000000000000000000" pitchFamily="2" charset="2"/>
              <a:buChar char="q"/>
            </a:pPr>
            <a:r>
              <a:rPr lang="en-US" sz="1400" dirty="0"/>
              <a:t>Viruses cannot reproduce without the assistance of a host. Viruses infect a host by introducing their genetic material into the cells and hijacking the cell's internal machinery to make more virus particles. </a:t>
            </a:r>
          </a:p>
          <a:p>
            <a:pPr>
              <a:buFont typeface="Wingdings" panose="05000000000000000000" pitchFamily="2" charset="2"/>
              <a:buChar char="q"/>
            </a:pPr>
            <a:r>
              <a:rPr lang="en-US" sz="1400" dirty="0"/>
              <a:t>With an active viral infection, a virus makes copies of itself and bursts the host cell (killing it) to set the newly-formed virus particles free.</a:t>
            </a:r>
          </a:p>
          <a:p>
            <a:pPr>
              <a:buFont typeface="Wingdings" panose="05000000000000000000" pitchFamily="2" charset="2"/>
              <a:buChar char="q"/>
            </a:pPr>
            <a:r>
              <a:rPr lang="en-US" sz="1400" dirty="0"/>
              <a:t>In other cases, virus particles "bud" off the host cell over a period of time before killing the host cell.</a:t>
            </a:r>
          </a:p>
          <a:p>
            <a:pPr>
              <a:buFont typeface="Wingdings" panose="05000000000000000000" pitchFamily="2" charset="2"/>
              <a:buChar char="q"/>
            </a:pPr>
            <a:r>
              <a:rPr lang="en-US" sz="1400" dirty="0"/>
              <a:t>Certain viruses -- like the ones that cause chickenpox and cold sores -- may be inactive or “latent” after the initial infection.</a:t>
            </a:r>
          </a:p>
          <a:p>
            <a:endParaRPr lang="en-US" dirty="0"/>
          </a:p>
        </p:txBody>
      </p:sp>
      <p:pic>
        <p:nvPicPr>
          <p:cNvPr id="5" name="Picture 4">
            <a:extLst>
              <a:ext uri="{FF2B5EF4-FFF2-40B4-BE49-F238E27FC236}">
                <a16:creationId xmlns:a16="http://schemas.microsoft.com/office/drawing/2014/main" id="{37818D06-C522-4279-9539-8FFC6D8AB06F}"/>
              </a:ext>
            </a:extLst>
          </p:cNvPr>
          <p:cNvPicPr>
            <a:picLocks noChangeAspect="1"/>
          </p:cNvPicPr>
          <p:nvPr/>
        </p:nvPicPr>
        <p:blipFill>
          <a:blip r:embed="rId3"/>
          <a:stretch>
            <a:fillRect/>
          </a:stretch>
        </p:blipFill>
        <p:spPr>
          <a:xfrm>
            <a:off x="304799" y="1360448"/>
            <a:ext cx="3910361" cy="2626807"/>
          </a:xfrm>
          <a:prstGeom prst="rect">
            <a:avLst/>
          </a:prstGeom>
        </p:spPr>
      </p:pic>
      <p:pic>
        <p:nvPicPr>
          <p:cNvPr id="7" name="Picture 6">
            <a:extLst>
              <a:ext uri="{FF2B5EF4-FFF2-40B4-BE49-F238E27FC236}">
                <a16:creationId xmlns:a16="http://schemas.microsoft.com/office/drawing/2014/main" id="{66F5C843-3700-4735-A6D1-4610166958E8}"/>
              </a:ext>
            </a:extLst>
          </p:cNvPr>
          <p:cNvPicPr>
            <a:picLocks noChangeAspect="1"/>
          </p:cNvPicPr>
          <p:nvPr/>
        </p:nvPicPr>
        <p:blipFill>
          <a:blip r:embed="rId4"/>
          <a:stretch>
            <a:fillRect/>
          </a:stretch>
        </p:blipFill>
        <p:spPr>
          <a:xfrm>
            <a:off x="304800" y="4067310"/>
            <a:ext cx="3910361" cy="2587426"/>
          </a:xfrm>
          <a:prstGeom prst="rect">
            <a:avLst/>
          </a:prstGeom>
        </p:spPr>
      </p:pic>
    </p:spTree>
    <p:extLst>
      <p:ext uri="{BB962C8B-B14F-4D97-AF65-F5344CB8AC3E}">
        <p14:creationId xmlns:p14="http://schemas.microsoft.com/office/powerpoint/2010/main" val="1803651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2917" y="670025"/>
            <a:ext cx="5858165" cy="533400"/>
          </a:xfrm>
        </p:spPr>
        <p:txBody>
          <a:bodyPr>
            <a:normAutofit fontScale="90000"/>
          </a:bodyPr>
          <a:lstStyle/>
          <a:p>
            <a:r>
              <a:rPr lang="en-US" sz="2600" dirty="0">
                <a:solidFill>
                  <a:schemeClr val="accent4">
                    <a:lumMod val="50000"/>
                  </a:schemeClr>
                </a:solidFill>
                <a:latin typeface="Verdana" pitchFamily="34" charset="0"/>
              </a:rPr>
              <a:t>Infectious Diseases in History: Coronaviruses</a:t>
            </a:r>
          </a:p>
        </p:txBody>
      </p:sp>
      <p:sp>
        <p:nvSpPr>
          <p:cNvPr id="3" name="Subtitle 2"/>
          <p:cNvSpPr>
            <a:spLocks noGrp="1"/>
          </p:cNvSpPr>
          <p:nvPr>
            <p:ph type="subTitle" idx="1"/>
          </p:nvPr>
        </p:nvSpPr>
        <p:spPr>
          <a:xfrm>
            <a:off x="288235" y="1219200"/>
            <a:ext cx="8855765" cy="4800600"/>
          </a:xfrm>
        </p:spPr>
        <p:txBody>
          <a:bodyPr/>
          <a:lstStyle/>
          <a:p>
            <a:pPr algn="l"/>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45</a:t>
            </a:fld>
            <a:endParaRPr lang="en-US" sz="1400" dirty="0">
              <a:solidFill>
                <a:schemeClr val="bg1"/>
              </a:solidFill>
              <a:latin typeface="Verdana" pitchFamily="34" charset="0"/>
            </a:endParaRPr>
          </a:p>
        </p:txBody>
      </p:sp>
      <p:sp>
        <p:nvSpPr>
          <p:cNvPr id="9" name="TextBox 8">
            <a:extLst>
              <a:ext uri="{FF2B5EF4-FFF2-40B4-BE49-F238E27FC236}">
                <a16:creationId xmlns:a16="http://schemas.microsoft.com/office/drawing/2014/main" id="{A2D20590-9A04-45F5-ABAE-6ED365C9E48D}"/>
              </a:ext>
            </a:extLst>
          </p:cNvPr>
          <p:cNvSpPr txBox="1"/>
          <p:nvPr/>
        </p:nvSpPr>
        <p:spPr>
          <a:xfrm>
            <a:off x="367746" y="1406464"/>
            <a:ext cx="7653132" cy="4185761"/>
          </a:xfrm>
          <a:prstGeom prst="rect">
            <a:avLst/>
          </a:prstGeom>
          <a:noFill/>
        </p:spPr>
        <p:txBody>
          <a:bodyPr wrap="square">
            <a:spAutoFit/>
          </a:bodyPr>
          <a:lstStyle/>
          <a:p>
            <a:r>
              <a:rPr lang="en-US" sz="1400" dirty="0"/>
              <a:t>The SARS outbreak of early 2003. This epidemic demonstrated that new infectious diseases are just a plane trip away. The virus, </a:t>
            </a:r>
            <a:r>
              <a:rPr lang="en-US" sz="1400" b="1" dirty="0"/>
              <a:t>SARS-CoV</a:t>
            </a:r>
            <a:r>
              <a:rPr lang="en-US" sz="1400" dirty="0"/>
              <a:t>, which caused a severe, and sometimes fatal, respiratory illness emerged in China. More than 8,000 people were infected by July 2003, and 774 died. Air travelers rapidly spread the disease to Canada, the United States, and Europe. Even though the SARS outbreak was relatively short-lived and geographically contained, the economic loss to Asian countries was estimated at $18 billion as fear inspired by the epidemic led to travel restrictions and the closing of schools, stores, factories, and airports. </a:t>
            </a:r>
          </a:p>
          <a:p>
            <a:endParaRPr lang="en-US" sz="1400" dirty="0"/>
          </a:p>
          <a:p>
            <a:r>
              <a:rPr lang="en-US" sz="1400" dirty="0"/>
              <a:t>In 2013, a new SARS-like virus emerged in Saudi Arabia. Named </a:t>
            </a:r>
            <a:r>
              <a:rPr lang="en-US" sz="1400" b="1" dirty="0"/>
              <a:t>MERS-CoV</a:t>
            </a:r>
            <a:r>
              <a:rPr lang="en-US" sz="1400" dirty="0"/>
              <a:t>, the virus causes Middle East respiratory syndrome, or MERS, a severe and often fatal respiratory disease. Infection occurs through direct contact with an infected animal (camel) or person. Even though MERS did not spread easily from person to person, the virus spread to 27 countries in the Middle East, Europe, Asia, and North America, including the United States.</a:t>
            </a:r>
          </a:p>
          <a:p>
            <a:endParaRPr lang="en-US" sz="1400" dirty="0"/>
          </a:p>
          <a:p>
            <a:r>
              <a:rPr lang="en-US" sz="1400" dirty="0"/>
              <a:t>The most recent coronavirus to emerge is named </a:t>
            </a:r>
            <a:r>
              <a:rPr lang="en-US" sz="1400" b="1" dirty="0"/>
              <a:t>SARS-CoV-2</a:t>
            </a:r>
            <a:r>
              <a:rPr lang="en-US" sz="1400" dirty="0"/>
              <a:t>. It causes the disease known as COVID-19. The effects of COVID-19 pandemic have been felt around the worldwide, with schools and businesses closing, travel restricted, and in some cases even limitations on people leaving their homes. The pandemic has caused major economic hardships, stressed healthcare systems, and impacted mental health. </a:t>
            </a:r>
          </a:p>
        </p:txBody>
      </p:sp>
      <p:pic>
        <p:nvPicPr>
          <p:cNvPr id="10" name="Picture 9">
            <a:extLst>
              <a:ext uri="{FF2B5EF4-FFF2-40B4-BE49-F238E27FC236}">
                <a16:creationId xmlns:a16="http://schemas.microsoft.com/office/drawing/2014/main" id="{F67CA34D-9328-4C12-90A9-D9D31A5A9F4A}"/>
              </a:ext>
            </a:extLst>
          </p:cNvPr>
          <p:cNvPicPr>
            <a:picLocks noChangeAspect="1"/>
          </p:cNvPicPr>
          <p:nvPr/>
        </p:nvPicPr>
        <p:blipFill>
          <a:blip r:embed="rId3"/>
          <a:stretch>
            <a:fillRect/>
          </a:stretch>
        </p:blipFill>
        <p:spPr>
          <a:xfrm>
            <a:off x="7355785" y="5186570"/>
            <a:ext cx="1595230" cy="1595230"/>
          </a:xfrm>
          <a:prstGeom prst="rect">
            <a:avLst/>
          </a:prstGeom>
        </p:spPr>
      </p:pic>
    </p:spTree>
    <p:extLst>
      <p:ext uri="{BB962C8B-B14F-4D97-AF65-F5344CB8AC3E}">
        <p14:creationId xmlns:p14="http://schemas.microsoft.com/office/powerpoint/2010/main" val="385122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9835" y="617538"/>
            <a:ext cx="5334000" cy="533400"/>
          </a:xfrm>
        </p:spPr>
        <p:txBody>
          <a:bodyPr>
            <a:normAutofit/>
          </a:bodyPr>
          <a:lstStyle/>
          <a:p>
            <a:r>
              <a:rPr lang="en-US" sz="2800" dirty="0">
                <a:solidFill>
                  <a:schemeClr val="accent4">
                    <a:lumMod val="50000"/>
                  </a:schemeClr>
                </a:solidFill>
                <a:latin typeface="Verdana" pitchFamily="34" charset="0"/>
              </a:rPr>
              <a:t>Smallpox in History</a:t>
            </a:r>
          </a:p>
        </p:txBody>
      </p:sp>
      <p:sp>
        <p:nvSpPr>
          <p:cNvPr id="3" name="Subtitle 2"/>
          <p:cNvSpPr>
            <a:spLocks noGrp="1"/>
          </p:cNvSpPr>
          <p:nvPr>
            <p:ph type="subTitle" idx="1"/>
          </p:nvPr>
        </p:nvSpPr>
        <p:spPr>
          <a:xfrm>
            <a:off x="0" y="1439862"/>
            <a:ext cx="5827643" cy="4800600"/>
          </a:xfrm>
        </p:spPr>
        <p:txBody>
          <a:bodyPr/>
          <a:lstStyle/>
          <a:p>
            <a:pPr algn="l"/>
            <a:r>
              <a:rPr lang="en-US" sz="1800" dirty="0">
                <a:solidFill>
                  <a:schemeClr val="accent4">
                    <a:lumMod val="50000"/>
                  </a:schemeClr>
                </a:solidFill>
              </a:rPr>
              <a:t>Over the course of millennia, these tiny infectious particles traveled the globe along trade and exploration routes, afflicting victims with high fevers and numerous raised lesions on their skin. One of history’s deadliest diseases, smallpox is estimated to have killed more than 300 million people since 1900 alone. </a:t>
            </a:r>
          </a:p>
          <a:p>
            <a:pPr algn="l"/>
            <a:endParaRPr lang="en-US" sz="1800" dirty="0">
              <a:solidFill>
                <a:schemeClr val="accent4">
                  <a:lumMod val="50000"/>
                </a:schemeClr>
              </a:solidFill>
            </a:endParaRPr>
          </a:p>
          <a:p>
            <a:pPr algn="l"/>
            <a:r>
              <a:rPr lang="en-US" sz="1800" dirty="0">
                <a:solidFill>
                  <a:schemeClr val="accent4">
                    <a:lumMod val="50000"/>
                  </a:schemeClr>
                </a:solidFill>
              </a:rPr>
              <a:t>The mummified body of the Egyptian pharaoh Ramses V (died </a:t>
            </a:r>
            <a:r>
              <a:rPr lang="en-US" sz="1800" i="1" dirty="0">
                <a:solidFill>
                  <a:schemeClr val="accent4">
                    <a:lumMod val="50000"/>
                  </a:schemeClr>
                </a:solidFill>
              </a:rPr>
              <a:t>c.</a:t>
            </a:r>
            <a:r>
              <a:rPr lang="en-US" sz="1800" dirty="0">
                <a:solidFill>
                  <a:schemeClr val="accent4">
                    <a:lumMod val="50000"/>
                  </a:schemeClr>
                </a:solidFill>
              </a:rPr>
              <a:t> 1156 BC) bears evidence of pustules characteristic of smallpox. </a:t>
            </a:r>
          </a:p>
          <a:p>
            <a:pPr algn="l"/>
            <a:endParaRPr lang="en-US" sz="1800" dirty="0">
              <a:solidFill>
                <a:schemeClr val="accent4">
                  <a:lumMod val="50000"/>
                </a:schemeClr>
              </a:solidFill>
            </a:endParaRPr>
          </a:p>
          <a:p>
            <a:pPr algn="l"/>
            <a:r>
              <a:rPr lang="en-US" sz="1800" dirty="0">
                <a:solidFill>
                  <a:schemeClr val="accent4">
                    <a:lumMod val="50000"/>
                  </a:schemeClr>
                </a:solidFill>
              </a:rPr>
              <a:t>It is possible that smallpox was behind the great plague of Athens in 430 BC, recorded by the Greek historian Thucydides, and a devastating plague carried to Italy by a Roman army returning from Mesopotamia around AD 165.</a:t>
            </a:r>
          </a:p>
          <a:p>
            <a:pPr algn="l"/>
            <a:endParaRPr lang="en-US" sz="2000" dirty="0">
              <a:solidFill>
                <a:schemeClr val="accent4">
                  <a:lumMod val="50000"/>
                </a:schemeClr>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a:xfrm>
            <a:off x="8007959" y="4025708"/>
            <a:ext cx="1255643" cy="396875"/>
          </a:xfrm>
        </p:spPr>
        <p:txBody>
          <a:bodyPr/>
          <a:lstStyle/>
          <a:p>
            <a:r>
              <a:rPr lang="en-US" sz="1400" dirty="0">
                <a:solidFill>
                  <a:schemeClr val="accent4">
                    <a:lumMod val="50000"/>
                  </a:schemeClr>
                </a:solidFill>
                <a:latin typeface="Verdana" pitchFamily="34" charset="0"/>
              </a:rPr>
              <a:t>Ramses V</a:t>
            </a:r>
          </a:p>
        </p:txBody>
      </p:sp>
      <p:pic>
        <p:nvPicPr>
          <p:cNvPr id="9218" name="Picture 2" descr="C:\Users\stlane\Pictures\Infectious diseases pix\5 Mummy_mistress_-3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6039" y="658621"/>
            <a:ext cx="1870213" cy="3326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0576CC-A36F-4EC8-9BF9-3DD8AD8F7343}"/>
              </a:ext>
            </a:extLst>
          </p:cNvPr>
          <p:cNvPicPr>
            <a:picLocks noChangeAspect="1"/>
          </p:cNvPicPr>
          <p:nvPr/>
        </p:nvPicPr>
        <p:blipFill>
          <a:blip r:embed="rId4"/>
          <a:stretch>
            <a:fillRect/>
          </a:stretch>
        </p:blipFill>
        <p:spPr>
          <a:xfrm>
            <a:off x="5979711" y="4354374"/>
            <a:ext cx="2028248" cy="2456434"/>
          </a:xfrm>
          <a:prstGeom prst="rect">
            <a:avLst/>
          </a:prstGeom>
        </p:spPr>
      </p:pic>
      <p:sp>
        <p:nvSpPr>
          <p:cNvPr id="8" name="Footer Placeholder 4">
            <a:extLst>
              <a:ext uri="{FF2B5EF4-FFF2-40B4-BE49-F238E27FC236}">
                <a16:creationId xmlns:a16="http://schemas.microsoft.com/office/drawing/2014/main" id="{1FF2D402-2C1C-434B-98D5-A16DC03F5A23}"/>
              </a:ext>
            </a:extLst>
          </p:cNvPr>
          <p:cNvSpPr txBox="1">
            <a:spLocks/>
          </p:cNvSpPr>
          <p:nvPr/>
        </p:nvSpPr>
        <p:spPr bwMode="auto">
          <a:xfrm>
            <a:off x="4572000" y="6384925"/>
            <a:ext cx="125564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4">
                    <a:lumMod val="50000"/>
                  </a:schemeClr>
                </a:solidFill>
                <a:latin typeface="Verdana" pitchFamily="34" charset="0"/>
              </a:rPr>
              <a:t>Thucydides</a:t>
            </a:r>
          </a:p>
        </p:txBody>
      </p:sp>
    </p:spTree>
    <p:extLst>
      <p:ext uri="{BB962C8B-B14F-4D97-AF65-F5344CB8AC3E}">
        <p14:creationId xmlns:p14="http://schemas.microsoft.com/office/powerpoint/2010/main" val="3806995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1174" y="630237"/>
            <a:ext cx="5334000" cy="533400"/>
          </a:xfrm>
        </p:spPr>
        <p:txBody>
          <a:bodyPr>
            <a:normAutofit/>
          </a:bodyPr>
          <a:lstStyle/>
          <a:p>
            <a:r>
              <a:rPr lang="en-US" sz="2800" dirty="0">
                <a:solidFill>
                  <a:schemeClr val="accent4">
                    <a:lumMod val="50000"/>
                  </a:schemeClr>
                </a:solidFill>
                <a:latin typeface="Verdana" pitchFamily="34" charset="0"/>
              </a:rPr>
              <a:t>Smallpox in History</a:t>
            </a:r>
          </a:p>
        </p:txBody>
      </p:sp>
      <p:sp>
        <p:nvSpPr>
          <p:cNvPr id="3" name="Subtitle 2"/>
          <p:cNvSpPr>
            <a:spLocks noGrp="1"/>
          </p:cNvSpPr>
          <p:nvPr>
            <p:ph type="subTitle" idx="1"/>
          </p:nvPr>
        </p:nvSpPr>
        <p:spPr>
          <a:xfrm>
            <a:off x="150742" y="1295400"/>
            <a:ext cx="5299015" cy="5713892"/>
          </a:xfrm>
        </p:spPr>
        <p:txBody>
          <a:bodyPr/>
          <a:lstStyle/>
          <a:p>
            <a:pPr algn="l"/>
            <a:r>
              <a:rPr lang="en-US" sz="1800" dirty="0">
                <a:solidFill>
                  <a:schemeClr val="tx1"/>
                </a:solidFill>
              </a:rPr>
              <a:t>The virus that causes smallpox comes in two forms—the relatively mild Variola minor and its deadlier cousin, Variola major. </a:t>
            </a:r>
          </a:p>
          <a:p>
            <a:pPr algn="l"/>
            <a:endParaRPr lang="en-US" sz="1800" dirty="0">
              <a:solidFill>
                <a:schemeClr val="tx1"/>
              </a:solidFill>
            </a:endParaRPr>
          </a:p>
          <a:p>
            <a:pPr algn="l"/>
            <a:r>
              <a:rPr lang="en-US" sz="1800" dirty="0">
                <a:solidFill>
                  <a:schemeClr val="tx1"/>
                </a:solidFill>
              </a:rPr>
              <a:t>Death followed in one-third of Variola major cases. Even when victims survived, smallpox often left the survivors scarred for life. Although the first smallpox vaccine appeared in 1796, outbreaks continued well into the 1900s. </a:t>
            </a:r>
          </a:p>
          <a:p>
            <a:pPr algn="l"/>
            <a:endParaRPr lang="en-US" sz="1800" dirty="0">
              <a:solidFill>
                <a:schemeClr val="tx1"/>
              </a:solidFill>
            </a:endParaRPr>
          </a:p>
          <a:p>
            <a:pPr algn="l"/>
            <a:r>
              <a:rPr lang="en-US" sz="1800" dirty="0">
                <a:solidFill>
                  <a:schemeClr val="tx1"/>
                </a:solidFill>
              </a:rPr>
              <a:t>1949: Large-scale vaccination finally eliminated smallpox from the United States.</a:t>
            </a:r>
          </a:p>
          <a:p>
            <a:pPr algn="l"/>
            <a:endParaRPr lang="en-US" sz="1800" dirty="0">
              <a:solidFill>
                <a:schemeClr val="tx1"/>
              </a:solidFill>
            </a:endParaRPr>
          </a:p>
          <a:p>
            <a:pPr algn="l"/>
            <a:r>
              <a:rPr lang="en-US" sz="1800" dirty="0">
                <a:solidFill>
                  <a:schemeClr val="tx1"/>
                </a:solidFill>
              </a:rPr>
              <a:t>1967: World Health Organization (WHO) began a global vaccination program.</a:t>
            </a:r>
          </a:p>
          <a:p>
            <a:pPr algn="l"/>
            <a:endParaRPr lang="en-US" sz="1800" dirty="0">
              <a:solidFill>
                <a:schemeClr val="tx1"/>
              </a:solidFill>
            </a:endParaRPr>
          </a:p>
          <a:p>
            <a:pPr algn="l"/>
            <a:r>
              <a:rPr lang="en-US" sz="1800" dirty="0">
                <a:solidFill>
                  <a:schemeClr val="tx1"/>
                </a:solidFill>
              </a:rPr>
              <a:t>1980: the disease was officially declared eradicated.</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11266" name="Picture 2" descr="C:\Users\stlane\Pictures\Infectious diseases pix\7 smallpox-symptoms-cdc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9492" y="1295400"/>
            <a:ext cx="3244508" cy="2185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D10450-6362-45DD-B848-C726E291EF70}"/>
              </a:ext>
            </a:extLst>
          </p:cNvPr>
          <p:cNvPicPr>
            <a:picLocks noChangeAspect="1"/>
          </p:cNvPicPr>
          <p:nvPr/>
        </p:nvPicPr>
        <p:blipFill>
          <a:blip r:embed="rId4"/>
          <a:stretch>
            <a:fillRect/>
          </a:stretch>
        </p:blipFill>
        <p:spPr>
          <a:xfrm>
            <a:off x="5449758" y="3613150"/>
            <a:ext cx="3349885" cy="3121159"/>
          </a:xfrm>
          <a:prstGeom prst="rect">
            <a:avLst/>
          </a:prstGeom>
        </p:spPr>
      </p:pic>
    </p:spTree>
    <p:extLst>
      <p:ext uri="{BB962C8B-B14F-4D97-AF65-F5344CB8AC3E}">
        <p14:creationId xmlns:p14="http://schemas.microsoft.com/office/powerpoint/2010/main" val="2333847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295399"/>
            <a:ext cx="4252332" cy="5426075"/>
          </a:xfrm>
        </p:spPr>
        <p:txBody>
          <a:bodyPr/>
          <a:lstStyle/>
          <a:p>
            <a:pPr algn="l" hangingPunct="0"/>
            <a:r>
              <a:rPr lang="en-US" sz="1600" dirty="0">
                <a:solidFill>
                  <a:schemeClr val="tx1"/>
                </a:solidFill>
              </a:rPr>
              <a:t>Virus:	</a:t>
            </a:r>
            <a:r>
              <a:rPr lang="en-US" sz="1600" b="1" dirty="0">
                <a:solidFill>
                  <a:schemeClr val="tx1"/>
                </a:solidFill>
              </a:rPr>
              <a:t>SMALLPOX</a:t>
            </a:r>
            <a:r>
              <a:rPr lang="en-US" sz="1600" dirty="0">
                <a:solidFill>
                  <a:schemeClr val="tx1"/>
                </a:solidFill>
              </a:rPr>
              <a:t>		</a:t>
            </a:r>
          </a:p>
          <a:p>
            <a:pPr marL="342900" indent="-342900" algn="l" hangingPunct="0">
              <a:buFont typeface="Wingdings" panose="05000000000000000000" pitchFamily="2" charset="2"/>
              <a:buChar char="q"/>
            </a:pPr>
            <a:r>
              <a:rPr lang="en-US" sz="1600" dirty="0">
                <a:solidFill>
                  <a:schemeClr val="tx1"/>
                </a:solidFill>
              </a:rPr>
              <a:t>Caused by variola virus.</a:t>
            </a:r>
          </a:p>
          <a:p>
            <a:pPr marL="342900" indent="-342900" algn="l" hangingPunct="0">
              <a:buFont typeface="Wingdings" panose="05000000000000000000" pitchFamily="2" charset="2"/>
              <a:buChar char="q"/>
            </a:pPr>
            <a:r>
              <a:rPr lang="en-US" sz="1600" dirty="0">
                <a:solidFill>
                  <a:schemeClr val="tx1"/>
                </a:solidFill>
              </a:rPr>
              <a:t>Highly contagious, disfiguring and often deadly. Most people survive.</a:t>
            </a:r>
          </a:p>
          <a:p>
            <a:pPr marL="342900" indent="-342900" algn="l" hangingPunct="0">
              <a:buFont typeface="Wingdings" panose="05000000000000000000" pitchFamily="2" charset="2"/>
              <a:buChar char="q"/>
            </a:pPr>
            <a:r>
              <a:rPr lang="en-US" sz="1600" dirty="0">
                <a:solidFill>
                  <a:schemeClr val="tx1"/>
                </a:solidFill>
              </a:rPr>
              <a:t>No cure or treatment exists to this day. </a:t>
            </a:r>
          </a:p>
          <a:p>
            <a:pPr marL="342900" indent="-342900" algn="l" hangingPunct="0">
              <a:buFont typeface="Wingdings" panose="05000000000000000000" pitchFamily="2" charset="2"/>
              <a:buChar char="q"/>
            </a:pPr>
            <a:r>
              <a:rPr lang="en-US" sz="1600" dirty="0">
                <a:solidFill>
                  <a:schemeClr val="tx1"/>
                </a:solidFill>
              </a:rPr>
              <a:t>Naturally occurring smallpox was wiped out worldwide by 1980 — the result of an unprecedented global immunization campaign.</a:t>
            </a:r>
          </a:p>
          <a:p>
            <a:pPr marL="342900" indent="-342900" algn="l" hangingPunct="0">
              <a:buFont typeface="Wingdings" panose="05000000000000000000" pitchFamily="2" charset="2"/>
              <a:buChar char="q"/>
            </a:pPr>
            <a:r>
              <a:rPr lang="en-US" sz="1600" dirty="0">
                <a:solidFill>
                  <a:schemeClr val="tx1"/>
                </a:solidFill>
              </a:rPr>
              <a:t>A vaccine can prevent smallpox, but the risk of the vaccine's side effects is too high to justify routine vaccination for people at low risk of exposure to the smallpox virus.</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48</a:t>
            </a:fld>
            <a:endParaRPr lang="en-US" sz="1400" dirty="0">
              <a:solidFill>
                <a:schemeClr val="bg1"/>
              </a:solidFill>
              <a:latin typeface="Verdana" pitchFamily="34" charset="0"/>
            </a:endParaRPr>
          </a:p>
        </p:txBody>
      </p:sp>
      <p:pic>
        <p:nvPicPr>
          <p:cNvPr id="1026" name="Picture 2" descr="C:\Users\stlane\Pictures\Infectious diseases pix\EM-of-smallpox-virus-300x37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5541" y="769936"/>
            <a:ext cx="25908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48A18E-6FA2-4175-A054-E1D5013B80B9}"/>
              </a:ext>
            </a:extLst>
          </p:cNvPr>
          <p:cNvPicPr>
            <a:picLocks noChangeAspect="1"/>
          </p:cNvPicPr>
          <p:nvPr/>
        </p:nvPicPr>
        <p:blipFill>
          <a:blip r:embed="rId4"/>
          <a:stretch>
            <a:fillRect/>
          </a:stretch>
        </p:blipFill>
        <p:spPr>
          <a:xfrm>
            <a:off x="4832195" y="4051802"/>
            <a:ext cx="4001196" cy="2669672"/>
          </a:xfrm>
          <a:prstGeom prst="rect">
            <a:avLst/>
          </a:prstGeom>
        </p:spPr>
      </p:pic>
    </p:spTree>
    <p:extLst>
      <p:ext uri="{BB962C8B-B14F-4D97-AF65-F5344CB8AC3E}">
        <p14:creationId xmlns:p14="http://schemas.microsoft.com/office/powerpoint/2010/main" val="1153920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990600"/>
            <a:ext cx="5334000" cy="533400"/>
          </a:xfrm>
        </p:spPr>
        <p:txBody>
          <a:bodyPr>
            <a:normAutofit/>
          </a:bodyPr>
          <a:lstStyle/>
          <a:p>
            <a:r>
              <a:rPr lang="en-US" sz="2800" dirty="0">
                <a:solidFill>
                  <a:schemeClr val="tx1"/>
                </a:solidFill>
                <a:latin typeface="Verdana" pitchFamily="34" charset="0"/>
              </a:rPr>
              <a:t>Smallpox Contracted via:</a:t>
            </a:r>
          </a:p>
        </p:txBody>
      </p:sp>
      <p:sp>
        <p:nvSpPr>
          <p:cNvPr id="3" name="Subtitle 2"/>
          <p:cNvSpPr>
            <a:spLocks noGrp="1"/>
          </p:cNvSpPr>
          <p:nvPr>
            <p:ph type="subTitle" idx="1"/>
          </p:nvPr>
        </p:nvSpPr>
        <p:spPr>
          <a:xfrm>
            <a:off x="551543" y="1627342"/>
            <a:ext cx="4495800" cy="4267200"/>
          </a:xfrm>
        </p:spPr>
        <p:txBody>
          <a:bodyPr/>
          <a:lstStyle/>
          <a:p>
            <a:pPr marL="342900" lvl="0" indent="-342900" algn="l" hangingPunct="0">
              <a:buFont typeface="Wingdings" pitchFamily="2" charset="2"/>
              <a:buChar char="§"/>
            </a:pPr>
            <a:r>
              <a:rPr lang="en-US" dirty="0">
                <a:solidFill>
                  <a:schemeClr val="tx1"/>
                </a:solidFill>
              </a:rPr>
              <a:t>Direct contact person to person</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Indirectly via an airborne virus</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Contaminated items</a:t>
            </a:r>
          </a:p>
          <a:p>
            <a:pPr lvl="0" algn="l" hangingPunct="0"/>
            <a:endParaRPr lang="en-US" dirty="0">
              <a:solidFill>
                <a:schemeClr val="tx1"/>
              </a:solidFill>
            </a:endParaRPr>
          </a:p>
          <a:p>
            <a:pPr marL="342900" lvl="0" indent="-342900" algn="l" hangingPunct="0">
              <a:buFont typeface="Wingdings" pitchFamily="2" charset="2"/>
              <a:buChar char="§"/>
            </a:pPr>
            <a:r>
              <a:rPr lang="en-US" dirty="0">
                <a:solidFill>
                  <a:schemeClr val="tx1"/>
                </a:solidFill>
              </a:rPr>
              <a:t>As a terrorist weapon (potentially)</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22530" name="Picture 2" descr="C:\Users\stlane\Pictures\Infectious diseases pix\42 contact cough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295400"/>
            <a:ext cx="25400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stlane\Pictures\Infectious diseases pix\42c door-kno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214" t="19281" r="22768" b="10607"/>
          <a:stretch/>
        </p:blipFill>
        <p:spPr bwMode="auto">
          <a:xfrm>
            <a:off x="5304972" y="3760942"/>
            <a:ext cx="3287485" cy="252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4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680-C967-4805-A443-D4E4EBB8CFE7}"/>
              </a:ext>
            </a:extLst>
          </p:cNvPr>
          <p:cNvSpPr>
            <a:spLocks noGrp="1"/>
          </p:cNvSpPr>
          <p:nvPr>
            <p:ph type="title"/>
          </p:nvPr>
        </p:nvSpPr>
        <p:spPr/>
        <p:txBody>
          <a:bodyPr/>
          <a:lstStyle/>
          <a:p>
            <a:r>
              <a:rPr kumimoji="0" lang="en-US" sz="2800" b="1" i="0" u="none" strike="noStrike" kern="0" cap="none" spc="0" normalizeH="0" baseline="0" noProof="0" dirty="0">
                <a:ln>
                  <a:noFill/>
                </a:ln>
                <a:solidFill>
                  <a:srgbClr val="414141"/>
                </a:solidFill>
                <a:effectLst>
                  <a:outerShdw blurRad="38100" dist="38100" dir="2700000" algn="tl">
                    <a:srgbClr val="C0C0C0"/>
                  </a:outerShdw>
                </a:effectLst>
                <a:uLnTx/>
                <a:uFillTx/>
                <a:latin typeface="Arial"/>
                <a:ea typeface="+mj-ea"/>
                <a:cs typeface="Arial"/>
              </a:rPr>
              <a:t>Shifting Trends in Cause of Death in the </a:t>
            </a:r>
            <a:br>
              <a:rPr kumimoji="0" lang="en-US" sz="2800" b="1" i="0" u="none" strike="noStrike" kern="0" cap="none" spc="0" normalizeH="0" baseline="0" noProof="0" dirty="0">
                <a:ln>
                  <a:noFill/>
                </a:ln>
                <a:solidFill>
                  <a:srgbClr val="414141"/>
                </a:solidFill>
                <a:effectLst>
                  <a:outerShdw blurRad="38100" dist="38100" dir="2700000" algn="tl">
                    <a:srgbClr val="C0C0C0"/>
                  </a:outerShdw>
                </a:effectLst>
                <a:uLnTx/>
                <a:uFillTx/>
                <a:latin typeface="Arial"/>
                <a:ea typeface="+mj-ea"/>
                <a:cs typeface="Arial"/>
              </a:rPr>
            </a:br>
            <a:r>
              <a:rPr kumimoji="0" lang="en-US" sz="2800" b="1" i="0" u="none" strike="noStrike" kern="0" cap="none" spc="0" normalizeH="0" baseline="0" noProof="0" dirty="0">
                <a:ln>
                  <a:noFill/>
                </a:ln>
                <a:solidFill>
                  <a:srgbClr val="414141"/>
                </a:solidFill>
                <a:effectLst>
                  <a:outerShdw blurRad="38100" dist="38100" dir="2700000" algn="tl">
                    <a:srgbClr val="C0C0C0"/>
                  </a:outerShdw>
                </a:effectLst>
                <a:uLnTx/>
                <a:uFillTx/>
                <a:latin typeface="Arial"/>
                <a:ea typeface="+mj-ea"/>
                <a:cs typeface="Arial"/>
              </a:rPr>
              <a:t>World in 2020</a:t>
            </a:r>
            <a:endParaRPr lang="en-US" dirty="0"/>
          </a:p>
        </p:txBody>
      </p:sp>
      <p:pic>
        <p:nvPicPr>
          <p:cNvPr id="7" name="Content Placeholder 6">
            <a:extLst>
              <a:ext uri="{FF2B5EF4-FFF2-40B4-BE49-F238E27FC236}">
                <a16:creationId xmlns:a16="http://schemas.microsoft.com/office/drawing/2014/main" id="{90491F78-AE58-457F-804D-A9361CF69069}"/>
              </a:ext>
            </a:extLst>
          </p:cNvPr>
          <p:cNvPicPr>
            <a:picLocks noGrp="1" noChangeAspect="1"/>
          </p:cNvPicPr>
          <p:nvPr>
            <p:ph idx="1"/>
          </p:nvPr>
        </p:nvPicPr>
        <p:blipFill>
          <a:blip r:embed="rId3"/>
          <a:stretch>
            <a:fillRect/>
          </a:stretch>
        </p:blipFill>
        <p:spPr>
          <a:xfrm>
            <a:off x="281091" y="1417637"/>
            <a:ext cx="8054957" cy="5221701"/>
          </a:xfrm>
        </p:spPr>
      </p:pic>
      <p:sp>
        <p:nvSpPr>
          <p:cNvPr id="4" name="Date Placeholder 3">
            <a:extLst>
              <a:ext uri="{FF2B5EF4-FFF2-40B4-BE49-F238E27FC236}">
                <a16:creationId xmlns:a16="http://schemas.microsoft.com/office/drawing/2014/main" id="{AA65EFE1-1766-419C-B2F6-C122D42915EF}"/>
              </a:ext>
            </a:extLst>
          </p:cNvPr>
          <p:cNvSpPr>
            <a:spLocks noGrp="1"/>
          </p:cNvSpPr>
          <p:nvPr>
            <p:ph type="dt" sz="half" idx="10"/>
          </p:nvPr>
        </p:nvSpPr>
        <p:spPr/>
        <p:txBody>
          <a:bodyPr/>
          <a:lstStyle/>
          <a:p>
            <a:fld id="{0BB2C54A-E28D-4904-9A14-6F605DD774D6}" type="datetime1">
              <a:rPr lang="en-US" smtClean="0">
                <a:solidFill>
                  <a:srgbClr val="909090"/>
                </a:solidFill>
              </a:rPr>
              <a:pPr/>
              <a:t>7/18/2022</a:t>
            </a:fld>
            <a:endParaRPr lang="en-US" dirty="0">
              <a:solidFill>
                <a:srgbClr val="909090"/>
              </a:solidFill>
            </a:endParaRPr>
          </a:p>
        </p:txBody>
      </p:sp>
      <p:sp>
        <p:nvSpPr>
          <p:cNvPr id="5" name="Slide Number Placeholder 4">
            <a:extLst>
              <a:ext uri="{FF2B5EF4-FFF2-40B4-BE49-F238E27FC236}">
                <a16:creationId xmlns:a16="http://schemas.microsoft.com/office/drawing/2014/main" id="{A5BB39A4-8A00-4BBD-9ED8-761596DDFAEE}"/>
              </a:ext>
            </a:extLst>
          </p:cNvPr>
          <p:cNvSpPr>
            <a:spLocks noGrp="1"/>
          </p:cNvSpPr>
          <p:nvPr>
            <p:ph type="sldNum" sz="quarter" idx="12"/>
          </p:nvPr>
        </p:nvSpPr>
        <p:spPr/>
        <p:txBody>
          <a:bodyPr/>
          <a:lstStyle/>
          <a:p>
            <a:fld id="{0C3A586C-0FF0-4206-B0EB-E9C01C5061B6}" type="slidenum">
              <a:rPr lang="en-US" smtClean="0">
                <a:solidFill>
                  <a:srgbClr val="909090"/>
                </a:solidFill>
              </a:rPr>
              <a:pPr/>
              <a:t>5</a:t>
            </a:fld>
            <a:endParaRPr lang="en-US" dirty="0">
              <a:solidFill>
                <a:srgbClr val="909090"/>
              </a:solidFill>
            </a:endParaRPr>
          </a:p>
        </p:txBody>
      </p:sp>
    </p:spTree>
    <p:extLst>
      <p:ext uri="{BB962C8B-B14F-4D97-AF65-F5344CB8AC3E}">
        <p14:creationId xmlns:p14="http://schemas.microsoft.com/office/powerpoint/2010/main" val="1688833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8078" y="708978"/>
            <a:ext cx="5334000" cy="533400"/>
          </a:xfrm>
        </p:spPr>
        <p:txBody>
          <a:bodyPr>
            <a:normAutofit/>
          </a:bodyPr>
          <a:lstStyle/>
          <a:p>
            <a:r>
              <a:rPr lang="en-US" sz="2800" dirty="0">
                <a:solidFill>
                  <a:schemeClr val="tx1"/>
                </a:solidFill>
                <a:latin typeface="Verdana" pitchFamily="34" charset="0"/>
              </a:rPr>
              <a:t>Smallpox Symptoms</a:t>
            </a:r>
          </a:p>
        </p:txBody>
      </p:sp>
      <p:sp>
        <p:nvSpPr>
          <p:cNvPr id="3" name="Subtitle 2"/>
          <p:cNvSpPr>
            <a:spLocks noGrp="1"/>
          </p:cNvSpPr>
          <p:nvPr>
            <p:ph type="subTitle" idx="1"/>
          </p:nvPr>
        </p:nvSpPr>
        <p:spPr>
          <a:xfrm>
            <a:off x="457200" y="1524000"/>
            <a:ext cx="8305800" cy="4038600"/>
          </a:xfrm>
        </p:spPr>
        <p:txBody>
          <a:bodyPr>
            <a:normAutofit lnSpcReduction="10000"/>
          </a:bodyPr>
          <a:lstStyle/>
          <a:p>
            <a:pPr algn="l" hangingPunct="0"/>
            <a:r>
              <a:rPr lang="en-US" dirty="0">
                <a:solidFill>
                  <a:schemeClr val="tx1"/>
                </a:solidFill>
              </a:rPr>
              <a:t>Incubation period: 7 to 17 days during which time you can not infect others.</a:t>
            </a:r>
          </a:p>
          <a:p>
            <a:pPr algn="l" hangingPunct="0"/>
            <a:endParaRPr lang="en-US" dirty="0">
              <a:solidFill>
                <a:schemeClr val="tx1"/>
              </a:solidFill>
            </a:endParaRPr>
          </a:p>
          <a:p>
            <a:pPr algn="l" hangingPunct="0"/>
            <a:r>
              <a:rPr lang="en-US" dirty="0">
                <a:solidFill>
                  <a:schemeClr val="tx1"/>
                </a:solidFill>
              </a:rPr>
              <a:t>Following incubation:</a:t>
            </a:r>
          </a:p>
          <a:p>
            <a:pPr algn="l" hangingPunct="0"/>
            <a:r>
              <a:rPr lang="en-US" dirty="0">
                <a:solidFill>
                  <a:schemeClr val="tx1"/>
                </a:solidFill>
              </a:rPr>
              <a:t>                                                                               </a:t>
            </a:r>
          </a:p>
          <a:p>
            <a:pPr marL="342900" lvl="0" indent="-342900" algn="l" hangingPunct="0">
              <a:buFont typeface="Wingdings" pitchFamily="2" charset="2"/>
              <a:buChar char="§"/>
            </a:pPr>
            <a:r>
              <a:rPr lang="en-US" dirty="0">
                <a:solidFill>
                  <a:schemeClr val="tx1"/>
                </a:solidFill>
              </a:rPr>
              <a:t>Fever</a:t>
            </a:r>
          </a:p>
          <a:p>
            <a:pPr marL="342900" lvl="0" indent="-342900" algn="l" hangingPunct="0">
              <a:buFont typeface="Wingdings" pitchFamily="2" charset="2"/>
              <a:buChar char="§"/>
            </a:pPr>
            <a:r>
              <a:rPr lang="en-US" dirty="0">
                <a:solidFill>
                  <a:schemeClr val="tx1"/>
                </a:solidFill>
              </a:rPr>
              <a:t>Overall discomfort</a:t>
            </a:r>
          </a:p>
          <a:p>
            <a:pPr marL="342900" lvl="0" indent="-342900" algn="l" hangingPunct="0">
              <a:buFont typeface="Wingdings" pitchFamily="2" charset="2"/>
              <a:buChar char="§"/>
            </a:pPr>
            <a:r>
              <a:rPr lang="en-US" dirty="0">
                <a:solidFill>
                  <a:schemeClr val="tx1"/>
                </a:solidFill>
              </a:rPr>
              <a:t>Headache</a:t>
            </a:r>
          </a:p>
          <a:p>
            <a:pPr marL="342900" lvl="0" indent="-342900" algn="l" hangingPunct="0">
              <a:buFont typeface="Wingdings" pitchFamily="2" charset="2"/>
              <a:buChar char="§"/>
            </a:pPr>
            <a:r>
              <a:rPr lang="en-US" dirty="0">
                <a:solidFill>
                  <a:schemeClr val="tx1"/>
                </a:solidFill>
              </a:rPr>
              <a:t>Severe back pain and fatigue</a:t>
            </a:r>
          </a:p>
          <a:p>
            <a:pPr marL="342900" lvl="0" indent="-342900" algn="l" hangingPunct="0">
              <a:buFont typeface="Wingdings" pitchFamily="2" charset="2"/>
              <a:buChar char="§"/>
            </a:pPr>
            <a:r>
              <a:rPr lang="en-US" dirty="0">
                <a:solidFill>
                  <a:schemeClr val="tx1"/>
                </a:solidFill>
              </a:rPr>
              <a:t>Vomiting is possible</a:t>
            </a:r>
          </a:p>
          <a:p>
            <a:pPr algn="l" hangingPunct="0"/>
            <a:endParaRPr lang="en-US" dirty="0">
              <a:solidFill>
                <a:schemeClr val="tx1"/>
              </a:solidFill>
            </a:endParaRP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920240"/>
            <a:ext cx="3460955" cy="2682240"/>
          </a:xfrm>
          <a:prstGeom prst="rect">
            <a:avLst/>
          </a:prstGeom>
        </p:spPr>
      </p:pic>
    </p:spTree>
    <p:extLst>
      <p:ext uri="{BB962C8B-B14F-4D97-AF65-F5344CB8AC3E}">
        <p14:creationId xmlns:p14="http://schemas.microsoft.com/office/powerpoint/2010/main" val="1445852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3859" y="609600"/>
            <a:ext cx="5334000" cy="533400"/>
          </a:xfrm>
        </p:spPr>
        <p:txBody>
          <a:bodyPr>
            <a:normAutofit/>
          </a:bodyPr>
          <a:lstStyle/>
          <a:p>
            <a:r>
              <a:rPr lang="en-US" sz="2800" dirty="0">
                <a:solidFill>
                  <a:schemeClr val="tx1"/>
                </a:solidFill>
                <a:latin typeface="Verdana" pitchFamily="34" charset="0"/>
              </a:rPr>
              <a:t>Smallpox Symptoms</a:t>
            </a:r>
          </a:p>
        </p:txBody>
      </p:sp>
      <p:sp>
        <p:nvSpPr>
          <p:cNvPr id="3" name="Subtitle 2"/>
          <p:cNvSpPr>
            <a:spLocks noGrp="1"/>
          </p:cNvSpPr>
          <p:nvPr>
            <p:ph type="subTitle" idx="1"/>
          </p:nvPr>
        </p:nvSpPr>
        <p:spPr>
          <a:xfrm>
            <a:off x="457200" y="1143000"/>
            <a:ext cx="8305800" cy="4572000"/>
          </a:xfrm>
        </p:spPr>
        <p:txBody>
          <a:bodyPr>
            <a:normAutofit/>
          </a:bodyPr>
          <a:lstStyle/>
          <a:p>
            <a:pPr algn="l" hangingPunct="0"/>
            <a:r>
              <a:rPr lang="en-US" sz="2000" dirty="0">
                <a:solidFill>
                  <a:schemeClr val="tx1"/>
                </a:solidFill>
              </a:rPr>
              <a:t>A few days later, flat, red spots on your face, hands and forearms which then appear on your trunk.</a:t>
            </a:r>
          </a:p>
          <a:p>
            <a:pPr algn="l" hangingPunct="0"/>
            <a:endParaRPr lang="en-US" sz="2000" dirty="0">
              <a:solidFill>
                <a:schemeClr val="tx1"/>
              </a:solidFill>
            </a:endParaRPr>
          </a:p>
          <a:p>
            <a:pPr algn="l" hangingPunct="0"/>
            <a:r>
              <a:rPr lang="en-US" sz="2000" dirty="0">
                <a:solidFill>
                  <a:schemeClr val="tx1"/>
                </a:solidFill>
              </a:rPr>
              <a:t>Lesions may then turn into small blisters with clear fluid</a:t>
            </a:r>
          </a:p>
          <a:p>
            <a:pPr algn="l" hangingPunct="0"/>
            <a:endParaRPr lang="en-US" sz="2000" dirty="0">
              <a:solidFill>
                <a:schemeClr val="tx1"/>
              </a:solidFill>
            </a:endParaRPr>
          </a:p>
          <a:p>
            <a:pPr algn="l" hangingPunct="0"/>
            <a:r>
              <a:rPr lang="en-US" sz="2000" dirty="0">
                <a:solidFill>
                  <a:schemeClr val="tx1"/>
                </a:solidFill>
              </a:rPr>
              <a:t>8-9 days later scabs fall off leaving deep, pitted scars. </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6" name="Picture 3" descr="C:\Users\stlane\Pictures\Infectious diseases pix\43 smallpox_bab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440918"/>
            <a:ext cx="4444918" cy="271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77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550" y="610328"/>
            <a:ext cx="5334000" cy="533400"/>
          </a:xfrm>
        </p:spPr>
        <p:txBody>
          <a:bodyPr>
            <a:normAutofit/>
          </a:bodyPr>
          <a:lstStyle/>
          <a:p>
            <a:r>
              <a:rPr lang="en-US" sz="2800" dirty="0">
                <a:solidFill>
                  <a:schemeClr val="tx1"/>
                </a:solidFill>
                <a:latin typeface="Verdana" pitchFamily="34" charset="0"/>
              </a:rPr>
              <a:t>Smallpox Symptoms</a:t>
            </a:r>
          </a:p>
        </p:txBody>
      </p:sp>
      <p:sp>
        <p:nvSpPr>
          <p:cNvPr id="3" name="Subtitle 2"/>
          <p:cNvSpPr>
            <a:spLocks noGrp="1"/>
          </p:cNvSpPr>
          <p:nvPr>
            <p:ph type="subTitle" idx="1"/>
          </p:nvPr>
        </p:nvSpPr>
        <p:spPr>
          <a:xfrm>
            <a:off x="609600" y="1295400"/>
            <a:ext cx="4648200" cy="4876800"/>
          </a:xfrm>
        </p:spPr>
        <p:txBody>
          <a:bodyPr>
            <a:normAutofit lnSpcReduction="10000"/>
          </a:bodyPr>
          <a:lstStyle/>
          <a:p>
            <a:pPr algn="l" hangingPunct="0"/>
            <a:r>
              <a:rPr lang="en-US" dirty="0">
                <a:solidFill>
                  <a:schemeClr val="tx1"/>
                </a:solidFill>
              </a:rPr>
              <a:t>Lesions may also form on mucus membranes of nose and mouth.</a:t>
            </a:r>
          </a:p>
          <a:p>
            <a:pPr algn="l" hangingPunct="0"/>
            <a:endParaRPr lang="en-US" dirty="0">
              <a:solidFill>
                <a:schemeClr val="tx1"/>
              </a:solidFill>
            </a:endParaRPr>
          </a:p>
          <a:p>
            <a:pPr algn="l" hangingPunct="0"/>
            <a:r>
              <a:rPr lang="en-US" dirty="0">
                <a:solidFill>
                  <a:schemeClr val="tx1"/>
                </a:solidFill>
              </a:rPr>
              <a:t>Most who contract smallpox survive. Blindness may occur in some.</a:t>
            </a:r>
          </a:p>
          <a:p>
            <a:pPr algn="l" hangingPunct="0"/>
            <a:endParaRPr lang="en-US" dirty="0">
              <a:solidFill>
                <a:schemeClr val="tx1"/>
              </a:solidFill>
            </a:endParaRPr>
          </a:p>
          <a:p>
            <a:pPr algn="l" hangingPunct="0"/>
            <a:r>
              <a:rPr lang="en-US" dirty="0">
                <a:solidFill>
                  <a:schemeClr val="tx1"/>
                </a:solidFill>
              </a:rPr>
              <a:t>More lethal smallpox affects pregnant women and those with compromised immune systems.</a:t>
            </a:r>
          </a:p>
          <a:p>
            <a:pPr algn="l" hangingPunct="0"/>
            <a:endParaRPr lang="en-US" dirty="0">
              <a:solidFill>
                <a:schemeClr val="tx1"/>
              </a:solidFill>
            </a:endParaRPr>
          </a:p>
          <a:p>
            <a:pPr algn="l" hangingPunct="0"/>
            <a:r>
              <a:rPr lang="en-US" dirty="0">
                <a:solidFill>
                  <a:schemeClr val="tx1"/>
                </a:solidFill>
              </a:rPr>
              <a:t>Lethality: High to moderate.</a:t>
            </a:r>
          </a:p>
          <a:p>
            <a:pPr algn="l" hangingPunct="0"/>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35842" name="Picture 2" descr="C:\Users\stlane\Pictures\Infectious diseases pix\45 smallpox lesio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598" y="1219200"/>
            <a:ext cx="2241551" cy="168116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stlane\Pictures\Infectious diseases pix\pregnant-woma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3039" t="3155" r="10559" b="3357"/>
          <a:stretch/>
        </p:blipFill>
        <p:spPr bwMode="auto">
          <a:xfrm>
            <a:off x="5670550" y="3048000"/>
            <a:ext cx="2895599" cy="319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55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14350"/>
            <a:ext cx="5334000" cy="533400"/>
          </a:xfrm>
        </p:spPr>
        <p:txBody>
          <a:bodyPr>
            <a:normAutofit/>
          </a:bodyPr>
          <a:lstStyle/>
          <a:p>
            <a:r>
              <a:rPr lang="en-US" sz="2800" dirty="0">
                <a:solidFill>
                  <a:schemeClr val="tx1"/>
                </a:solidFill>
                <a:latin typeface="Verdana" pitchFamily="34" charset="0"/>
              </a:rPr>
              <a:t>Smallpox Prevention</a:t>
            </a:r>
          </a:p>
        </p:txBody>
      </p:sp>
      <p:sp>
        <p:nvSpPr>
          <p:cNvPr id="3" name="Subtitle 2"/>
          <p:cNvSpPr>
            <a:spLocks noGrp="1"/>
          </p:cNvSpPr>
          <p:nvPr>
            <p:ph type="subTitle" idx="1"/>
          </p:nvPr>
        </p:nvSpPr>
        <p:spPr>
          <a:xfrm>
            <a:off x="685800" y="1168400"/>
            <a:ext cx="7924800" cy="4800600"/>
          </a:xfrm>
        </p:spPr>
        <p:txBody>
          <a:bodyPr/>
          <a:lstStyle/>
          <a:p>
            <a:pPr marL="342900" indent="-342900" algn="l">
              <a:buFont typeface="Wingdings" pitchFamily="2" charset="2"/>
              <a:buChar char="§"/>
            </a:pPr>
            <a:r>
              <a:rPr lang="en-US" dirty="0">
                <a:solidFill>
                  <a:schemeClr val="tx1"/>
                </a:solidFill>
              </a:rPr>
              <a:t>Vaccine may lessen infection if given within 4 days of exposure.</a:t>
            </a:r>
          </a:p>
          <a:p>
            <a:pPr marL="342900" indent="-342900" algn="l">
              <a:buFont typeface="Wingdings" pitchFamily="2" charset="2"/>
              <a:buChar char="§"/>
            </a:pPr>
            <a:r>
              <a:rPr lang="en-US" dirty="0">
                <a:solidFill>
                  <a:schemeClr val="tx1"/>
                </a:solidFill>
              </a:rPr>
              <a:t>Childhood vaccination may provide partial immunity</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29698" name="Picture 2" descr="C:\Users\stlane\Pictures\Infectious diseases pix\48b smallpox-vaccination-antidote-13777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276600"/>
            <a:ext cx="3930219" cy="269240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stlane\Pictures\Infectious diseases pix\49 bavarian-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005073"/>
            <a:ext cx="2514600" cy="323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33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0019" y="647700"/>
            <a:ext cx="5334000" cy="533400"/>
          </a:xfrm>
        </p:spPr>
        <p:txBody>
          <a:bodyPr>
            <a:normAutofit/>
          </a:bodyPr>
          <a:lstStyle/>
          <a:p>
            <a:r>
              <a:rPr lang="en-US" sz="2800" dirty="0">
                <a:solidFill>
                  <a:schemeClr val="tx1"/>
                </a:solidFill>
                <a:latin typeface="Verdana" pitchFamily="34" charset="0"/>
              </a:rPr>
              <a:t>Smallpox Treatment</a:t>
            </a:r>
          </a:p>
        </p:txBody>
      </p:sp>
      <p:sp>
        <p:nvSpPr>
          <p:cNvPr id="3" name="Subtitle 2"/>
          <p:cNvSpPr>
            <a:spLocks noGrp="1"/>
          </p:cNvSpPr>
          <p:nvPr>
            <p:ph type="subTitle" idx="1"/>
          </p:nvPr>
        </p:nvSpPr>
        <p:spPr>
          <a:xfrm>
            <a:off x="609600" y="1447800"/>
            <a:ext cx="7924800" cy="4495800"/>
          </a:xfrm>
        </p:spPr>
        <p:txBody>
          <a:bodyPr/>
          <a:lstStyle/>
          <a:p>
            <a:pPr algn="l"/>
            <a:r>
              <a:rPr lang="en-US" b="1" dirty="0">
                <a:solidFill>
                  <a:schemeClr val="tx1"/>
                </a:solidFill>
              </a:rPr>
              <a:t>No cure - treat symptoms.</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Rehydrate.</a:t>
            </a:r>
          </a:p>
          <a:p>
            <a:pPr marL="342900" indent="-342900" algn="l">
              <a:buFont typeface="Wingdings" pitchFamily="2" charset="2"/>
              <a:buChar char="§"/>
            </a:pPr>
            <a:r>
              <a:rPr lang="en-US" dirty="0">
                <a:solidFill>
                  <a:schemeClr val="tx1"/>
                </a:solidFill>
              </a:rPr>
              <a:t>Antibiotics may be used for those who have a bacterial skin or lung infection.</a:t>
            </a:r>
          </a:p>
          <a:p>
            <a:pPr algn="l"/>
            <a:endParaRPr lang="en-US" dirty="0">
              <a:solidFill>
                <a:schemeClr val="tx1"/>
              </a:solidFill>
            </a:endParaRPr>
          </a:p>
          <a:p>
            <a:pPr algn="l" hangingPunct="0"/>
            <a:r>
              <a:rPr lang="en-US" u="sng" dirty="0">
                <a:solidFill>
                  <a:schemeClr val="tx1"/>
                </a:solidFill>
              </a:rPr>
              <a:t>Treatment</a:t>
            </a:r>
            <a:endParaRPr lang="en-US" dirty="0">
              <a:solidFill>
                <a:schemeClr val="tx1"/>
              </a:solidFill>
            </a:endParaRPr>
          </a:p>
          <a:p>
            <a:pPr algn="l" hangingPunct="0"/>
            <a:r>
              <a:rPr lang="en-US" dirty="0">
                <a:solidFill>
                  <a:schemeClr val="tx1"/>
                </a:solidFill>
              </a:rPr>
              <a:t>Vaccine exists which is a preventative-not cure.</a:t>
            </a:r>
          </a:p>
          <a:p>
            <a:pPr algn="l" hangingPunct="0"/>
            <a:r>
              <a:rPr lang="en-US" dirty="0">
                <a:solidFill>
                  <a:schemeClr val="tx1"/>
                </a:solidFill>
              </a:rPr>
              <a:t>No specific therapy, supportive care must include prevention of secondary infections.</a:t>
            </a:r>
          </a:p>
          <a:p>
            <a:pPr marL="342900" indent="-342900" algn="l">
              <a:buFont typeface="Wingdings" pitchFamily="2" charset="2"/>
              <a:buChar char="§"/>
            </a:pPr>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spTree>
    <p:extLst>
      <p:ext uri="{BB962C8B-B14F-4D97-AF65-F5344CB8AC3E}">
        <p14:creationId xmlns:p14="http://schemas.microsoft.com/office/powerpoint/2010/main" val="3671681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295400" y="827048"/>
            <a:ext cx="5334000" cy="533400"/>
          </a:xfrm>
        </p:spPr>
        <p:txBody>
          <a:bodyPr/>
          <a:lstStyle/>
          <a:p>
            <a:pPr eaLnBrk="1" hangingPunct="1"/>
            <a:r>
              <a:rPr lang="en-US" sz="2800" dirty="0">
                <a:solidFill>
                  <a:schemeClr val="tx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PPT-089-01</a:t>
            </a:r>
          </a:p>
        </p:txBody>
      </p:sp>
      <p:pic>
        <p:nvPicPr>
          <p:cNvPr id="6" name="Picture 11" descr="http://crenshawcomm.com/wp-content/uploads/2014/06/questionsforPRfirm.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493522"/>
            <a:ext cx="5127469" cy="43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4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4279" y="685800"/>
            <a:ext cx="6947452" cy="533400"/>
          </a:xfrm>
        </p:spPr>
        <p:txBody>
          <a:bodyPr>
            <a:normAutofit fontScale="90000"/>
          </a:bodyPr>
          <a:lstStyle/>
          <a:p>
            <a:r>
              <a:rPr lang="en-US" sz="2800" dirty="0">
                <a:solidFill>
                  <a:schemeClr val="accent4">
                    <a:lumMod val="50000"/>
                  </a:schemeClr>
                </a:solidFill>
                <a:latin typeface="Verdana" pitchFamily="34" charset="0"/>
              </a:rPr>
              <a:t>Transmission of Infectious Diseases</a:t>
            </a:r>
          </a:p>
        </p:txBody>
      </p:sp>
      <p:sp>
        <p:nvSpPr>
          <p:cNvPr id="3" name="Subtitle 2"/>
          <p:cNvSpPr>
            <a:spLocks noGrp="1"/>
          </p:cNvSpPr>
          <p:nvPr>
            <p:ph type="subTitle" idx="1"/>
          </p:nvPr>
        </p:nvSpPr>
        <p:spPr>
          <a:xfrm>
            <a:off x="221974" y="1633330"/>
            <a:ext cx="4737652" cy="5224670"/>
          </a:xfrm>
        </p:spPr>
        <p:txBody>
          <a:bodyPr>
            <a:normAutofit fontScale="92500" lnSpcReduction="10000"/>
          </a:bodyPr>
          <a:lstStyle/>
          <a:p>
            <a:pPr algn="l" hangingPunct="0"/>
            <a:r>
              <a:rPr lang="en-US" sz="1900" dirty="0">
                <a:solidFill>
                  <a:schemeClr val="tx1"/>
                </a:solidFill>
                <a:latin typeface="+mj-lt"/>
              </a:rPr>
              <a:t>There are a number of different routes by which a person can become infected with an infectious agent. For some agents, humans must come in direct contact with a source of infection, such as contaminated food, water, fecal material, body fluids or animal products. With other agents, infection can be transmitted through the air.</a:t>
            </a:r>
          </a:p>
          <a:p>
            <a:pPr algn="l" hangingPunct="0"/>
            <a:endParaRPr lang="en-US" sz="1900" dirty="0">
              <a:solidFill>
                <a:schemeClr val="tx1"/>
              </a:solidFill>
              <a:latin typeface="+mj-lt"/>
            </a:endParaRPr>
          </a:p>
          <a:p>
            <a:pPr algn="l"/>
            <a:r>
              <a:rPr lang="en-US" sz="1900" b="0" i="0" dirty="0">
                <a:solidFill>
                  <a:srgbClr val="333333"/>
                </a:solidFill>
                <a:effectLst/>
                <a:latin typeface="+mj-lt"/>
              </a:rPr>
              <a:t>The route of transmission of infectious agents is an important factor in how quickly an infectious agent can spread through a population. </a:t>
            </a:r>
          </a:p>
          <a:p>
            <a:pPr algn="l"/>
            <a:endParaRPr lang="en-US" sz="1900" dirty="0">
              <a:solidFill>
                <a:srgbClr val="333333"/>
              </a:solidFill>
              <a:latin typeface="+mj-lt"/>
            </a:endParaRPr>
          </a:p>
          <a:p>
            <a:pPr algn="l"/>
            <a:r>
              <a:rPr lang="en-US" sz="1900" b="0" i="0" dirty="0">
                <a:solidFill>
                  <a:srgbClr val="333333"/>
                </a:solidFill>
                <a:effectLst/>
                <a:latin typeface="+mj-lt"/>
              </a:rPr>
              <a:t>An agent that can spread through the air has greater potential for infecting a larger number of individuals than an agent that is spread through direct contact.</a:t>
            </a:r>
            <a:endParaRPr lang="en-US" sz="1900" dirty="0">
              <a:solidFill>
                <a:schemeClr val="tx1"/>
              </a:solidFill>
              <a:latin typeface="+mj-lt"/>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a:solidFill>
                  <a:schemeClr val="bg1"/>
                </a:solidFill>
                <a:latin typeface="Verdana" pitchFamily="34" charset="0"/>
              </a:rPr>
              <a:t>PPT-089-01</a:t>
            </a:r>
          </a:p>
        </p:txBody>
      </p:sp>
      <p:pic>
        <p:nvPicPr>
          <p:cNvPr id="1026" name="Picture 2" descr="C:\Users\stlane\Pictures\Infectious diseases pix\2 Microbes.jpg"/>
          <p:cNvPicPr>
            <a:picLocks noChangeAspect="1" noChangeArrowheads="1"/>
          </p:cNvPicPr>
          <p:nvPr/>
        </p:nvPicPr>
        <p:blipFill rotWithShape="1">
          <a:blip r:embed="rId3">
            <a:extLst>
              <a:ext uri="{28A0092B-C50C-407E-A947-70E740481C1C}">
                <a14:useLocalDpi xmlns:a14="http://schemas.microsoft.com/office/drawing/2010/main"/>
              </a:ext>
            </a:extLst>
          </a:blip>
          <a:srcRect l="5536" t="7726" r="5536" b="9476"/>
          <a:stretch/>
        </p:blipFill>
        <p:spPr bwMode="auto">
          <a:xfrm>
            <a:off x="5445910" y="1965325"/>
            <a:ext cx="3240890" cy="277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2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E20-D6EA-4591-AEC1-DD8FB428819D}"/>
              </a:ext>
            </a:extLst>
          </p:cNvPr>
          <p:cNvSpPr>
            <a:spLocks noGrp="1"/>
          </p:cNvSpPr>
          <p:nvPr>
            <p:ph type="title"/>
          </p:nvPr>
        </p:nvSpPr>
        <p:spPr/>
        <p:txBody>
          <a:bodyPr/>
          <a:lstStyle/>
          <a:p>
            <a:r>
              <a:rPr lang="en-US" sz="2000" dirty="0">
                <a:solidFill>
                  <a:schemeClr val="accent4">
                    <a:lumMod val="50000"/>
                  </a:schemeClr>
                </a:solidFill>
              </a:rPr>
              <a:t>The Epidemiological Triad: Agent–Host–Environment</a:t>
            </a:r>
          </a:p>
        </p:txBody>
      </p:sp>
      <p:pic>
        <p:nvPicPr>
          <p:cNvPr id="7" name="Content Placeholder 6">
            <a:extLst>
              <a:ext uri="{FF2B5EF4-FFF2-40B4-BE49-F238E27FC236}">
                <a16:creationId xmlns:a16="http://schemas.microsoft.com/office/drawing/2014/main" id="{2313D3BA-C738-481D-8217-C6DDDE2E9499}"/>
              </a:ext>
            </a:extLst>
          </p:cNvPr>
          <p:cNvPicPr>
            <a:picLocks noGrp="1" noChangeAspect="1"/>
          </p:cNvPicPr>
          <p:nvPr>
            <p:ph idx="1"/>
          </p:nvPr>
        </p:nvPicPr>
        <p:blipFill>
          <a:blip r:embed="rId3"/>
          <a:stretch>
            <a:fillRect/>
          </a:stretch>
        </p:blipFill>
        <p:spPr>
          <a:xfrm>
            <a:off x="4572000" y="1858617"/>
            <a:ext cx="3990747" cy="3823252"/>
          </a:xfrm>
        </p:spPr>
      </p:pic>
      <p:sp>
        <p:nvSpPr>
          <p:cNvPr id="5" name="Slide Number Placeholder 4">
            <a:extLst>
              <a:ext uri="{FF2B5EF4-FFF2-40B4-BE49-F238E27FC236}">
                <a16:creationId xmlns:a16="http://schemas.microsoft.com/office/drawing/2014/main" id="{46A4C332-2310-4B83-BD3F-55B1D26AE2B4}"/>
              </a:ext>
            </a:extLst>
          </p:cNvPr>
          <p:cNvSpPr>
            <a:spLocks noGrp="1"/>
          </p:cNvSpPr>
          <p:nvPr>
            <p:ph type="sldNum" sz="quarter" idx="12"/>
          </p:nvPr>
        </p:nvSpPr>
        <p:spPr/>
        <p:txBody>
          <a:bodyPr/>
          <a:lstStyle/>
          <a:p>
            <a:fld id="{0C3A586C-0FF0-4206-B0EB-E9C01C5061B6}" type="slidenum">
              <a:rPr lang="en-US" smtClean="0">
                <a:solidFill>
                  <a:srgbClr val="909090"/>
                </a:solidFill>
              </a:rPr>
              <a:pPr/>
              <a:t>7</a:t>
            </a:fld>
            <a:endParaRPr lang="en-US" dirty="0">
              <a:solidFill>
                <a:srgbClr val="909090"/>
              </a:solidFill>
            </a:endParaRPr>
          </a:p>
        </p:txBody>
      </p:sp>
      <p:sp>
        <p:nvSpPr>
          <p:cNvPr id="9" name="TextBox 8">
            <a:extLst>
              <a:ext uri="{FF2B5EF4-FFF2-40B4-BE49-F238E27FC236}">
                <a16:creationId xmlns:a16="http://schemas.microsoft.com/office/drawing/2014/main" id="{9249D495-80A9-4562-8C1D-66C55F4EB001}"/>
              </a:ext>
            </a:extLst>
          </p:cNvPr>
          <p:cNvSpPr txBox="1"/>
          <p:nvPr/>
        </p:nvSpPr>
        <p:spPr>
          <a:xfrm>
            <a:off x="304800" y="1677673"/>
            <a:ext cx="3990747" cy="5078313"/>
          </a:xfrm>
          <a:prstGeom prst="rect">
            <a:avLst/>
          </a:prstGeom>
          <a:noFill/>
        </p:spPr>
        <p:txBody>
          <a:bodyPr wrap="square">
            <a:spAutoFit/>
          </a:bodyPr>
          <a:lstStyle/>
          <a:p>
            <a:r>
              <a:rPr lang="en-US" dirty="0"/>
              <a:t>A classic model of infectious disease causation, the epidemiological triad, envisions that an infectious disease results from a combination of agent (pathogen), host, and environmental factors.</a:t>
            </a:r>
          </a:p>
          <a:p>
            <a:endParaRPr lang="en-US" dirty="0"/>
          </a:p>
          <a:p>
            <a:r>
              <a:rPr lang="en-US" dirty="0"/>
              <a:t>Infectious agents may be living parasites (helminths or protozoa), fungi, or bacteria, or nonliving viruses or prions.</a:t>
            </a:r>
          </a:p>
          <a:p>
            <a:endParaRPr lang="en-US" dirty="0"/>
          </a:p>
          <a:p>
            <a:r>
              <a:rPr lang="en-US" dirty="0"/>
              <a:t>Environmental factors determine if a host will become exposed to one of these agents, and subsequent interactions between the agent and host will determine the exposure outcome.</a:t>
            </a:r>
          </a:p>
        </p:txBody>
      </p:sp>
    </p:spTree>
    <p:extLst>
      <p:ext uri="{BB962C8B-B14F-4D97-AF65-F5344CB8AC3E}">
        <p14:creationId xmlns:p14="http://schemas.microsoft.com/office/powerpoint/2010/main" val="14051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Content Placeholder 6" descr="A few people fetching water&#10;&#10;Description automatically generated with medium confidence">
            <a:extLst>
              <a:ext uri="{FF2B5EF4-FFF2-40B4-BE49-F238E27FC236}">
                <a16:creationId xmlns:a16="http://schemas.microsoft.com/office/drawing/2014/main" id="{82BEB859-5926-5943-5F60-C5D099146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980" y="1417638"/>
            <a:ext cx="7258240" cy="4830762"/>
          </a:xfrm>
        </p:spPr>
      </p:pic>
      <p:sp>
        <p:nvSpPr>
          <p:cNvPr id="4" name="Date Placeholder 3">
            <a:extLst>
              <a:ext uri="{FF2B5EF4-FFF2-40B4-BE49-F238E27FC236}">
                <a16:creationId xmlns:a16="http://schemas.microsoft.com/office/drawing/2014/main" id="{E8D8FE7B-45BB-B8C9-839F-61F7B06AE936}"/>
              </a:ext>
            </a:extLst>
          </p:cNvPr>
          <p:cNvSpPr>
            <a:spLocks noGrp="1"/>
          </p:cNvSpPr>
          <p:nvPr>
            <p:ph type="dt" sz="half" idx="10"/>
          </p:nvPr>
        </p:nvSpPr>
        <p:spPr/>
        <p:txBody>
          <a:bodyPr/>
          <a:lstStyle/>
          <a:p>
            <a:fld id="{0BB2C54A-E28D-4904-9A14-6F605DD774D6}" type="datetime1">
              <a:rPr lang="en-US" smtClean="0">
                <a:solidFill>
                  <a:srgbClr val="909090"/>
                </a:solidFill>
              </a:rPr>
              <a:pPr/>
              <a:t>7/18/2022</a:t>
            </a:fld>
            <a:endParaRPr lang="en-US" dirty="0">
              <a:solidFill>
                <a:srgbClr val="909090"/>
              </a:solidFill>
            </a:endParaRPr>
          </a:p>
        </p:txBody>
      </p:sp>
      <p:sp>
        <p:nvSpPr>
          <p:cNvPr id="5" name="Slide Number Placeholder 4">
            <a:extLst>
              <a:ext uri="{FF2B5EF4-FFF2-40B4-BE49-F238E27FC236}">
                <a16:creationId xmlns:a16="http://schemas.microsoft.com/office/drawing/2014/main" id="{5EFC51F3-D571-851A-82DB-FE26C1F4F172}"/>
              </a:ext>
            </a:extLst>
          </p:cNvPr>
          <p:cNvSpPr>
            <a:spLocks noGrp="1"/>
          </p:cNvSpPr>
          <p:nvPr>
            <p:ph type="sldNum" sz="quarter" idx="12"/>
          </p:nvPr>
        </p:nvSpPr>
        <p:spPr/>
        <p:txBody>
          <a:bodyPr/>
          <a:lstStyle/>
          <a:p>
            <a:fld id="{0C3A586C-0FF0-4206-B0EB-E9C01C5061B6}" type="slidenum">
              <a:rPr lang="en-US" smtClean="0">
                <a:solidFill>
                  <a:srgbClr val="909090"/>
                </a:solidFill>
              </a:rPr>
              <a:pPr/>
              <a:t>8</a:t>
            </a:fld>
            <a:endParaRPr lang="en-US" dirty="0">
              <a:solidFill>
                <a:srgbClr val="909090"/>
              </a:solidFill>
            </a:endParaRPr>
          </a:p>
        </p:txBody>
      </p:sp>
    </p:spTree>
    <p:extLst>
      <p:ext uri="{BB962C8B-B14F-4D97-AF65-F5344CB8AC3E}">
        <p14:creationId xmlns:p14="http://schemas.microsoft.com/office/powerpoint/2010/main" val="34807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Content Placeholder 6" descr="A group of women wearing black robes and holding buckets&#10;&#10;Description automatically generated with medium confidence">
            <a:extLst>
              <a:ext uri="{FF2B5EF4-FFF2-40B4-BE49-F238E27FC236}">
                <a16:creationId xmlns:a16="http://schemas.microsoft.com/office/drawing/2014/main" id="{358A603E-E0E1-A4B3-7043-2E328FB032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323" y="1249179"/>
            <a:ext cx="3747354" cy="3747354"/>
          </a:xfrm>
        </p:spPr>
      </p:pic>
      <p:sp>
        <p:nvSpPr>
          <p:cNvPr id="4" name="Date Placeholder 3">
            <a:extLst>
              <a:ext uri="{FF2B5EF4-FFF2-40B4-BE49-F238E27FC236}">
                <a16:creationId xmlns:a16="http://schemas.microsoft.com/office/drawing/2014/main" id="{02DE79BC-044F-AF49-780E-95A017A3C0D0}"/>
              </a:ext>
            </a:extLst>
          </p:cNvPr>
          <p:cNvSpPr>
            <a:spLocks noGrp="1"/>
          </p:cNvSpPr>
          <p:nvPr>
            <p:ph type="dt" sz="half" idx="10"/>
          </p:nvPr>
        </p:nvSpPr>
        <p:spPr/>
        <p:txBody>
          <a:bodyPr/>
          <a:lstStyle/>
          <a:p>
            <a:fld id="{0BB2C54A-E28D-4904-9A14-6F605DD774D6}" type="datetime1">
              <a:rPr lang="en-US" smtClean="0">
                <a:solidFill>
                  <a:srgbClr val="909090"/>
                </a:solidFill>
              </a:rPr>
              <a:pPr/>
              <a:t>7/18/2022</a:t>
            </a:fld>
            <a:endParaRPr lang="en-US" dirty="0">
              <a:solidFill>
                <a:srgbClr val="909090"/>
              </a:solidFill>
            </a:endParaRPr>
          </a:p>
        </p:txBody>
      </p:sp>
      <p:sp>
        <p:nvSpPr>
          <p:cNvPr id="5" name="Slide Number Placeholder 4">
            <a:extLst>
              <a:ext uri="{FF2B5EF4-FFF2-40B4-BE49-F238E27FC236}">
                <a16:creationId xmlns:a16="http://schemas.microsoft.com/office/drawing/2014/main" id="{E9341273-D0ED-52B3-F992-BA85039DBAAE}"/>
              </a:ext>
            </a:extLst>
          </p:cNvPr>
          <p:cNvSpPr>
            <a:spLocks noGrp="1"/>
          </p:cNvSpPr>
          <p:nvPr>
            <p:ph type="sldNum" sz="quarter" idx="12"/>
          </p:nvPr>
        </p:nvSpPr>
        <p:spPr/>
        <p:txBody>
          <a:bodyPr/>
          <a:lstStyle/>
          <a:p>
            <a:fld id="{0C3A586C-0FF0-4206-B0EB-E9C01C5061B6}" type="slidenum">
              <a:rPr lang="en-US" smtClean="0">
                <a:solidFill>
                  <a:srgbClr val="909090"/>
                </a:solidFill>
              </a:rPr>
              <a:pPr/>
              <a:t>9</a:t>
            </a:fld>
            <a:endParaRPr lang="en-US" dirty="0">
              <a:solidFill>
                <a:srgbClr val="909090"/>
              </a:solidFill>
            </a:endParaRPr>
          </a:p>
        </p:txBody>
      </p:sp>
    </p:spTree>
    <p:extLst>
      <p:ext uri="{BB962C8B-B14F-4D97-AF65-F5344CB8AC3E}">
        <p14:creationId xmlns:p14="http://schemas.microsoft.com/office/powerpoint/2010/main" val="2654084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9e2ba607-9f9b-416f-8edc-4ba1e808e32c"/>
  <p:tag name="TPVERSION" val="6"/>
  <p:tag name="TPFULLVERSION" val="7.4.0.111"/>
  <p:tag name="PPTVERSION" val="15"/>
  <p:tag name="TPOS" val="2"/>
  <p:tag name="TPLASTSAVEVERSION" val="6.2 PC"/>
</p:tagLst>
</file>

<file path=ppt/theme/theme1.xml><?xml version="1.0" encoding="utf-8"?>
<a:theme xmlns:a="http://schemas.openxmlformats.org/drawingml/2006/main" name="90_Custom Design">
  <a:themeElements>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3A691EFB61E409856101EB33284E7" ma:contentTypeVersion="12" ma:contentTypeDescription="Create a new document." ma:contentTypeScope="" ma:versionID="75d02fcc628cc47ea2af690053c8fcff">
  <xsd:schema xmlns:xsd="http://www.w3.org/2001/XMLSchema" xmlns:xs="http://www.w3.org/2001/XMLSchema" xmlns:p="http://schemas.microsoft.com/office/2006/metadata/properties" xmlns:ns2="c4da8a9a-c79d-4224-97e2-6407766d8965" xmlns:ns3="ccfa0781-3c9a-44bd-83e5-554a7bdb30b1" targetNamespace="http://schemas.microsoft.com/office/2006/metadata/properties" ma:root="true" ma:fieldsID="0692ad6dcec319ed7aceaeaa808d4ab0" ns2:_="" ns3:_="">
    <xsd:import namespace="c4da8a9a-c79d-4224-97e2-6407766d8965"/>
    <xsd:import namespace="ccfa0781-3c9a-44bd-83e5-554a7bdb30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a8a9a-c79d-4224-97e2-6407766d89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fa0781-3c9a-44bd-83e5-554a7bdb30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6E3ED-4AC3-4B09-95E0-773D886602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DB1BC4-6FB5-4DBD-86C4-1DC40174DDE0}">
  <ds:schemaRefs>
    <ds:schemaRef ds:uri="http://schemas.microsoft.com/sharepoint/v3/contenttype/forms"/>
  </ds:schemaRefs>
</ds:datastoreItem>
</file>

<file path=customXml/itemProps3.xml><?xml version="1.0" encoding="utf-8"?>
<ds:datastoreItem xmlns:ds="http://schemas.openxmlformats.org/officeDocument/2006/customXml" ds:itemID="{E8100D41-6128-4989-A558-52EC05050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da8a9a-c79d-4224-97e2-6407766d8965"/>
    <ds:schemaRef ds:uri="ccfa0781-3c9a-44bd-83e5-554a7bdb3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19469</TotalTime>
  <Words>8801</Words>
  <Application>Microsoft Office PowerPoint</Application>
  <PresentationFormat>On-screen Show (4:3)</PresentationFormat>
  <Paragraphs>834</Paragraphs>
  <Slides>55</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Arial</vt:lpstr>
      <vt:lpstr>Arial</vt:lpstr>
      <vt:lpstr>Calibri</vt:lpstr>
      <vt:lpstr>Raleway</vt:lpstr>
      <vt:lpstr>Source Sans Pro</vt:lpstr>
      <vt:lpstr>Times New Roman</vt:lpstr>
      <vt:lpstr>Verdana</vt:lpstr>
      <vt:lpstr>Wingdings</vt:lpstr>
      <vt:lpstr>90_Custom Design</vt:lpstr>
      <vt:lpstr>Custom Design</vt:lpstr>
      <vt:lpstr>PowerPoint Presentation</vt:lpstr>
      <vt:lpstr>Agenda</vt:lpstr>
      <vt:lpstr>Introduction</vt:lpstr>
      <vt:lpstr>Shifting Trends in Cause of Death in the  United States</vt:lpstr>
      <vt:lpstr>Shifting Trends in Cause of Death in the  World in 2020</vt:lpstr>
      <vt:lpstr>Transmission of Infectious Diseases</vt:lpstr>
      <vt:lpstr>The Epidemiological Triad: Agent–Host–Environment</vt:lpstr>
      <vt:lpstr>PowerPoint Presentation</vt:lpstr>
      <vt:lpstr>PowerPoint Presentation</vt:lpstr>
      <vt:lpstr>PowerPoint Presentation</vt:lpstr>
      <vt:lpstr>Potential outcomes of host exposure to an infectious agent</vt:lpstr>
      <vt:lpstr>Host Factors vs. Infectious Agent Factors</vt:lpstr>
      <vt:lpstr>Environmental factors facilitating emergence and/or spread of specific infectious diseases</vt:lpstr>
      <vt:lpstr>Host Factors vs. Infectious Agent Factors (continued)</vt:lpstr>
      <vt:lpstr>Infection Transmission</vt:lpstr>
      <vt:lpstr>Transmission Basics</vt:lpstr>
      <vt:lpstr>Transmission Basics</vt:lpstr>
      <vt:lpstr>Transmission Basics (continued)</vt:lpstr>
      <vt:lpstr>Dynamics of Infectious Diseases within Populations</vt:lpstr>
      <vt:lpstr>Dynamics of Infectious Diseases within Populations</vt:lpstr>
      <vt:lpstr>Herd immunity occurs when one is protected from infection by immunization occurring in the community. </vt:lpstr>
      <vt:lpstr>Infectivity</vt:lpstr>
      <vt:lpstr>Infectious Disease Diagnosis</vt:lpstr>
      <vt:lpstr>Infectious Disease Diagnosis</vt:lpstr>
      <vt:lpstr>The Infectious Agent and Its Reservoir</vt:lpstr>
      <vt:lpstr>  Hierarchy of public health efforts targeting infectious diseases </vt:lpstr>
      <vt:lpstr>Infectious Diseases in History</vt:lpstr>
      <vt:lpstr>Bacterial Infections</vt:lpstr>
      <vt:lpstr>Bubonic Plague in History</vt:lpstr>
      <vt:lpstr>Bubonic Plague in History</vt:lpstr>
      <vt:lpstr>Movement of the Black Plague</vt:lpstr>
      <vt:lpstr>Bubonic Plague in History</vt:lpstr>
      <vt:lpstr>Plague</vt:lpstr>
      <vt:lpstr>Plague</vt:lpstr>
      <vt:lpstr>Bubonic Plague</vt:lpstr>
      <vt:lpstr>Septicemic Plague</vt:lpstr>
      <vt:lpstr>Septicemic Plague</vt:lpstr>
      <vt:lpstr>Pneumonic Plague Symptoms</vt:lpstr>
      <vt:lpstr>Plague Symptoms</vt:lpstr>
      <vt:lpstr>Plague Complications</vt:lpstr>
      <vt:lpstr>Plague Risk Factors</vt:lpstr>
      <vt:lpstr>Pneumonic Plague Prevention</vt:lpstr>
      <vt:lpstr>Viruses</vt:lpstr>
      <vt:lpstr>Viruses</vt:lpstr>
      <vt:lpstr>Infectious Diseases in History: Coronaviruses</vt:lpstr>
      <vt:lpstr>Smallpox in History</vt:lpstr>
      <vt:lpstr>Smallpox in History</vt:lpstr>
      <vt:lpstr>PowerPoint Presentation</vt:lpstr>
      <vt:lpstr>Smallpox Contracted via:</vt:lpstr>
      <vt:lpstr>Smallpox Symptoms</vt:lpstr>
      <vt:lpstr>Smallpox Symptoms</vt:lpstr>
      <vt:lpstr>Smallpox Symptoms</vt:lpstr>
      <vt:lpstr>Smallpox Prevention</vt:lpstr>
      <vt:lpstr>Smallpox Treatment</vt:lpstr>
      <vt:lpstr>Questions</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Jennette, J. Charles</dc:creator>
  <cp:lastModifiedBy>Jawad Al-Diwan</cp:lastModifiedBy>
  <cp:revision>283</cp:revision>
  <dcterms:created xsi:type="dcterms:W3CDTF">2014-07-29T19:45:38Z</dcterms:created>
  <dcterms:modified xsi:type="dcterms:W3CDTF">2022-07-18T04:08:36Z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0x0101003AD3A691EFB61E409856101EB33284E7</vt:lpwstr>
  </property>
</Properties>
</file>