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2" r:id="rId1"/>
  </p:sldMasterIdLst>
  <p:sldIdLst>
    <p:sldId id="261" r:id="rId2"/>
    <p:sldId id="256"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29D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58" d="100"/>
          <a:sy n="58" d="100"/>
        </p:scale>
        <p:origin x="2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209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73501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80171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6463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56844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75780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777042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4001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1663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21219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5/16/2022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31610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05283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4816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8644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5/16/2022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174630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5/16/2022</a:t>
            </a:fld>
            <a:endParaRPr lang="en-US" dirty="0"/>
          </a:p>
        </p:txBody>
      </p:sp>
    </p:spTree>
    <p:extLst>
      <p:ext uri="{BB962C8B-B14F-4D97-AF65-F5344CB8AC3E}">
        <p14:creationId xmlns:p14="http://schemas.microsoft.com/office/powerpoint/2010/main" val="605987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5/16/2022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00150570"/>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174558" y="525857"/>
            <a:ext cx="7766936" cy="1646302"/>
          </a:xfrm>
        </p:spPr>
        <p:txBody>
          <a:bodyPr/>
          <a:lstStyle/>
          <a:p>
            <a:r>
              <a:rPr lang="ar-IQ" sz="3600" dirty="0" smtClean="0">
                <a:solidFill>
                  <a:schemeClr val="tx1"/>
                </a:solidFill>
                <a:cs typeface="Akhbar MT" pitchFamily="2" charset="-78"/>
              </a:rPr>
              <a:t>كلية الاعلام </a:t>
            </a:r>
            <a:br>
              <a:rPr lang="ar-IQ" sz="3600" dirty="0" smtClean="0">
                <a:solidFill>
                  <a:schemeClr val="tx1"/>
                </a:solidFill>
                <a:cs typeface="Akhbar MT" pitchFamily="2" charset="-78"/>
              </a:rPr>
            </a:br>
            <a:r>
              <a:rPr lang="ar-IQ" sz="3600" dirty="0" smtClean="0">
                <a:solidFill>
                  <a:schemeClr val="tx1"/>
                </a:solidFill>
                <a:cs typeface="Akhbar MT" pitchFamily="2" charset="-78"/>
              </a:rPr>
              <a:t>ورشة الإخراج الإذاعي والتلفزيوني </a:t>
            </a:r>
            <a:endParaRPr lang="ar-IQ" sz="3600" dirty="0">
              <a:solidFill>
                <a:schemeClr val="tx1"/>
              </a:solidFill>
              <a:cs typeface="Akhbar MT" pitchFamily="2" charset="-78"/>
            </a:endParaRPr>
          </a:p>
        </p:txBody>
      </p:sp>
      <p:sp>
        <p:nvSpPr>
          <p:cNvPr id="3" name="عنوان فرعي 2"/>
          <p:cNvSpPr>
            <a:spLocks noGrp="1"/>
          </p:cNvSpPr>
          <p:nvPr>
            <p:ph type="subTitle" idx="1"/>
          </p:nvPr>
        </p:nvSpPr>
        <p:spPr>
          <a:xfrm>
            <a:off x="1507067" y="4050833"/>
            <a:ext cx="7766936" cy="2100585"/>
          </a:xfrm>
        </p:spPr>
        <p:txBody>
          <a:bodyPr>
            <a:noAutofit/>
          </a:bodyPr>
          <a:lstStyle/>
          <a:p>
            <a:pPr algn="ctr"/>
            <a:r>
              <a:rPr lang="ar-IQ" sz="3600" b="1" dirty="0" smtClean="0">
                <a:solidFill>
                  <a:schemeClr val="tx1"/>
                </a:solidFill>
                <a:cs typeface="Akhbar MT" pitchFamily="2" charset="-78"/>
              </a:rPr>
              <a:t>المحاضر </a:t>
            </a:r>
          </a:p>
          <a:p>
            <a:pPr algn="ctr"/>
            <a:r>
              <a:rPr lang="ar-IQ" sz="3600" b="1" dirty="0" smtClean="0">
                <a:solidFill>
                  <a:schemeClr val="tx1"/>
                </a:solidFill>
                <a:cs typeface="Akhbar MT" pitchFamily="2" charset="-78"/>
              </a:rPr>
              <a:t>أ.م. د مصطفى عبيد دفاك</a:t>
            </a:r>
          </a:p>
          <a:p>
            <a:pPr algn="ctr"/>
            <a:r>
              <a:rPr lang="ar-IQ" sz="3600" b="1" dirty="0" smtClean="0">
                <a:solidFill>
                  <a:schemeClr val="tx1"/>
                </a:solidFill>
                <a:cs typeface="Akhbar MT" pitchFamily="2" charset="-78"/>
              </a:rPr>
              <a:t>8-9 /5 /2022</a:t>
            </a:r>
            <a:endParaRPr lang="ar-IQ" sz="3600" b="1" dirty="0">
              <a:solidFill>
                <a:schemeClr val="tx1"/>
              </a:solidFill>
              <a:cs typeface="Akhbar MT" pitchFamily="2" charset="-78"/>
            </a:endParaRPr>
          </a:p>
        </p:txBody>
      </p:sp>
    </p:spTree>
    <p:extLst>
      <p:ext uri="{BB962C8B-B14F-4D97-AF65-F5344CB8AC3E}">
        <p14:creationId xmlns:p14="http://schemas.microsoft.com/office/powerpoint/2010/main" val="905249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2869" y="682580"/>
            <a:ext cx="7766936" cy="901522"/>
          </a:xfrm>
        </p:spPr>
        <p:txBody>
          <a:bodyPr/>
          <a:lstStyle/>
          <a:p>
            <a:pPr algn="ctr"/>
            <a:r>
              <a:rPr lang="ar-IQ" sz="4000" dirty="0" smtClean="0">
                <a:solidFill>
                  <a:schemeClr val="tx1"/>
                </a:solidFill>
              </a:rPr>
              <a:t>ما اشتراطات العمل الفني </a:t>
            </a:r>
            <a:endParaRPr lang="en-US" sz="4000" dirty="0">
              <a:solidFill>
                <a:schemeClr val="tx1"/>
              </a:solidFill>
            </a:endParaRPr>
          </a:p>
        </p:txBody>
      </p:sp>
      <p:sp>
        <p:nvSpPr>
          <p:cNvPr id="3" name="Subtitle 2"/>
          <p:cNvSpPr>
            <a:spLocks noGrp="1"/>
          </p:cNvSpPr>
          <p:nvPr>
            <p:ph type="subTitle" idx="1"/>
          </p:nvPr>
        </p:nvSpPr>
        <p:spPr>
          <a:xfrm>
            <a:off x="568123" y="2067486"/>
            <a:ext cx="9477398" cy="3612097"/>
          </a:xfrm>
        </p:spPr>
        <p:txBody>
          <a:bodyPr>
            <a:normAutofit/>
          </a:bodyPr>
          <a:lstStyle/>
          <a:p>
            <a:r>
              <a:rPr lang="ar-IQ" sz="3200" dirty="0" smtClean="0">
                <a:solidFill>
                  <a:schemeClr val="tx1"/>
                </a:solidFill>
                <a:latin typeface="Simplified Arabic" panose="02020603050405020304" pitchFamily="18" charset="-78"/>
                <a:cs typeface="Simplified Arabic" panose="02020603050405020304" pitchFamily="18" charset="-78"/>
              </a:rPr>
              <a:t>صفتان يشترط حضورهما لاي عمل فني :</a:t>
            </a:r>
          </a:p>
          <a:p>
            <a:r>
              <a:rPr lang="ar-IQ" sz="3200" dirty="0" smtClean="0">
                <a:solidFill>
                  <a:schemeClr val="tx1"/>
                </a:solidFill>
                <a:latin typeface="Simplified Arabic" panose="02020603050405020304" pitchFamily="18" charset="-78"/>
                <a:cs typeface="Simplified Arabic" panose="02020603050405020304" pitchFamily="18" charset="-78"/>
              </a:rPr>
              <a:t>1- الكينونة ( ان يكون ) اي الشكل وهوالصورة الخارجية او الفن الخالص المجرد من المضمون والذي تتمثل فيه الشروط الفنية .</a:t>
            </a:r>
          </a:p>
          <a:p>
            <a:r>
              <a:rPr lang="ar-IQ" sz="3200" dirty="0" smtClean="0">
                <a:solidFill>
                  <a:schemeClr val="tx1"/>
                </a:solidFill>
                <a:latin typeface="Simplified Arabic" panose="02020603050405020304" pitchFamily="18" charset="-78"/>
                <a:cs typeface="Simplified Arabic" panose="02020603050405020304" pitchFamily="18" charset="-78"/>
              </a:rPr>
              <a:t>2- المعنى اي المضمون وهو كل ما يشمل عليه العمل الفني من فكر وفلسفة واخلاق واجتماع وسياسة ودين ... الخ </a:t>
            </a:r>
          </a:p>
          <a:p>
            <a:endParaRPr lang="en-US" dirty="0"/>
          </a:p>
        </p:txBody>
      </p:sp>
    </p:spTree>
    <p:extLst>
      <p:ext uri="{BB962C8B-B14F-4D97-AF65-F5344CB8AC3E}">
        <p14:creationId xmlns:p14="http://schemas.microsoft.com/office/powerpoint/2010/main" val="397707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124" y="978176"/>
            <a:ext cx="9995338" cy="3880773"/>
          </a:xfrm>
        </p:spPr>
        <p:txBody>
          <a:bodyPr>
            <a:noAutofit/>
          </a:bodyPr>
          <a:lstStyle/>
          <a:p>
            <a:pPr algn="r" rtl="1"/>
            <a:r>
              <a:rPr lang="ar-IQ" sz="2800" dirty="0" smtClean="0">
                <a:solidFill>
                  <a:srgbClr val="002060"/>
                </a:solidFill>
                <a:latin typeface="Simplified Arabic" panose="02020603050405020304" pitchFamily="18" charset="-78"/>
                <a:cs typeface="Simplified Arabic" panose="02020603050405020304" pitchFamily="18" charset="-78"/>
              </a:rPr>
              <a:t>هناك مدرستان تتصارعان لاعطاء الاولولية والسيادة لواحدة من صفتي العمل الفني: </a:t>
            </a:r>
          </a:p>
          <a:p>
            <a:pPr marL="0" indent="0" algn="r" rtl="1">
              <a:buNone/>
            </a:pPr>
            <a:r>
              <a:rPr lang="ar-IQ" sz="2800" dirty="0" smtClean="0">
                <a:solidFill>
                  <a:srgbClr val="002060"/>
                </a:solidFill>
                <a:latin typeface="Simplified Arabic" panose="02020603050405020304" pitchFamily="18" charset="-78"/>
                <a:cs typeface="Simplified Arabic" panose="02020603050405020304" pitchFamily="18" charset="-78"/>
              </a:rPr>
              <a:t>اولاهما : المدرسة الشكلية واصحابها هم </a:t>
            </a:r>
            <a:r>
              <a:rPr lang="ar-IQ" sz="2800" dirty="0">
                <a:solidFill>
                  <a:srgbClr val="002060"/>
                </a:solidFill>
                <a:latin typeface="Simplified Arabic" panose="02020603050405020304" pitchFamily="18" charset="-78"/>
                <a:cs typeface="Simplified Arabic" panose="02020603050405020304" pitchFamily="18" charset="-78"/>
              </a:rPr>
              <a:t>الذين لا يرون في المضمون أية قيمة فنية.. ويحصرون أحكامهم في دائرة الصياغة الفنية وما يتحقق عنها من جمال.</a:t>
            </a:r>
          </a:p>
          <a:p>
            <a:pPr marL="0" indent="0" algn="r" rtl="1">
              <a:buNone/>
            </a:pPr>
            <a:endParaRPr lang="ar-IQ" sz="2800" dirty="0" smtClean="0">
              <a:solidFill>
                <a:srgbClr val="002060"/>
              </a:solidFill>
              <a:latin typeface="Simplified Arabic" panose="02020603050405020304" pitchFamily="18" charset="-78"/>
              <a:cs typeface="Simplified Arabic" panose="02020603050405020304" pitchFamily="18" charset="-78"/>
            </a:endParaRPr>
          </a:p>
          <a:p>
            <a:pPr marL="0" indent="0" algn="r" rtl="1">
              <a:buNone/>
            </a:pPr>
            <a:r>
              <a:rPr lang="ar-IQ" sz="2800" dirty="0" smtClean="0">
                <a:solidFill>
                  <a:srgbClr val="002060"/>
                </a:solidFill>
                <a:latin typeface="Simplified Arabic" panose="02020603050405020304" pitchFamily="18" charset="-78"/>
                <a:cs typeface="Simplified Arabic" panose="02020603050405020304" pitchFamily="18" charset="-78"/>
              </a:rPr>
              <a:t>ومدرسة </a:t>
            </a:r>
            <a:r>
              <a:rPr lang="ar-IQ" sz="2800" dirty="0">
                <a:solidFill>
                  <a:srgbClr val="002060"/>
                </a:solidFill>
                <a:latin typeface="Simplified Arabic" panose="02020603050405020304" pitchFamily="18" charset="-78"/>
                <a:cs typeface="Simplified Arabic" panose="02020603050405020304" pitchFamily="18" charset="-78"/>
              </a:rPr>
              <a:t>المضمون: وهم يرون الفن كله مضمونًا. وحددوا المضمون تارة بما يلد، وتارة بما يتفق مع الأخلاق، وتارة بما يسمو بالإنسان إلى سماوات الفلسفة والدين، وتارة بما هو صادق في الواقع، وتارة بما هو جميل من الناحية الطبيعية </a:t>
            </a:r>
            <a:r>
              <a:rPr lang="ar-IQ" sz="2800" dirty="0" smtClean="0">
                <a:solidFill>
                  <a:srgbClr val="002060"/>
                </a:solidFill>
                <a:latin typeface="Simplified Arabic" panose="02020603050405020304" pitchFamily="18" charset="-78"/>
                <a:cs typeface="Simplified Arabic" panose="02020603050405020304" pitchFamily="18" charset="-78"/>
              </a:rPr>
              <a:t>المادية</a:t>
            </a:r>
            <a:endParaRPr lang="en-US" sz="2800" dirty="0">
              <a:solidFill>
                <a:srgbClr val="00206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008566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2152" y="609600"/>
            <a:ext cx="8611850" cy="3252952"/>
          </a:xfrm>
        </p:spPr>
        <p:txBody>
          <a:bodyPr>
            <a:normAutofit fontScale="90000"/>
          </a:bodyPr>
          <a:lstStyle/>
          <a:p>
            <a:pPr algn="r"/>
            <a:r>
              <a:rPr lang="ar-IQ" sz="4900" dirty="0" smtClean="0">
                <a:solidFill>
                  <a:srgbClr val="002060"/>
                </a:solidFill>
                <a:latin typeface="Simplified Arabic" panose="02020603050405020304" pitchFamily="18" charset="-78"/>
                <a:cs typeface="Simplified Arabic" panose="02020603050405020304" pitchFamily="18" charset="-78"/>
              </a:rPr>
              <a:t>وارى ان التقسيم للمدرستين ليس الا تسهيلا لدراسة العمل الفني ولا يتقدم احدهما على الاخر واستند الى رأي عمانوئيل كانت </a:t>
            </a:r>
            <a:br>
              <a:rPr lang="ar-IQ" sz="4900" dirty="0" smtClean="0">
                <a:solidFill>
                  <a:srgbClr val="002060"/>
                </a:solidFill>
                <a:latin typeface="Simplified Arabic" panose="02020603050405020304" pitchFamily="18" charset="-78"/>
                <a:cs typeface="Simplified Arabic" panose="02020603050405020304" pitchFamily="18" charset="-78"/>
              </a:rPr>
            </a:br>
            <a:r>
              <a:rPr lang="ar-IQ" sz="4900" dirty="0" smtClean="0">
                <a:solidFill>
                  <a:srgbClr val="002060"/>
                </a:solidFill>
                <a:latin typeface="Simplified Arabic" panose="02020603050405020304" pitchFamily="18" charset="-78"/>
                <a:cs typeface="Simplified Arabic" panose="02020603050405020304" pitchFamily="18" charset="-78"/>
              </a:rPr>
              <a:t>( </a:t>
            </a:r>
            <a:r>
              <a:rPr lang="ar-IQ" sz="4900" b="1" i="1" u="sng" dirty="0" smtClean="0">
                <a:solidFill>
                  <a:srgbClr val="00206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العاطفة بدون الصورة عمياء والصورة بدون العاطفة جوفاء </a:t>
            </a:r>
            <a:r>
              <a:rPr lang="ar-IQ" sz="4900" dirty="0" smtClean="0">
                <a:solidFill>
                  <a:srgbClr val="002060"/>
                </a:solidFill>
                <a:latin typeface="Simplified Arabic" panose="02020603050405020304" pitchFamily="18" charset="-78"/>
                <a:cs typeface="Simplified Arabic" panose="02020603050405020304" pitchFamily="18" charset="-78"/>
              </a:rPr>
              <a:t>)</a:t>
            </a:r>
            <a:r>
              <a:rPr lang="ar-IQ" dirty="0" smtClean="0"/>
              <a:t/>
            </a:r>
            <a:br>
              <a:rPr lang="ar-IQ" dirty="0" smtClean="0"/>
            </a:br>
            <a:endParaRPr lang="en-US" dirty="0"/>
          </a:p>
        </p:txBody>
      </p:sp>
    </p:spTree>
    <p:extLst>
      <p:ext uri="{BB962C8B-B14F-4D97-AF65-F5344CB8AC3E}">
        <p14:creationId xmlns:p14="http://schemas.microsoft.com/office/powerpoint/2010/main" val="19173740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2152" y="609600"/>
            <a:ext cx="8611850" cy="3252952"/>
          </a:xfrm>
        </p:spPr>
        <p:txBody>
          <a:bodyPr>
            <a:normAutofit fontScale="90000"/>
          </a:bodyPr>
          <a:lstStyle/>
          <a:p>
            <a:pPr algn="r"/>
            <a:r>
              <a:rPr lang="ar-IQ" sz="4900" dirty="0" smtClean="0">
                <a:solidFill>
                  <a:srgbClr val="002060"/>
                </a:solidFill>
                <a:latin typeface="Simplified Arabic" panose="02020603050405020304" pitchFamily="18" charset="-78"/>
                <a:cs typeface="Simplified Arabic" panose="02020603050405020304" pitchFamily="18" charset="-78"/>
              </a:rPr>
              <a:t>وارى ان التقسيم للمدرستين ليس الا تسهيلا لدراسة العمل الفني ولا يتقدم احدهما على الاخر واستند الى رأي عمانوئيل كانت </a:t>
            </a:r>
            <a:br>
              <a:rPr lang="ar-IQ" sz="4900" dirty="0" smtClean="0">
                <a:solidFill>
                  <a:srgbClr val="002060"/>
                </a:solidFill>
                <a:latin typeface="Simplified Arabic" panose="02020603050405020304" pitchFamily="18" charset="-78"/>
                <a:cs typeface="Simplified Arabic" panose="02020603050405020304" pitchFamily="18" charset="-78"/>
              </a:rPr>
            </a:br>
            <a:r>
              <a:rPr lang="ar-IQ" sz="4900" dirty="0" smtClean="0">
                <a:solidFill>
                  <a:srgbClr val="002060"/>
                </a:solidFill>
                <a:latin typeface="Simplified Arabic" panose="02020603050405020304" pitchFamily="18" charset="-78"/>
                <a:cs typeface="Simplified Arabic" panose="02020603050405020304" pitchFamily="18" charset="-78"/>
              </a:rPr>
              <a:t>( </a:t>
            </a:r>
            <a:r>
              <a:rPr lang="ar-IQ" sz="4900" b="1" i="1" u="sng" dirty="0" smtClean="0">
                <a:solidFill>
                  <a:srgbClr val="00206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العاطفة بدون الصورة عمياء والصورة بدون العاطفة جوفاء </a:t>
            </a:r>
            <a:r>
              <a:rPr lang="ar-IQ" sz="4900" dirty="0" smtClean="0">
                <a:solidFill>
                  <a:srgbClr val="002060"/>
                </a:solidFill>
                <a:latin typeface="Simplified Arabic" panose="02020603050405020304" pitchFamily="18" charset="-78"/>
                <a:cs typeface="Simplified Arabic" panose="02020603050405020304" pitchFamily="18" charset="-78"/>
              </a:rPr>
              <a:t>)</a:t>
            </a:r>
            <a:r>
              <a:rPr lang="ar-IQ" dirty="0" smtClean="0"/>
              <a:t/>
            </a:r>
            <a:br>
              <a:rPr lang="ar-IQ" dirty="0" smtClean="0"/>
            </a:br>
            <a:endParaRPr lang="en-US" dirty="0"/>
          </a:p>
        </p:txBody>
      </p:sp>
    </p:spTree>
    <p:extLst>
      <p:ext uri="{BB962C8B-B14F-4D97-AF65-F5344CB8AC3E}">
        <p14:creationId xmlns:p14="http://schemas.microsoft.com/office/powerpoint/2010/main" val="4161736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IQ" sz="4000" dirty="0" smtClean="0">
                <a:solidFill>
                  <a:srgbClr val="FF0000"/>
                </a:solidFill>
                <a:latin typeface="Simplified Arabic" panose="02020603050405020304" pitchFamily="18" charset="-78"/>
                <a:cs typeface="Simplified Arabic" panose="02020603050405020304" pitchFamily="18" charset="-78"/>
              </a:rPr>
              <a:t>موت المؤلف</a:t>
            </a:r>
            <a:endParaRPr lang="en-US" sz="4000" dirty="0">
              <a:solidFill>
                <a:srgbClr val="FF00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677333" y="1634836"/>
            <a:ext cx="9159393" cy="5029199"/>
          </a:xfrm>
        </p:spPr>
        <p:txBody>
          <a:bodyPr>
            <a:normAutofit/>
          </a:bodyPr>
          <a:lstStyle/>
          <a:p>
            <a:pPr algn="r"/>
            <a:r>
              <a:rPr lang="ar-IQ" sz="3200" b="1" dirty="0" smtClean="0">
                <a:latin typeface="Simplified Arabic" panose="02020603050405020304" pitchFamily="18" charset="-78"/>
                <a:cs typeface="Simplified Arabic" panose="02020603050405020304" pitchFamily="18" charset="-78"/>
              </a:rPr>
              <a:t>هل يبدأ عمل المخرج لحظة ( موت المؤلف) ؟</a:t>
            </a:r>
          </a:p>
          <a:p>
            <a:pPr algn="r"/>
            <a:r>
              <a:rPr lang="ar-IQ" sz="3200" b="1" dirty="0">
                <a:latin typeface="Simplified Arabic" panose="02020603050405020304" pitchFamily="18" charset="-78"/>
                <a:cs typeface="Simplified Arabic" panose="02020603050405020304" pitchFamily="18" charset="-78"/>
              </a:rPr>
              <a:t> يُقصد به تحليل النص الأدبي ونقده بعيدًا عن تأثير مؤلفه.</a:t>
            </a:r>
          </a:p>
          <a:p>
            <a:pPr algn="r"/>
            <a:r>
              <a:rPr lang="ar-IQ" sz="3200" b="1" dirty="0">
                <a:latin typeface="Simplified Arabic" panose="02020603050405020304" pitchFamily="18" charset="-78"/>
                <a:cs typeface="Simplified Arabic" panose="02020603050405020304" pitchFamily="18" charset="-78"/>
              </a:rPr>
              <a:t>بمعنى: كأن المؤلف مات ولا علاقة له بما كتب.</a:t>
            </a:r>
          </a:p>
          <a:p>
            <a:pPr algn="r"/>
            <a:r>
              <a:rPr lang="ar-IQ" sz="3200" b="1" dirty="0">
                <a:latin typeface="Simplified Arabic" panose="02020603050405020304" pitchFamily="18" charset="-78"/>
                <a:cs typeface="Simplified Arabic" panose="02020603050405020304" pitchFamily="18" charset="-78"/>
              </a:rPr>
              <a:t>فتستبعد جميع المؤثرات المتعلقة بالمؤلف كالبيئة والثقافة، والنفسية، الخ.</a:t>
            </a:r>
          </a:p>
          <a:p>
            <a:pPr algn="r"/>
            <a:r>
              <a:rPr lang="ar-IQ" sz="3200" b="1" dirty="0">
                <a:latin typeface="Simplified Arabic" panose="02020603050405020304" pitchFamily="18" charset="-78"/>
                <a:cs typeface="Simplified Arabic" panose="02020603050405020304" pitchFamily="18" charset="-78"/>
              </a:rPr>
              <a:t>و يكتفى بتحليل العلاقات الداخلية بين البنى النصية فقط</a:t>
            </a:r>
            <a:r>
              <a:rPr lang="ar-IQ" sz="3200" b="1" dirty="0" smtClean="0">
                <a:latin typeface="Simplified Arabic" panose="02020603050405020304" pitchFamily="18" charset="-78"/>
                <a:cs typeface="Simplified Arabic" panose="02020603050405020304" pitchFamily="18" charset="-78"/>
              </a:rPr>
              <a:t>.</a:t>
            </a:r>
          </a:p>
          <a:p>
            <a:pPr algn="r"/>
            <a:r>
              <a:rPr lang="ar-IQ" dirty="0" smtClean="0"/>
              <a:t>ويعني : غض </a:t>
            </a:r>
            <a:r>
              <a:rPr lang="ar-IQ" dirty="0"/>
              <a:t>النظر عن </a:t>
            </a:r>
            <a:r>
              <a:rPr lang="ar-IQ" sz="2400" b="1" u="sng" dirty="0">
                <a:solidFill>
                  <a:srgbClr val="FF0000"/>
                </a:solidFill>
              </a:rPr>
              <a:t>من قال </a:t>
            </a:r>
            <a:r>
              <a:rPr lang="ar-IQ" dirty="0"/>
              <a:t>أو </a:t>
            </a:r>
            <a:r>
              <a:rPr lang="ar-IQ" sz="2400" b="1" u="sng" dirty="0">
                <a:solidFill>
                  <a:schemeClr val="accent3">
                    <a:lumMod val="75000"/>
                  </a:schemeClr>
                </a:solidFill>
              </a:rPr>
              <a:t>ماذا يقول </a:t>
            </a:r>
            <a:r>
              <a:rPr lang="ar-IQ" dirty="0"/>
              <a:t>وإنما تجيب على السؤال القائل : </a:t>
            </a:r>
            <a:r>
              <a:rPr lang="ar-IQ" sz="2400" b="1" u="sng" dirty="0">
                <a:solidFill>
                  <a:srgbClr val="00B0F0"/>
                </a:solidFill>
              </a:rPr>
              <a:t>كيف قال ؟.</a:t>
            </a:r>
          </a:p>
          <a:p>
            <a:pPr algn="r"/>
            <a:endParaRPr lang="en-US" dirty="0"/>
          </a:p>
        </p:txBody>
      </p:sp>
    </p:spTree>
    <p:extLst>
      <p:ext uri="{BB962C8B-B14F-4D97-AF65-F5344CB8AC3E}">
        <p14:creationId xmlns:p14="http://schemas.microsoft.com/office/powerpoint/2010/main" val="366857245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300</TotalTime>
  <Words>267</Words>
  <Application>Microsoft Office PowerPoint</Application>
  <PresentationFormat>ملء الشاشة</PresentationFormat>
  <Paragraphs>21</Paragraphs>
  <Slides>6</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6</vt:i4>
      </vt:variant>
    </vt:vector>
  </HeadingPairs>
  <TitlesOfParts>
    <vt:vector size="13" baseType="lpstr">
      <vt:lpstr>Akhbar MT</vt:lpstr>
      <vt:lpstr>Arial</vt:lpstr>
      <vt:lpstr>Simplified Arabic</vt:lpstr>
      <vt:lpstr>Tahoma</vt:lpstr>
      <vt:lpstr>Trebuchet MS</vt:lpstr>
      <vt:lpstr>Wingdings 3</vt:lpstr>
      <vt:lpstr>Facet</vt:lpstr>
      <vt:lpstr>كلية الاعلام  ورشة الإخراج الإذاعي والتلفزيوني </vt:lpstr>
      <vt:lpstr>ما اشتراطات العمل الفني </vt:lpstr>
      <vt:lpstr>عرض تقديمي في PowerPoint</vt:lpstr>
      <vt:lpstr>وارى ان التقسيم للمدرستين ليس الا تسهيلا لدراسة العمل الفني ولا يتقدم احدهما على الاخر واستند الى رأي عمانوئيل كانت  ( ان العاطفة بدون الصورة عمياء والصورة بدون العاطفة جوفاء ) </vt:lpstr>
      <vt:lpstr>وارى ان التقسيم للمدرستين ليس الا تسهيلا لدراسة العمل الفني ولا يتقدم احدهما على الاخر واستند الى رأي عمانوئيل كانت  ( ان العاطفة بدون الصورة عمياء والصورة بدون العاطفة جوفاء ) </vt:lpstr>
      <vt:lpstr>موت المؤلف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 اشتراطات العمل الفني</dc:title>
  <dc:creator>Sofy Safee</dc:creator>
  <cp:lastModifiedBy>Microsoft account</cp:lastModifiedBy>
  <cp:revision>8</cp:revision>
  <dcterms:created xsi:type="dcterms:W3CDTF">2022-05-07T13:53:49Z</dcterms:created>
  <dcterms:modified xsi:type="dcterms:W3CDTF">2022-05-16T20:33:03Z</dcterms:modified>
</cp:coreProperties>
</file>