
<file path=[Content_Types].xml><?xml version="1.0" encoding="utf-8"?>
<Types xmlns="http://schemas.openxmlformats.org/package/2006/content-types">
  <Default Extension="jpg" ContentType="image/jpeg"/>
  <Default Extension="xml" ContentType="application/xml"/>
  <Default Extension="jpeg" ContentType="image/jpeg"/>
  <Default Extension="rels" ContentType="application/vnd.openxmlformats-package.relationships+xml"/>
  <Default Extension="xlsx" ContentType="application/vnd.openxmlformats-officedocument.spreadsheetml.sheet"/>
  <Override PartName="/ppt/presentation.xml" ContentType="application/vnd.openxmlformats-officedocument.presentationml.presentation.main+xml"/>
  <Override PartName="/ppt/presProps1.xml" ContentType="application/vnd.openxmlformats-officedocument.presentationml.presProps+xml"/>
  <Override PartName="/ppt/viewProps1.xml" ContentType="application/vnd.openxmlformats-officedocument.presentationml.view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768" r:id="rId12"/>
  </p:sldMasterIdLst>
  <p:sldIdLst>
    <p:sldId id="256" r:id="rId14"/>
    <p:sldId id="257" r:id="rId15"/>
    <p:sldId id="258" r:id="rId16"/>
    <p:sldId id="259" r:id="rId17"/>
    <p:sldId id="260" r:id="rId18"/>
    <p:sldId id="261" r:id="rId19"/>
    <p:sldId id="262" r:id="rId20"/>
    <p:sldId id="263" r:id="rId21"/>
    <p:sldId id="264" r:id="rId22"/>
    <p:sldId id="265" r:id="rId23"/>
    <p:sldId id="266" r:id="rId24"/>
  </p:sldIdLst>
  <p:sldSz cx="9144000" cy="6858000"/>
  <p:notesSz cx="6858000" cy="9144000"/>
  <p:defaultTextStyle>
    <a:defPPr lvl="0">
      <a:defRPr lang="ar-IQ"/>
    </a:defPPr>
    <a:lvl1pPr defTabSz="914400" eaLnBrk="1" hangingPunct="1" latinLnBrk="0" lvl="0" marL="0" rtl="1" algn="r">
      <a:defRPr kern="1200" sz="1800">
        <a:solidFill>
          <a:schemeClr val="tx1"/>
        </a:solidFill>
        <a:latin typeface="+mn-lt"/>
        <a:ea typeface="+mn-ea"/>
        <a:cs typeface="+mn-cs"/>
      </a:defRPr>
    </a:lvl1pPr>
    <a:lvl2pPr defTabSz="914400" eaLnBrk="1" hangingPunct="1" latinLnBrk="0" lvl="1" marL="457200" rtl="1" algn="r">
      <a:defRPr kern="1200" sz="1800">
        <a:solidFill>
          <a:schemeClr val="tx1"/>
        </a:solidFill>
        <a:latin typeface="+mn-lt"/>
        <a:ea typeface="+mn-ea"/>
        <a:cs typeface="+mn-cs"/>
      </a:defRPr>
    </a:lvl2pPr>
    <a:lvl3pPr defTabSz="914400" eaLnBrk="1" hangingPunct="1" latinLnBrk="0" lvl="2" marL="914400" rtl="1" algn="r">
      <a:defRPr kern="1200" sz="1800">
        <a:solidFill>
          <a:schemeClr val="tx1"/>
        </a:solidFill>
        <a:latin typeface="+mn-lt"/>
        <a:ea typeface="+mn-ea"/>
        <a:cs typeface="+mn-cs"/>
      </a:defRPr>
    </a:lvl3pPr>
    <a:lvl4pPr defTabSz="914400" eaLnBrk="1" hangingPunct="1" latinLnBrk="0" lvl="3" marL="1371600" rtl="1" algn="r">
      <a:defRPr kern="1200" sz="1800">
        <a:solidFill>
          <a:schemeClr val="tx1"/>
        </a:solidFill>
        <a:latin typeface="+mn-lt"/>
        <a:ea typeface="+mn-ea"/>
        <a:cs typeface="+mn-cs"/>
      </a:defRPr>
    </a:lvl4pPr>
    <a:lvl5pPr defTabSz="914400" eaLnBrk="1" hangingPunct="1" latinLnBrk="0" lvl="4" marL="1828800" rtl="1" algn="r">
      <a:defRPr kern="1200" sz="1800">
        <a:solidFill>
          <a:schemeClr val="tx1"/>
        </a:solidFill>
        <a:latin typeface="+mn-lt"/>
        <a:ea typeface="+mn-ea"/>
        <a:cs typeface="+mn-cs"/>
      </a:defRPr>
    </a:lvl5pPr>
    <a:lvl6pPr defTabSz="914400" eaLnBrk="1" hangingPunct="1" latinLnBrk="0" lvl="5" marL="2286000" rtl="1" algn="r">
      <a:defRPr kern="1200" sz="1800">
        <a:solidFill>
          <a:schemeClr val="tx1"/>
        </a:solidFill>
        <a:latin typeface="+mn-lt"/>
        <a:ea typeface="+mn-ea"/>
        <a:cs typeface="+mn-cs"/>
      </a:defRPr>
    </a:lvl6pPr>
    <a:lvl7pPr defTabSz="914400" eaLnBrk="1" hangingPunct="1" latinLnBrk="0" lvl="6" marL="2743200" rtl="1" algn="r">
      <a:defRPr kern="1200" sz="1800">
        <a:solidFill>
          <a:schemeClr val="tx1"/>
        </a:solidFill>
        <a:latin typeface="+mn-lt"/>
        <a:ea typeface="+mn-ea"/>
        <a:cs typeface="+mn-cs"/>
      </a:defRPr>
    </a:lvl7pPr>
    <a:lvl8pPr defTabSz="914400" eaLnBrk="1" hangingPunct="1" latinLnBrk="0" lvl="7" marL="3200400" rtl="1" algn="r">
      <a:defRPr kern="1200" sz="1800">
        <a:solidFill>
          <a:schemeClr val="tx1"/>
        </a:solidFill>
        <a:latin typeface="+mn-lt"/>
        <a:ea typeface="+mn-ea"/>
        <a:cs typeface="+mn-cs"/>
      </a:defRPr>
    </a:lvl8pPr>
    <a:lvl9pPr defTabSz="914400" eaLnBrk="1" hangingPunct="1" latinLnBrk="0" lvl="8" marL="3657600" rtl="1" algn="r">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userDrawn="0">
          <p15:clr>
            <a:srgbClr val="000000"/>
          </p15:clr>
        </p15:guide>
        <p15:guide id="2" pos="2879" userDrawn="0">
          <p15:clr>
            <a:srgbClr val="000000"/>
          </p15:clr>
        </p15:guide>
      </p15:sldGuideLst>
    </p:ext>
  </p:extLst>
</p:presentation>
</file>

<file path=ppt/_rels/presentation.xml.rels><?xml version="1.0" encoding="UTF-8"?>
<Relationships xmlns="http://schemas.openxmlformats.org/package/2006/relationships"><Relationship Id="rId12" Type="http://schemas.openxmlformats.org/officeDocument/2006/relationships/slideMaster" Target="slideMasters/slideMaster1.xml"></Relationship><Relationship Id="rId13" Type="http://schemas.openxmlformats.org/officeDocument/2006/relationships/theme" Target="theme/theme1.xml"></Relationship><Relationship Id="rId14" Type="http://schemas.openxmlformats.org/officeDocument/2006/relationships/slide" Target="slides/slide1.xml"></Relationship><Relationship Id="rId15" Type="http://schemas.openxmlformats.org/officeDocument/2006/relationships/slide" Target="slides/slide2.xml"></Relationship><Relationship Id="rId16" Type="http://schemas.openxmlformats.org/officeDocument/2006/relationships/slide" Target="slides/slide3.xml"></Relationship><Relationship Id="rId17" Type="http://schemas.openxmlformats.org/officeDocument/2006/relationships/slide" Target="slides/slide4.xml"></Relationship><Relationship Id="rId18" Type="http://schemas.openxmlformats.org/officeDocument/2006/relationships/slide" Target="slides/slide5.xml"></Relationship><Relationship Id="rId19" Type="http://schemas.openxmlformats.org/officeDocument/2006/relationships/slide" Target="slides/slide6.xml"></Relationship><Relationship Id="rId20" Type="http://schemas.openxmlformats.org/officeDocument/2006/relationships/slide" Target="slides/slide7.xml"></Relationship><Relationship Id="rId21" Type="http://schemas.openxmlformats.org/officeDocument/2006/relationships/slide" Target="slides/slide8.xml"></Relationship><Relationship Id="rId22" Type="http://schemas.openxmlformats.org/officeDocument/2006/relationships/slide" Target="slides/slide9.xml"></Relationship><Relationship Id="rId23" Type="http://schemas.openxmlformats.org/officeDocument/2006/relationships/slide" Target="slides/slide10.xml"></Relationship><Relationship Id="rId24" Type="http://schemas.openxmlformats.org/officeDocument/2006/relationships/slide" Target="slides/slide11.xml"></Relationship></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D3D4FE20-A178-4F8D-A6FB-B647159CA544}" type="datetimeFigureOut">
              <a:rPr lang="ar-IQ" smtClean="0"/>
              <a:t>16/07/1442</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F5455784-86B6-448E-87F2-1BB3D2A3BB8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D4FE20-A178-4F8D-A6FB-B647159CA544}" type="datetimeFigureOut">
              <a:rPr lang="ar-IQ" smtClean="0"/>
              <a:t>16/07/1442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455784-86B6-448E-87F2-1BB3D2A3BB8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D4FE20-A178-4F8D-A6FB-B647159CA544}" type="datetimeFigureOut">
              <a:rPr lang="ar-IQ" smtClean="0"/>
              <a:t>16/07/1442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455784-86B6-448E-87F2-1BB3D2A3BB8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D3D4FE20-A178-4F8D-A6FB-B647159CA544}" type="datetimeFigureOut">
              <a:rPr lang="ar-IQ" smtClean="0"/>
              <a:t>16/07/1442</a:t>
            </a:fld>
            <a:endParaRPr lang="ar-IQ"/>
          </a:p>
        </p:txBody>
      </p:sp>
      <p:sp>
        <p:nvSpPr>
          <p:cNvPr id="9" name="عنصر نائب لرقم الشريحة 8"/>
          <p:cNvSpPr>
            <a:spLocks noGrp="1"/>
          </p:cNvSpPr>
          <p:nvPr>
            <p:ph type="sldNum" sz="quarter" idx="15"/>
          </p:nvPr>
        </p:nvSpPr>
        <p:spPr/>
        <p:txBody>
          <a:bodyPr rtlCol="0"/>
          <a:lstStyle/>
          <a:p>
            <a:fld id="{F5455784-86B6-448E-87F2-1BB3D2A3BB87}"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D3D4FE20-A178-4F8D-A6FB-B647159CA544}" type="datetimeFigureOut">
              <a:rPr lang="ar-IQ" smtClean="0"/>
              <a:t>16/07/1442</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F5455784-86B6-448E-87F2-1BB3D2A3BB8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3D4FE20-A178-4F8D-A6FB-B647159CA544}" type="datetimeFigureOut">
              <a:rPr lang="ar-IQ" smtClean="0"/>
              <a:t>16/07/1442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5455784-86B6-448E-87F2-1BB3D2A3BB87}"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D3D4FE20-A178-4F8D-A6FB-B647159CA544}" type="datetimeFigureOut">
              <a:rPr lang="ar-IQ" smtClean="0"/>
              <a:t>16/07/1442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5455784-86B6-448E-87F2-1BB3D2A3BB87}"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D3D4FE20-A178-4F8D-A6FB-B647159CA544}" type="datetimeFigureOut">
              <a:rPr lang="ar-IQ" smtClean="0"/>
              <a:t>16/07/1442</a:t>
            </a:fld>
            <a:endParaRPr lang="ar-IQ"/>
          </a:p>
        </p:txBody>
      </p:sp>
      <p:sp>
        <p:nvSpPr>
          <p:cNvPr id="7" name="عنصر نائب لرقم الشريحة 6"/>
          <p:cNvSpPr>
            <a:spLocks noGrp="1"/>
          </p:cNvSpPr>
          <p:nvPr>
            <p:ph type="sldNum" sz="quarter" idx="11"/>
          </p:nvPr>
        </p:nvSpPr>
        <p:spPr/>
        <p:txBody>
          <a:bodyPr rtlCol="0"/>
          <a:lstStyle/>
          <a:p>
            <a:fld id="{F5455784-86B6-448E-87F2-1BB3D2A3BB87}"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D4FE20-A178-4F8D-A6FB-B647159CA544}" type="datetimeFigureOut">
              <a:rPr lang="ar-IQ" smtClean="0"/>
              <a:t>16/07/1442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5455784-86B6-448E-87F2-1BB3D2A3BB8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D3D4FE20-A178-4F8D-A6FB-B647159CA544}" type="datetimeFigureOut">
              <a:rPr lang="ar-IQ" smtClean="0"/>
              <a:t>16/07/1442</a:t>
            </a:fld>
            <a:endParaRPr lang="ar-IQ"/>
          </a:p>
        </p:txBody>
      </p:sp>
      <p:sp>
        <p:nvSpPr>
          <p:cNvPr id="22" name="عنصر نائب لرقم الشريحة 21"/>
          <p:cNvSpPr>
            <a:spLocks noGrp="1"/>
          </p:cNvSpPr>
          <p:nvPr>
            <p:ph type="sldNum" sz="quarter" idx="15"/>
          </p:nvPr>
        </p:nvSpPr>
        <p:spPr/>
        <p:txBody>
          <a:bodyPr rtlCol="0"/>
          <a:lstStyle/>
          <a:p>
            <a:fld id="{F5455784-86B6-448E-87F2-1BB3D2A3BB87}"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D3D4FE20-A178-4F8D-A6FB-B647159CA544}" type="datetimeFigureOut">
              <a:rPr lang="ar-IQ" smtClean="0"/>
              <a:t>16/07/1442</a:t>
            </a:fld>
            <a:endParaRPr lang="ar-IQ"/>
          </a:p>
        </p:txBody>
      </p:sp>
      <p:sp>
        <p:nvSpPr>
          <p:cNvPr id="18" name="عنصر نائب لرقم الشريحة 17"/>
          <p:cNvSpPr>
            <a:spLocks noGrp="1"/>
          </p:cNvSpPr>
          <p:nvPr>
            <p:ph type="sldNum" sz="quarter" idx="11"/>
          </p:nvPr>
        </p:nvSpPr>
        <p:spPr/>
        <p:txBody>
          <a:bodyPr rtlCol="0"/>
          <a:lstStyle/>
          <a:p>
            <a:fld id="{F5455784-86B6-448E-87F2-1BB3D2A3BB87}"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3D4FE20-A178-4F8D-A6FB-B647159CA544}" type="datetimeFigureOut">
              <a:rPr lang="ar-IQ" smtClean="0"/>
              <a:t>16/07/1442</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5455784-86B6-448E-87F2-1BB3D2A3BB8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11.xml.rels><?xml version="1.0" encoding="UTF-8"?>
<Relationships xmlns="http://schemas.openxmlformats.org/package/2006/relationships"><Relationship Id="rId2" Type="http://schemas.openxmlformats.org/officeDocument/2006/relationships/image" Target="../media/image2.jpg"></Relationship><Relationship Id="rId1" Type="http://schemas.openxmlformats.org/officeDocument/2006/relationships/slideLayout" Target="../slideLayouts/slideLayout2.xml"></Relationshi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slide1.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67585" y="692785"/>
            <a:ext cx="6172200" cy="935990"/>
          </a:xfrm>
          <a:solidFill>
            <a:schemeClr val="accent4">
              <a:lumMod val="40000"/>
              <a:lumOff val="60000"/>
            </a:schemeClr>
          </a:solidFill>
          <a:ln>
            <a:solidFill>
              <a:schemeClr val="accent1"/>
            </a:solidFill>
          </a:ln>
        </p:spPr>
        <p:txBody>
          <a:bodyPr>
            <a:noAutofit/>
          </a:bodyPr>
          <a:lstStyle/>
          <a:p>
            <a:pPr algn="ctr"/>
            <a:r>
              <a:rPr lang="ar-IQ" sz="6000" dirty="0" smtClean="0">
                <a:solidFill>
                  <a:schemeClr val="accent3"/>
                </a:solidFill>
              </a:rPr>
              <a:t>ادارة الازمات</a:t>
            </a:r>
            <a:endParaRPr lang="ar-IQ" sz="6000" dirty="0">
              <a:solidFill>
                <a:schemeClr val="accent3"/>
              </a:solidFill>
            </a:endParaRPr>
          </a:p>
        </p:txBody>
      </p:sp>
      <p:sp>
        <p:nvSpPr>
          <p:cNvPr id="3" name="عنوان فرعي 2"/>
          <p:cNvSpPr>
            <a:spLocks noGrp="1"/>
          </p:cNvSpPr>
          <p:nvPr>
            <p:ph type="subTitle" idx="1"/>
          </p:nvPr>
        </p:nvSpPr>
        <p:spPr>
          <a:xfrm>
            <a:off x="2286000" y="2853055"/>
            <a:ext cx="6172835" cy="3522345"/>
          </a:xfrm>
          <a:solidFill>
            <a:schemeClr val="bg2">
              <a:lumMod val="50000"/>
            </a:schemeClr>
          </a:solidFill>
        </p:spPr>
        <p:txBody>
          <a:bodyPr wrap="square" lIns="91440" tIns="45720" rIns="91440" bIns="45720" numCol="1" vert="horz" anchor="t">
            <a:normAutofit fontScale="100000" lnSpcReduction="0"/>
          </a:bodyPr>
          <a:lstStyle/>
          <a:p>
            <a:pPr marL="0" indent="0" rtl="1" algn="ctr" defTabSz="914400" eaLnBrk="1" latinLnBrk="0" hangingPunct="1">
              <a:lnSpc>
                <a:spcPct val="100000"/>
              </a:lnSpc>
              <a:spcBef>
                <a:spcPts val="600"/>
              </a:spcBef>
              <a:spcAft>
                <a:spcPts val="0"/>
              </a:spcAft>
              <a:buFontTx/>
              <a:buNone/>
            </a:pPr>
            <a:r>
              <a:rPr lang="ar-SA" altLang="ko-KR" sz="3600" b="1">
                <a:latin typeface="Century Schoolbook" charset="0"/>
                <a:ea typeface="Times New Roman" charset="0"/>
                <a:cs typeface="Times New Roman" charset="0"/>
              </a:rPr>
              <a:t>اعداد</a:t>
            </a:r>
            <a:r>
              <a:rPr lang="ar-SA" altLang="ko-KR" sz="3600" b="1">
                <a:latin typeface="NanumGothic" charset="0"/>
                <a:ea typeface="Century Schoolbook" charset="0"/>
                <a:cs typeface="Century Schoolbook" charset="0"/>
              </a:rPr>
              <a:t> </a:t>
            </a:r>
            <a:endParaRPr lang="ko-KR" altLang="en-US" sz="3600" b="1">
              <a:latin typeface="NanumGothic" charset="0"/>
              <a:ea typeface="Century Schoolbook" charset="0"/>
              <a:cs typeface="Century Schoolbook" charset="0"/>
            </a:endParaRPr>
          </a:p>
          <a:p>
            <a:pPr marL="0" indent="0" rtl="1" algn="ctr" defTabSz="914400" eaLnBrk="1" latinLnBrk="0" hangingPunct="1">
              <a:lnSpc>
                <a:spcPct val="100000"/>
              </a:lnSpc>
              <a:spcBef>
                <a:spcPts val="600"/>
              </a:spcBef>
              <a:spcAft>
                <a:spcPts val="0"/>
              </a:spcAft>
              <a:buFontTx/>
              <a:buNone/>
            </a:pPr>
            <a:r>
              <a:rPr lang="ar-SA" altLang="ko-KR" sz="3600" b="1">
                <a:latin typeface="Century Schoolbook" charset="0"/>
                <a:ea typeface="Times New Roman" charset="0"/>
                <a:cs typeface="Times New Roman" charset="0"/>
              </a:rPr>
              <a:t>د.</a:t>
            </a:r>
            <a:r>
              <a:rPr lang="ar-SA" altLang="ko-KR" sz="3600" b="1">
                <a:latin typeface="NanumGothic" charset="0"/>
                <a:ea typeface="Century Schoolbook" charset="0"/>
                <a:cs typeface="Century Schoolbook" charset="0"/>
              </a:rPr>
              <a:t> </a:t>
            </a:r>
            <a:r>
              <a:rPr lang="ar-SA" altLang="ko-KR" sz="3600" b="1">
                <a:latin typeface="Century Schoolbook" charset="0"/>
                <a:ea typeface="Times New Roman" charset="0"/>
                <a:cs typeface="Times New Roman" charset="0"/>
              </a:rPr>
              <a:t>بيداء</a:t>
            </a:r>
            <a:r>
              <a:rPr lang="ar-SA" altLang="ko-KR" sz="3600" b="1">
                <a:latin typeface="NanumGothic" charset="0"/>
                <a:ea typeface="Century Schoolbook" charset="0"/>
                <a:cs typeface="Century Schoolbook" charset="0"/>
              </a:rPr>
              <a:t> </a:t>
            </a:r>
            <a:r>
              <a:rPr lang="ar-SA" altLang="ko-KR" sz="3600" b="1">
                <a:latin typeface="Century Schoolbook" charset="0"/>
                <a:ea typeface="Times New Roman" charset="0"/>
                <a:cs typeface="Times New Roman" charset="0"/>
              </a:rPr>
              <a:t>طارق</a:t>
            </a:r>
            <a:r>
              <a:rPr lang="ar-SA" altLang="ko-KR" sz="3600" b="1">
                <a:latin typeface="NanumGothic" charset="0"/>
                <a:ea typeface="Century Schoolbook" charset="0"/>
                <a:cs typeface="Century Schoolbook" charset="0"/>
              </a:rPr>
              <a:t> </a:t>
            </a:r>
            <a:endParaRPr lang="ko-KR" altLang="en-US" sz="3600" b="1">
              <a:latin typeface="NanumGothic" charset="0"/>
              <a:ea typeface="Century Schoolbook" charset="0"/>
              <a:cs typeface="Century Schoolbook" charset="0"/>
            </a:endParaRPr>
          </a:p>
          <a:p>
            <a:pPr marL="0" indent="0" rtl="1" algn="ctr" defTabSz="914400" eaLnBrk="1" latinLnBrk="0" hangingPunct="1">
              <a:lnSpc>
                <a:spcPct val="100000"/>
              </a:lnSpc>
              <a:spcBef>
                <a:spcPts val="600"/>
              </a:spcBef>
              <a:spcAft>
                <a:spcPts val="0"/>
              </a:spcAft>
              <a:buFontTx/>
              <a:buNone/>
            </a:pPr>
            <a:r>
              <a:rPr lang="ar-SA" altLang="ko-KR" sz="3600" b="1">
                <a:latin typeface="Century Schoolbook" charset="0"/>
                <a:ea typeface="Times New Roman" charset="0"/>
                <a:cs typeface="Times New Roman" charset="0"/>
              </a:rPr>
              <a:t>الست</a:t>
            </a:r>
            <a:r>
              <a:rPr lang="ar-SA" altLang="ko-KR" sz="3600" b="1">
                <a:latin typeface="Century Schoolbook" charset="0"/>
                <a:ea typeface="Times New Roman" charset="0"/>
                <a:cs typeface="Times New Roman" charset="0"/>
              </a:rPr>
              <a:t>.</a:t>
            </a:r>
            <a:r>
              <a:rPr lang="ar-SA" altLang="ko-KR" sz="3600" b="1">
                <a:latin typeface="NanumGothic" charset="0"/>
                <a:ea typeface="Century Schoolbook" charset="0"/>
                <a:cs typeface="Century Schoolbook" charset="0"/>
              </a:rPr>
              <a:t> </a:t>
            </a:r>
            <a:r>
              <a:rPr lang="ar-SA" altLang="ko-KR" sz="3600" b="1">
                <a:latin typeface="Century Schoolbook" charset="0"/>
                <a:ea typeface="Times New Roman" charset="0"/>
                <a:cs typeface="Times New Roman" charset="0"/>
              </a:rPr>
              <a:t>عذراء</a:t>
            </a:r>
            <a:r>
              <a:rPr lang="ar-SA" altLang="ko-KR" sz="3600" b="1">
                <a:latin typeface="NanumGothic" charset="0"/>
                <a:ea typeface="Century Schoolbook" charset="0"/>
                <a:cs typeface="Century Schoolbook" charset="0"/>
              </a:rPr>
              <a:t> </a:t>
            </a:r>
            <a:r>
              <a:rPr lang="ar-SA" altLang="ko-KR" sz="3600" b="1">
                <a:latin typeface="Century Schoolbook" charset="0"/>
                <a:ea typeface="Times New Roman" charset="0"/>
                <a:cs typeface="Times New Roman" charset="0"/>
              </a:rPr>
              <a:t>طارق</a:t>
            </a:r>
            <a:r>
              <a:rPr lang="ar-SA" altLang="ko-KR" sz="3600" b="1">
                <a:latin typeface="NanumGothic" charset="0"/>
                <a:ea typeface="Century Schoolbook" charset="0"/>
                <a:cs typeface="Century Schoolbook" charset="0"/>
              </a:rPr>
              <a:t> </a:t>
            </a:r>
            <a:endParaRPr lang="ko-KR" altLang="en-US" sz="3600" b="1">
              <a:latin typeface="NanumGothic" charset="0"/>
              <a:ea typeface="Century Schoolbook" charset="0"/>
              <a:cs typeface="Century Schoolbook" charset="0"/>
            </a:endParaRPr>
          </a:p>
          <a:p>
            <a:pPr marL="0" indent="0" rtl="1" algn="ctr" defTabSz="914400" eaLnBrk="1" latinLnBrk="0" hangingPunct="1">
              <a:lnSpc>
                <a:spcPct val="100000"/>
              </a:lnSpc>
              <a:spcBef>
                <a:spcPts val="600"/>
              </a:spcBef>
              <a:spcAft>
                <a:spcPts val="0"/>
              </a:spcAft>
              <a:buFontTx/>
              <a:buNone/>
            </a:pPr>
            <a:r>
              <a:rPr lang="ar-SA" altLang="ko-KR" sz="3600" b="1">
                <a:latin typeface="Century Schoolbook" charset="0"/>
                <a:ea typeface="Times New Roman" charset="0"/>
                <a:cs typeface="Times New Roman" charset="0"/>
              </a:rPr>
              <a:t>الست.</a:t>
            </a:r>
            <a:r>
              <a:rPr lang="ar-SA" altLang="ko-KR" sz="3600" b="1">
                <a:latin typeface="Century Schoolbook" charset="0"/>
                <a:ea typeface="Times New Roman" charset="0"/>
                <a:cs typeface="Times New Roman" charset="0"/>
              </a:rPr>
              <a:t>غفران</a:t>
            </a:r>
            <a:r>
              <a:rPr lang="ar-SA" altLang="ko-KR" sz="3600" b="1">
                <a:latin typeface="NanumGothic" charset="0"/>
                <a:ea typeface="Century Schoolbook" charset="0"/>
                <a:cs typeface="Century Schoolbook" charset="0"/>
              </a:rPr>
              <a:t> </a:t>
            </a:r>
            <a:r>
              <a:rPr lang="ar-SA" altLang="ko-KR" sz="3600" b="1">
                <a:latin typeface="Century Schoolbook" charset="0"/>
                <a:ea typeface="Times New Roman" charset="0"/>
                <a:cs typeface="Times New Roman" charset="0"/>
              </a:rPr>
              <a:t>بشير</a:t>
            </a:r>
            <a:r>
              <a:rPr lang="ar-SA" altLang="ko-KR" sz="3600" b="1">
                <a:latin typeface="NanumGothic" charset="0"/>
                <a:ea typeface="Century Schoolbook" charset="0"/>
                <a:cs typeface="Century Schoolbook" charset="0"/>
              </a:rPr>
              <a:t> </a:t>
            </a:r>
            <a:endParaRPr lang="ko-KR" altLang="en-US" sz="3600" b="1">
              <a:latin typeface="NanumGothic" charset="0"/>
              <a:ea typeface="Century Schoolbook" charset="0"/>
              <a:cs typeface="Century Schoolbook" charset="0"/>
            </a:endParaRPr>
          </a:p>
        </p:txBody>
      </p:sp>
    </p:spTree>
    <p:extLst>
      <p:ext uri="{BB962C8B-B14F-4D97-AF65-F5344CB8AC3E}">
        <p14:creationId xmlns:p14="http://schemas.microsoft.com/office/powerpoint/2010/main" val="394573215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467600" cy="1628800"/>
          </a:xfrm>
          <a:solidFill>
            <a:srgbClr val="92D050"/>
          </a:solidFill>
        </p:spPr>
        <p:txBody>
          <a:bodyPr>
            <a:normAutofit/>
          </a:bodyPr>
          <a:lstStyle/>
          <a:p>
            <a:pPr algn="ctr"/>
            <a:r>
              <a:rPr lang="ar-IQ" sz="2400" b="1" dirty="0"/>
              <a:t>. أنواع الأزمات : </a:t>
            </a:r>
            <a:r>
              <a:rPr lang="ar-IQ" sz="2200" dirty="0"/>
              <a:t/>
            </a:r>
            <a:br>
              <a:rPr lang="ar-IQ" sz="2200" dirty="0"/>
            </a:br>
            <a:r>
              <a:rPr lang="ar-IQ" sz="2200" dirty="0"/>
              <a:t>تتباين اسس تصنيفات الأزمات من حيث مراحل دورة حياة </a:t>
            </a:r>
            <a:r>
              <a:rPr lang="ar-IQ" sz="2200" dirty="0" smtClean="0"/>
              <a:t>الأزمة</a:t>
            </a:r>
            <a:r>
              <a:rPr lang="ar-IQ" sz="2200" dirty="0"/>
              <a:t/>
            </a:r>
            <a:br>
              <a:rPr lang="ar-IQ" sz="2200" dirty="0"/>
            </a:br>
            <a:r>
              <a:rPr lang="ar-IQ" sz="2200" dirty="0"/>
              <a:t> او معدل تكرار الحدوث</a:t>
            </a:r>
            <a:r>
              <a:rPr lang="ar-IQ" dirty="0"/>
              <a:t/>
            </a:r>
            <a:br>
              <a:rPr lang="ar-IQ" dirty="0"/>
            </a:br>
            <a:endParaRPr lang="ar-IQ" dirty="0"/>
          </a:p>
        </p:txBody>
      </p:sp>
      <p:sp>
        <p:nvSpPr>
          <p:cNvPr id="4" name="شكل بيضاوي 3"/>
          <p:cNvSpPr/>
          <p:nvPr/>
        </p:nvSpPr>
        <p:spPr>
          <a:xfrm>
            <a:off x="3995936" y="2132856"/>
            <a:ext cx="4536504" cy="374441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solidFill>
                  <a:schemeClr val="tx1">
                    <a:lumMod val="65000"/>
                    <a:lumOff val="35000"/>
                  </a:schemeClr>
                </a:solidFill>
              </a:rPr>
              <a:t>الأزمات التقليدية </a:t>
            </a:r>
            <a:r>
              <a:rPr lang="ar-IQ" sz="2000" b="1" dirty="0" smtClean="0">
                <a:solidFill>
                  <a:schemeClr val="tx1">
                    <a:lumMod val="65000"/>
                    <a:lumOff val="35000"/>
                  </a:schemeClr>
                </a:solidFill>
              </a:rPr>
              <a:t>للمنظمة </a:t>
            </a:r>
            <a:r>
              <a:rPr lang="ar-IQ" sz="2000" b="1" dirty="0">
                <a:solidFill>
                  <a:schemeClr val="tx1">
                    <a:lumMod val="65000"/>
                    <a:lumOff val="35000"/>
                  </a:schemeClr>
                </a:solidFill>
              </a:rPr>
              <a:t>: </a:t>
            </a:r>
            <a:r>
              <a:rPr lang="ar-IQ" b="1" dirty="0">
                <a:solidFill>
                  <a:schemeClr val="tx1">
                    <a:lumMod val="65000"/>
                    <a:lumOff val="35000"/>
                  </a:schemeClr>
                </a:solidFill>
              </a:rPr>
              <a:t>ويحدث هذا النوع من الأزمات بسبب استخدام الانظمة التكنلوجية الخطرة وربما تلك المركبة بصورة خاطئة ، مثل ازمات انفجارات المصانع الكيمياوية ، فيما من النادر أن يتم تصنيف الكوارث الطبيعية أو </a:t>
            </a:r>
            <a:r>
              <a:rPr lang="ar-IQ" b="1" dirty="0" err="1">
                <a:solidFill>
                  <a:schemeClr val="tx1">
                    <a:lumMod val="65000"/>
                    <a:lumOff val="35000"/>
                  </a:schemeClr>
                </a:solidFill>
              </a:rPr>
              <a:t>الأجتماعية</a:t>
            </a:r>
            <a:r>
              <a:rPr lang="ar-IQ" b="1" dirty="0">
                <a:solidFill>
                  <a:schemeClr val="tx1">
                    <a:lumMod val="65000"/>
                    <a:lumOff val="35000"/>
                  </a:schemeClr>
                </a:solidFill>
              </a:rPr>
              <a:t> على أنها تقليدية</a:t>
            </a:r>
            <a:r>
              <a:rPr lang="ar-IQ" dirty="0">
                <a:solidFill>
                  <a:schemeClr val="tx1">
                    <a:lumMod val="65000"/>
                    <a:lumOff val="35000"/>
                  </a:schemeClr>
                </a:solidFill>
              </a:rPr>
              <a:t>.</a:t>
            </a:r>
          </a:p>
        </p:txBody>
      </p:sp>
      <p:sp>
        <p:nvSpPr>
          <p:cNvPr id="5" name="شكل بيضاوي 4"/>
          <p:cNvSpPr/>
          <p:nvPr/>
        </p:nvSpPr>
        <p:spPr>
          <a:xfrm>
            <a:off x="378339" y="1700808"/>
            <a:ext cx="3168352" cy="4608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solidFill>
                  <a:schemeClr val="tx1">
                    <a:lumMod val="65000"/>
                    <a:lumOff val="35000"/>
                  </a:schemeClr>
                </a:solidFill>
              </a:rPr>
              <a:t>الأزمات غير المتوقعة.: </a:t>
            </a:r>
            <a:r>
              <a:rPr lang="ar-IQ" b="1" dirty="0">
                <a:solidFill>
                  <a:schemeClr val="tx1">
                    <a:lumMod val="65000"/>
                    <a:lumOff val="35000"/>
                  </a:schemeClr>
                </a:solidFill>
              </a:rPr>
              <a:t>وهي الأزمات نادرة الحدوث التي </a:t>
            </a:r>
            <a:r>
              <a:rPr lang="ar-IQ" b="1" dirty="0" err="1">
                <a:solidFill>
                  <a:schemeClr val="tx1">
                    <a:lumMod val="65000"/>
                    <a:lumOff val="35000"/>
                  </a:schemeClr>
                </a:solidFill>
              </a:rPr>
              <a:t>لايمكن</a:t>
            </a:r>
            <a:r>
              <a:rPr lang="ar-IQ" b="1" dirty="0">
                <a:solidFill>
                  <a:schemeClr val="tx1">
                    <a:lumMod val="65000"/>
                    <a:lumOff val="35000"/>
                  </a:schemeClr>
                </a:solidFill>
              </a:rPr>
              <a:t> التنبؤ بها مقارنة بالأزمات التقليدية كحوادث الحرائق الا انها حساسة للتأثير فيها .</a:t>
            </a:r>
          </a:p>
          <a:p>
            <a:pPr algn="ctr"/>
            <a:endParaRPr lang="ar-IQ" dirty="0"/>
          </a:p>
        </p:txBody>
      </p:sp>
    </p:spTree>
    <p:extLst>
      <p:ext uri="{BB962C8B-B14F-4D97-AF65-F5344CB8AC3E}">
        <p14:creationId xmlns:p14="http://schemas.microsoft.com/office/powerpoint/2010/main" val="265938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400" b="1" dirty="0" smtClean="0">
                <a:solidFill>
                  <a:schemeClr val="tx1"/>
                </a:solidFill>
              </a:rPr>
              <a:t>شكرا لحسن اصغاؤكم </a:t>
            </a:r>
            <a:endParaRPr lang="ar-IQ" sz="4400" b="1" dirty="0">
              <a:solidFill>
                <a:schemeClr val="tx1"/>
              </a:solidFill>
            </a:endParaRPr>
          </a:p>
        </p:txBody>
      </p:sp>
      <p:pic>
        <p:nvPicPr>
          <p:cNvPr id="5" name="عنصر نائب للمحتوى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1844824"/>
            <a:ext cx="6768751" cy="4104456"/>
          </a:xfrm>
        </p:spPr>
      </p:pic>
    </p:spTree>
    <p:extLst>
      <p:ext uri="{BB962C8B-B14F-4D97-AF65-F5344CB8AC3E}">
        <p14:creationId xmlns:p14="http://schemas.microsoft.com/office/powerpoint/2010/main" val="3519404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7467600" cy="2520280"/>
          </a:xfrm>
          <a:solidFill>
            <a:schemeClr val="accent5">
              <a:lumMod val="50000"/>
            </a:schemeClr>
          </a:solidFill>
        </p:spPr>
        <p:txBody>
          <a:bodyPr>
            <a:normAutofit/>
          </a:bodyPr>
          <a:lstStyle/>
          <a:p>
            <a:pPr algn="ctr"/>
            <a:r>
              <a:rPr lang="ar-IQ" dirty="0">
                <a:solidFill>
                  <a:schemeClr val="accent1">
                    <a:lumMod val="60000"/>
                    <a:lumOff val="40000"/>
                  </a:schemeClr>
                </a:solidFill>
              </a:rPr>
              <a:t> </a:t>
            </a:r>
            <a:r>
              <a:rPr lang="ar-IQ" b="1" dirty="0">
                <a:solidFill>
                  <a:schemeClr val="accent1">
                    <a:lumMod val="60000"/>
                    <a:lumOff val="40000"/>
                  </a:schemeClr>
                </a:solidFill>
              </a:rPr>
              <a:t>تمثل الأزمة </a:t>
            </a:r>
            <a:r>
              <a:rPr lang="ar-IQ" b="1" dirty="0" err="1">
                <a:solidFill>
                  <a:schemeClr val="accent1">
                    <a:lumMod val="60000"/>
                    <a:lumOff val="40000"/>
                  </a:schemeClr>
                </a:solidFill>
              </a:rPr>
              <a:t>أانهيارا</a:t>
            </a:r>
            <a:r>
              <a:rPr lang="ar-IQ" b="1" dirty="0">
                <a:solidFill>
                  <a:schemeClr val="accent1">
                    <a:lumMod val="60000"/>
                    <a:lumOff val="40000"/>
                  </a:schemeClr>
                </a:solidFill>
              </a:rPr>
              <a:t>" للهياكل المألوفة التي تمنح النظام السياسي والاجتماعي القائم شرعيته، وتهدد القيم الجوهرية التي يرتكز عليها، كونها موقفا" غير اعتياديا" وغير متوقعا" شديد الخطورة والسرعة ذو إحداث متلاحقة، يهدد قدرة الفرد أو المنظمة أو المجتمع على البقاء.</a:t>
            </a:r>
          </a:p>
        </p:txBody>
      </p:sp>
      <p:sp>
        <p:nvSpPr>
          <p:cNvPr id="3" name="عنصر نائب للمحتوى 2"/>
          <p:cNvSpPr>
            <a:spLocks noGrp="1"/>
          </p:cNvSpPr>
          <p:nvPr>
            <p:ph sz="quarter" idx="1"/>
          </p:nvPr>
        </p:nvSpPr>
        <p:spPr>
          <a:xfrm>
            <a:off x="467544" y="3501008"/>
            <a:ext cx="7467600" cy="2952328"/>
          </a:xfrm>
          <a:solidFill>
            <a:schemeClr val="bg2">
              <a:lumMod val="90000"/>
            </a:schemeClr>
          </a:solidFill>
        </p:spPr>
        <p:txBody>
          <a:bodyPr/>
          <a:lstStyle/>
          <a:p>
            <a:r>
              <a:rPr lang="ar-IQ" b="1" dirty="0">
                <a:solidFill>
                  <a:srgbClr val="C00000"/>
                </a:solidFill>
              </a:rPr>
              <a:t>إن الأزمات التي تحدث في المنظمات أو المؤسسات ما هي إلا تغييرات مفاجئة تطرأ على البيئة الداخلية أو الخارجية للمنظمة أو المؤسسة دون توقع لها أو فرض لتجنبها , والحقيقة التي يفترض أن نقف أمامها كثيراً كي نعيها وندركها هي عدم وجود دولة في العالم محصنة تماماً من الأزمات، حتى وإن نجت من هذه المخاطر والأهوال لسنوات عديدة ، لقد رافقت الأزمات الإنسان منذ أن وجد على هذه الأرض وتعامل معها وفق إمكاناته المتاحة للحد من آثارها </a:t>
            </a:r>
            <a:r>
              <a:rPr lang="ar-IQ" b="1" dirty="0" smtClean="0">
                <a:solidFill>
                  <a:srgbClr val="C00000"/>
                </a:solidFill>
              </a:rPr>
              <a:t>...</a:t>
            </a:r>
            <a:endParaRPr lang="ar-IQ" b="1" dirty="0">
              <a:solidFill>
                <a:srgbClr val="C00000"/>
              </a:solidFill>
            </a:endParaRPr>
          </a:p>
        </p:txBody>
      </p:sp>
    </p:spTree>
    <p:extLst>
      <p:ext uri="{BB962C8B-B14F-4D97-AF65-F5344CB8AC3E}">
        <p14:creationId xmlns:p14="http://schemas.microsoft.com/office/powerpoint/2010/main" val="393438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grpId="0" nodeType="clickEffect">
                                  <p:stCondLst>
                                    <p:cond delay="0"/>
                                  </p:stCondLst>
                                  <p:iterate type="lt">
                                    <p:tmPct val="4000"/>
                                  </p:iterate>
                                  <p:childTnLst>
                                    <p:set>
                                      <p:cBhvr override="childStyle">
                                        <p:cTn id="11"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2506290"/>
          </a:xfrm>
          <a:solidFill>
            <a:srgbClr val="00B050"/>
          </a:solidFill>
        </p:spPr>
        <p:txBody>
          <a:bodyPr>
            <a:normAutofit fontScale="90000"/>
          </a:bodyPr>
          <a:lstStyle/>
          <a:p>
            <a:pPr algn="r"/>
            <a:r>
              <a:rPr lang="ar-IQ" b="1" dirty="0">
                <a:solidFill>
                  <a:schemeClr val="accent3">
                    <a:lumMod val="20000"/>
                    <a:lumOff val="80000"/>
                  </a:schemeClr>
                </a:solidFill>
              </a:rPr>
              <a:t>وإن مجالات الأزمات الإدارية كثيرة ومتعددة ولا نستطيع حصرها أو تصنيفها بل يمكن القول إن الأزمات قد تأتي عن فشل مفاجئ أو عوارض أو إهمال . كما أن بعض الأزمات تحدث خارج نطاق سيطرة الإدارة ، كما وأن بعض الأزمات تحدث نتيجة تسرب معلومات هامة وأحيانًا سرية </a:t>
            </a:r>
            <a:r>
              <a:rPr lang="ar-IQ" b="1" dirty="0" err="1">
                <a:solidFill>
                  <a:schemeClr val="accent3">
                    <a:lumMod val="20000"/>
                    <a:lumOff val="80000"/>
                  </a:schemeClr>
                </a:solidFill>
              </a:rPr>
              <a:t>كاستراتيجيه</a:t>
            </a:r>
            <a:r>
              <a:rPr lang="ar-IQ" b="1" dirty="0">
                <a:solidFill>
                  <a:schemeClr val="accent3">
                    <a:lumMod val="20000"/>
                    <a:lumOff val="80000"/>
                  </a:schemeClr>
                </a:solidFill>
              </a:rPr>
              <a:t> أو خطة جديدة أو مشروع جديد إلى خارج المنظمة فيحدث عكس ما مخطط له . </a:t>
            </a:r>
          </a:p>
        </p:txBody>
      </p:sp>
      <p:sp>
        <p:nvSpPr>
          <p:cNvPr id="3" name="عنصر نائب للمحتوى 2"/>
          <p:cNvSpPr>
            <a:spLocks noGrp="1"/>
          </p:cNvSpPr>
          <p:nvPr>
            <p:ph sz="quarter" idx="1"/>
          </p:nvPr>
        </p:nvSpPr>
        <p:spPr>
          <a:xfrm>
            <a:off x="457200" y="3356992"/>
            <a:ext cx="7467600" cy="2808312"/>
          </a:xfrm>
          <a:solidFill>
            <a:schemeClr val="accent3"/>
          </a:solidFill>
        </p:spPr>
        <p:txBody>
          <a:bodyPr/>
          <a:lstStyle/>
          <a:p>
            <a:r>
              <a:rPr lang="ar-IQ" b="1" dirty="0"/>
              <a:t>. </a:t>
            </a:r>
            <a:r>
              <a:rPr lang="ar-IQ" sz="2800" b="1" dirty="0"/>
              <a:t>فالخبراء يقترحون في هذه المرحلة عدة إجراءات وقرارات للتعامل مع الأزمات منها :</a:t>
            </a:r>
          </a:p>
          <a:p>
            <a:r>
              <a:rPr lang="ar-IQ" sz="2800" b="1" dirty="0"/>
              <a:t>- إنشاء مركز خاص للأزمات .</a:t>
            </a:r>
          </a:p>
          <a:p>
            <a:r>
              <a:rPr lang="ar-IQ" sz="2800" b="1" dirty="0"/>
              <a:t>- تكوين فريق متدرب يسمى فريق الفرص .</a:t>
            </a:r>
          </a:p>
          <a:p>
            <a:r>
              <a:rPr lang="ar-IQ" sz="2800" b="1" dirty="0"/>
              <a:t>- تأمين شبكة اتصالات متطورة دائمة التجهيز .</a:t>
            </a:r>
          </a:p>
          <a:p>
            <a:endParaRPr lang="ar-IQ" dirty="0"/>
          </a:p>
        </p:txBody>
      </p:sp>
    </p:spTree>
    <p:extLst>
      <p:ext uri="{BB962C8B-B14F-4D97-AF65-F5344CB8AC3E}">
        <p14:creationId xmlns:p14="http://schemas.microsoft.com/office/powerpoint/2010/main" val="114001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7467600" cy="1296144"/>
          </a:xfrm>
        </p:spPr>
        <p:txBody>
          <a:bodyPr>
            <a:normAutofit fontScale="90000"/>
          </a:bodyPr>
          <a:lstStyle/>
          <a:p>
            <a:pPr algn="r"/>
            <a:r>
              <a:rPr lang="ar-IQ" b="1" dirty="0"/>
              <a:t>إدارة الازمات : هو علم إدارة التوازنات بين القوى المتصارعة وكيفية رصد تحركات واتجاهات القوى المتصارعة مع المتغيرات السياسية والاقتصادية والشعبية في ضوء الأهداف. </a:t>
            </a:r>
          </a:p>
        </p:txBody>
      </p:sp>
      <p:sp>
        <p:nvSpPr>
          <p:cNvPr id="3" name="عنصر نائب للمحتوى 2"/>
          <p:cNvSpPr>
            <a:spLocks noGrp="1"/>
          </p:cNvSpPr>
          <p:nvPr>
            <p:ph sz="quarter" idx="1"/>
          </p:nvPr>
        </p:nvSpPr>
        <p:spPr>
          <a:xfrm>
            <a:off x="457200" y="2276872"/>
            <a:ext cx="7467600" cy="4197080"/>
          </a:xfrm>
        </p:spPr>
        <p:txBody>
          <a:bodyPr/>
          <a:lstStyle/>
          <a:p>
            <a:r>
              <a:rPr lang="ar-IQ" sz="2800" b="1" dirty="0"/>
              <a:t>خصائص الازمة .</a:t>
            </a:r>
          </a:p>
          <a:p>
            <a:r>
              <a:rPr lang="ar-IQ" b="1" dirty="0"/>
              <a:t>في راي لويس فان هناك ثلاث خصائص للازمة تؤدي الى إعاقة التعامل معها ومعالجتها وهي:</a:t>
            </a:r>
          </a:p>
          <a:p>
            <a:endParaRPr lang="ar-IQ" dirty="0"/>
          </a:p>
        </p:txBody>
      </p:sp>
      <p:sp>
        <p:nvSpPr>
          <p:cNvPr id="5" name="سهم للأسفل 4"/>
          <p:cNvSpPr/>
          <p:nvPr/>
        </p:nvSpPr>
        <p:spPr>
          <a:xfrm>
            <a:off x="6311191" y="3789040"/>
            <a:ext cx="1872208" cy="2160240"/>
          </a:xfrm>
          <a:prstGeom prst="downArrow">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solidFill>
                  <a:schemeClr val="accent5">
                    <a:lumMod val="50000"/>
                  </a:schemeClr>
                </a:solidFill>
              </a:rPr>
              <a:t>عامل الشك </a:t>
            </a:r>
            <a:endParaRPr lang="ar-IQ" sz="2800" b="1" dirty="0">
              <a:solidFill>
                <a:schemeClr val="accent5">
                  <a:lumMod val="50000"/>
                </a:schemeClr>
              </a:solidFill>
            </a:endParaRPr>
          </a:p>
        </p:txBody>
      </p:sp>
      <p:sp>
        <p:nvSpPr>
          <p:cNvPr id="6" name="سهم للأسفل 5"/>
          <p:cNvSpPr/>
          <p:nvPr/>
        </p:nvSpPr>
        <p:spPr>
          <a:xfrm>
            <a:off x="3419872" y="3789040"/>
            <a:ext cx="1800200" cy="2160240"/>
          </a:xfrm>
          <a:prstGeom prst="downArrow">
            <a:avLst/>
          </a:prstGeom>
          <a:solidFill>
            <a:srgbClr val="FF00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tx1"/>
                </a:solidFill>
              </a:rPr>
              <a:t>عامل التفاعل </a:t>
            </a:r>
            <a:endParaRPr lang="ar-IQ" sz="2400" b="1" dirty="0">
              <a:solidFill>
                <a:schemeClr val="tx1"/>
              </a:solidFill>
            </a:endParaRPr>
          </a:p>
        </p:txBody>
      </p:sp>
      <p:sp>
        <p:nvSpPr>
          <p:cNvPr id="7" name="سهم للأسفل 6"/>
          <p:cNvSpPr/>
          <p:nvPr/>
        </p:nvSpPr>
        <p:spPr>
          <a:xfrm>
            <a:off x="323528" y="3789040"/>
            <a:ext cx="1800200" cy="2304256"/>
          </a:xfrm>
          <a:prstGeom prst="downArrow">
            <a:avLst/>
          </a:prstGeom>
          <a:solidFill>
            <a:srgbClr val="00B05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rgbClr val="002060"/>
                </a:solidFill>
              </a:rPr>
              <a:t>عامل </a:t>
            </a:r>
          </a:p>
          <a:p>
            <a:pPr algn="ctr"/>
            <a:r>
              <a:rPr lang="ar-IQ" sz="2000" b="1" dirty="0" smtClean="0">
                <a:solidFill>
                  <a:srgbClr val="002060"/>
                </a:solidFill>
              </a:rPr>
              <a:t>التشابك والتعقيد</a:t>
            </a:r>
            <a:endParaRPr lang="ar-IQ" sz="2000" b="1" dirty="0">
              <a:solidFill>
                <a:srgbClr val="002060"/>
              </a:solidFill>
            </a:endParaRPr>
          </a:p>
        </p:txBody>
      </p:sp>
    </p:spTree>
    <p:extLst>
      <p:ext uri="{BB962C8B-B14F-4D97-AF65-F5344CB8AC3E}">
        <p14:creationId xmlns:p14="http://schemas.microsoft.com/office/powerpoint/2010/main" val="174658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800" b="1" dirty="0"/>
              <a:t>أسباب نشوء الأزمات</a:t>
            </a:r>
          </a:p>
        </p:txBody>
      </p:sp>
      <p:sp>
        <p:nvSpPr>
          <p:cNvPr id="4" name="سهم إلى اليسار واليمين 3"/>
          <p:cNvSpPr/>
          <p:nvPr/>
        </p:nvSpPr>
        <p:spPr>
          <a:xfrm>
            <a:off x="395536" y="1556792"/>
            <a:ext cx="8064896"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5" name="سهم إلى اليسار واليمين 4"/>
          <p:cNvSpPr/>
          <p:nvPr/>
        </p:nvSpPr>
        <p:spPr>
          <a:xfrm>
            <a:off x="395536" y="1556792"/>
            <a:ext cx="8064896" cy="1440160"/>
          </a:xfrm>
          <a:prstGeom prst="lef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tx1"/>
                </a:solidFill>
              </a:rPr>
              <a:t>سوء الفهم :خطأ في استقبال وفهم المعلومات المتوافرة عن الازمة نتيجة قلتها او تداخلها </a:t>
            </a:r>
            <a:r>
              <a:rPr lang="ar-IQ" dirty="0" smtClean="0"/>
              <a:t>.</a:t>
            </a:r>
            <a:endParaRPr lang="ar-IQ" dirty="0"/>
          </a:p>
        </p:txBody>
      </p:sp>
      <p:sp>
        <p:nvSpPr>
          <p:cNvPr id="6" name="سهم إلى اليسار واليمين 5"/>
          <p:cNvSpPr/>
          <p:nvPr/>
        </p:nvSpPr>
        <p:spPr>
          <a:xfrm>
            <a:off x="395536" y="3140968"/>
            <a:ext cx="7920880" cy="1584176"/>
          </a:xfrm>
          <a:prstGeom prst="lef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	 </a:t>
            </a:r>
            <a:r>
              <a:rPr lang="ar-IQ" sz="2400" b="1" dirty="0" smtClean="0">
                <a:solidFill>
                  <a:schemeClr val="tx1"/>
                </a:solidFill>
              </a:rPr>
              <a:t>سوء التقدير : أما بالشك في المعلومات أو </a:t>
            </a:r>
            <a:r>
              <a:rPr lang="ar-IQ" sz="2400" b="1" dirty="0" err="1" smtClean="0">
                <a:solidFill>
                  <a:schemeClr val="tx1"/>
                </a:solidFill>
              </a:rPr>
              <a:t>أعطاء</a:t>
            </a:r>
            <a:r>
              <a:rPr lang="ar-IQ" sz="2400" b="1" dirty="0" smtClean="0">
                <a:solidFill>
                  <a:schemeClr val="tx1"/>
                </a:solidFill>
              </a:rPr>
              <a:t> قيمة للمعلومات مبالغ فيها ، نتيجة الثقة الزائدة بالنفس.</a:t>
            </a:r>
            <a:endParaRPr lang="ar-IQ" sz="2400" b="1" dirty="0">
              <a:solidFill>
                <a:schemeClr val="tx1"/>
              </a:solidFill>
            </a:endParaRPr>
          </a:p>
        </p:txBody>
      </p:sp>
      <p:sp>
        <p:nvSpPr>
          <p:cNvPr id="7" name="سهم إلى اليسار واليمين 6"/>
          <p:cNvSpPr/>
          <p:nvPr/>
        </p:nvSpPr>
        <p:spPr>
          <a:xfrm>
            <a:off x="408630" y="5030497"/>
            <a:ext cx="7704856" cy="1512168"/>
          </a:xfrm>
          <a:prstGeom prst="lef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tx1"/>
                </a:solidFill>
              </a:rPr>
              <a:t>سوء الادارة : بسبب </a:t>
            </a:r>
            <a:r>
              <a:rPr lang="ar-IQ" sz="2400" b="1" dirty="0" err="1" smtClean="0">
                <a:solidFill>
                  <a:schemeClr val="tx1"/>
                </a:solidFill>
              </a:rPr>
              <a:t>العشواية</a:t>
            </a:r>
            <a:r>
              <a:rPr lang="ar-IQ" sz="2400" b="1" dirty="0" smtClean="0">
                <a:solidFill>
                  <a:schemeClr val="tx1"/>
                </a:solidFill>
              </a:rPr>
              <a:t> او الاستبداد الاداري او عدم وجود انظمة للعمليات الادارية</a:t>
            </a:r>
            <a:endParaRPr lang="ar-IQ" sz="2400" b="1" dirty="0">
              <a:solidFill>
                <a:schemeClr val="tx1"/>
              </a:solidFill>
            </a:endParaRPr>
          </a:p>
        </p:txBody>
      </p:sp>
    </p:spTree>
    <p:extLst>
      <p:ext uri="{BB962C8B-B14F-4D97-AF65-F5344CB8AC3E}">
        <p14:creationId xmlns:p14="http://schemas.microsoft.com/office/powerpoint/2010/main" val="16919648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هم إلى اليسار واليمين 3"/>
          <p:cNvSpPr/>
          <p:nvPr/>
        </p:nvSpPr>
        <p:spPr>
          <a:xfrm>
            <a:off x="467544" y="116632"/>
            <a:ext cx="7848872" cy="1440160"/>
          </a:xfrm>
          <a:prstGeom prst="lef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b="1" dirty="0" smtClean="0">
                <a:solidFill>
                  <a:schemeClr val="tx1"/>
                </a:solidFill>
              </a:rPr>
              <a:t>تعارض المصالح والاهداف : </a:t>
            </a:r>
            <a:r>
              <a:rPr lang="ar-IQ" sz="2000" b="1" dirty="0" smtClean="0"/>
              <a:t>لاختلاف شخصية او اهتمامات او ميول اطراف الصراع ، ومن ثم  </a:t>
            </a:r>
            <a:r>
              <a:rPr lang="ar-IQ" sz="2000" b="1" dirty="0" err="1" smtClean="0"/>
              <a:t>اهجافهم</a:t>
            </a:r>
            <a:r>
              <a:rPr lang="ar-IQ" sz="2000" b="1" dirty="0" smtClean="0"/>
              <a:t> ووسائل  تحقيقها.</a:t>
            </a:r>
            <a:endParaRPr lang="ar-IQ" sz="2000" b="1" dirty="0"/>
          </a:p>
        </p:txBody>
      </p:sp>
      <p:sp>
        <p:nvSpPr>
          <p:cNvPr id="5" name="سهم إلى اليسار واليمين 4"/>
          <p:cNvSpPr/>
          <p:nvPr/>
        </p:nvSpPr>
        <p:spPr>
          <a:xfrm>
            <a:off x="323528" y="1412776"/>
            <a:ext cx="7992888" cy="1656184"/>
          </a:xfrm>
          <a:prstGeom prst="lef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b="1" dirty="0" smtClean="0">
                <a:solidFill>
                  <a:schemeClr val="tx1"/>
                </a:solidFill>
              </a:rPr>
              <a:t>الاخطاء البشرية : </a:t>
            </a:r>
            <a:r>
              <a:rPr lang="ar-IQ" sz="2000" b="1" dirty="0" smtClean="0"/>
              <a:t>ضعف قدرة ورغبة اطراف الازمة على التعامل معها  لغياب التدريب او قلة الخبرة او انخفاض الدافعية .</a:t>
            </a:r>
            <a:endParaRPr lang="ar-IQ" sz="2000" b="1" dirty="0"/>
          </a:p>
        </p:txBody>
      </p:sp>
      <p:sp>
        <p:nvSpPr>
          <p:cNvPr id="6" name="سهم إلى اليسار واليمين 5"/>
          <p:cNvSpPr/>
          <p:nvPr/>
        </p:nvSpPr>
        <p:spPr>
          <a:xfrm>
            <a:off x="467544" y="3068960"/>
            <a:ext cx="7848872" cy="1800200"/>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b="1" dirty="0" smtClean="0">
                <a:solidFill>
                  <a:schemeClr val="tx1"/>
                </a:solidFill>
              </a:rPr>
              <a:t>الشائعات : </a:t>
            </a:r>
            <a:r>
              <a:rPr lang="ar-IQ" sz="2000" b="1" dirty="0" smtClean="0">
                <a:solidFill>
                  <a:srgbClr val="C00000"/>
                </a:solidFill>
              </a:rPr>
              <a:t>هو استخدام المعلومات الكاذبة والمظللة وفي توقيت ومناخ من التوتر والقلق يؤدي الى الازمة ، بسبب انعدام الحقائق لجدى الجمهور او تخبط المسؤولين .</a:t>
            </a:r>
          </a:p>
        </p:txBody>
      </p:sp>
      <p:sp>
        <p:nvSpPr>
          <p:cNvPr id="7" name="سهم إلى اليسار واليمين 6"/>
          <p:cNvSpPr/>
          <p:nvPr/>
        </p:nvSpPr>
        <p:spPr>
          <a:xfrm>
            <a:off x="499230" y="4869160"/>
            <a:ext cx="7673169" cy="1512168"/>
          </a:xfrm>
          <a:prstGeom prst="lef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b="1" dirty="0" smtClean="0">
                <a:solidFill>
                  <a:schemeClr val="tx1"/>
                </a:solidFill>
              </a:rPr>
              <a:t>اليأس : </a:t>
            </a:r>
            <a:r>
              <a:rPr lang="ar-IQ" sz="2000" b="1" dirty="0" smtClean="0">
                <a:solidFill>
                  <a:srgbClr val="C00000"/>
                </a:solidFill>
              </a:rPr>
              <a:t>هو الاحباط او عدم القدرة او فقدان الامل في حل المشكلات والذي يعزى الى القمع الادري او التدهور في الانظمة الادارية </a:t>
            </a:r>
            <a:r>
              <a:rPr lang="ar-IQ" dirty="0" smtClean="0"/>
              <a:t>.</a:t>
            </a:r>
            <a:endParaRPr lang="ar-IQ" dirty="0"/>
          </a:p>
        </p:txBody>
      </p:sp>
    </p:spTree>
    <p:extLst>
      <p:ext uri="{BB962C8B-B14F-4D97-AF65-F5344CB8AC3E}">
        <p14:creationId xmlns:p14="http://schemas.microsoft.com/office/powerpoint/2010/main" val="363127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202034"/>
          </a:xfrm>
        </p:spPr>
        <p:txBody>
          <a:bodyPr>
            <a:normAutofit fontScale="90000"/>
          </a:bodyPr>
          <a:lstStyle/>
          <a:p>
            <a:endParaRPr lang="ar-IQ" dirty="0"/>
          </a:p>
        </p:txBody>
      </p:sp>
      <p:sp>
        <p:nvSpPr>
          <p:cNvPr id="3" name="عنصر نائب للمحتوى 2"/>
          <p:cNvSpPr>
            <a:spLocks noGrp="1"/>
          </p:cNvSpPr>
          <p:nvPr>
            <p:ph sz="quarter" idx="1"/>
          </p:nvPr>
        </p:nvSpPr>
        <p:spPr>
          <a:xfrm>
            <a:off x="457200" y="836712"/>
            <a:ext cx="7467600" cy="5637240"/>
          </a:xfrm>
        </p:spPr>
        <p:txBody>
          <a:bodyPr/>
          <a:lstStyle/>
          <a:p>
            <a:pPr marL="0" indent="0">
              <a:buNone/>
            </a:pPr>
            <a:r>
              <a:rPr lang="ar-IQ" sz="2800" dirty="0" smtClean="0"/>
              <a:t>- الرغبة </a:t>
            </a:r>
            <a:r>
              <a:rPr lang="ar-IQ" sz="2800" dirty="0"/>
              <a:t>في الابتزاز : </a:t>
            </a:r>
            <a:r>
              <a:rPr lang="ar-IQ" dirty="0"/>
              <a:t>تعريض متخذ القرار لضغوط نفسية ومادية وشخصية واستغلال أخطاءه من اجل صنع أزمة ، وكنتيجة لغياب </a:t>
            </a:r>
            <a:r>
              <a:rPr lang="ar-IQ" dirty="0" err="1"/>
              <a:t>الواعز</a:t>
            </a:r>
            <a:r>
              <a:rPr lang="ar-IQ" dirty="0"/>
              <a:t> الديني والأخلاقي .</a:t>
            </a:r>
          </a:p>
          <a:p>
            <a:endParaRPr lang="ar-IQ" dirty="0"/>
          </a:p>
          <a:p>
            <a:r>
              <a:rPr lang="ar-IQ" sz="2800" dirty="0" smtClean="0"/>
              <a:t>-  انعدام </a:t>
            </a:r>
            <a:r>
              <a:rPr lang="ar-IQ" sz="2800" dirty="0"/>
              <a:t>الثقة : </a:t>
            </a:r>
            <a:r>
              <a:rPr lang="ar-IQ" dirty="0"/>
              <a:t>انعدام الثقة في الآخرين وفي المنظمة نتيجة الخوف </a:t>
            </a:r>
            <a:r>
              <a:rPr lang="ar-IQ" dirty="0" err="1"/>
              <a:t>أوالأستبداد</a:t>
            </a:r>
            <a:r>
              <a:rPr lang="ar-IQ" dirty="0"/>
              <a:t> أو عدم كفاءة الإدارة </a:t>
            </a:r>
            <a:r>
              <a:rPr lang="ar-IQ" dirty="0" smtClean="0"/>
              <a:t>.</a:t>
            </a:r>
          </a:p>
          <a:p>
            <a:endParaRPr lang="ar-IQ" dirty="0"/>
          </a:p>
          <a:p>
            <a:endParaRPr lang="ar-IQ" dirty="0"/>
          </a:p>
          <a:p>
            <a:r>
              <a:rPr lang="ar-IQ" sz="2800" dirty="0" smtClean="0"/>
              <a:t>-  الأزمات </a:t>
            </a:r>
            <a:r>
              <a:rPr lang="ar-IQ" sz="2800" dirty="0"/>
              <a:t>المتعددة : </a:t>
            </a:r>
            <a:r>
              <a:rPr lang="ar-IQ" dirty="0"/>
              <a:t>وتفتعل للتمويه على أزمات أكبر.</a:t>
            </a:r>
          </a:p>
        </p:txBody>
      </p:sp>
    </p:spTree>
    <p:extLst>
      <p:ext uri="{BB962C8B-B14F-4D97-AF65-F5344CB8AC3E}">
        <p14:creationId xmlns:p14="http://schemas.microsoft.com/office/powerpoint/2010/main" val="361990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62074"/>
          </a:xfrm>
        </p:spPr>
        <p:txBody>
          <a:bodyPr>
            <a:normAutofit fontScale="90000"/>
          </a:bodyPr>
          <a:lstStyle/>
          <a:p>
            <a:pPr algn="ctr"/>
            <a:r>
              <a:rPr lang="ar-IQ" dirty="0"/>
              <a:t>-</a:t>
            </a:r>
            <a:r>
              <a:rPr lang="ar-IQ" sz="3200" b="1" dirty="0"/>
              <a:t>	مراحل الأزمة : </a:t>
            </a:r>
          </a:p>
        </p:txBody>
      </p:sp>
      <p:sp>
        <p:nvSpPr>
          <p:cNvPr id="3" name="عنصر نائب للمحتوى 2"/>
          <p:cNvSpPr>
            <a:spLocks noGrp="1"/>
          </p:cNvSpPr>
          <p:nvPr>
            <p:ph sz="quarter" idx="1"/>
          </p:nvPr>
        </p:nvSpPr>
        <p:spPr>
          <a:xfrm>
            <a:off x="457200" y="1196752"/>
            <a:ext cx="7467600" cy="5277200"/>
          </a:xfrm>
          <a:solidFill>
            <a:schemeClr val="accent1">
              <a:lumMod val="20000"/>
              <a:lumOff val="80000"/>
            </a:schemeClr>
          </a:solidFill>
        </p:spPr>
        <p:txBody>
          <a:bodyPr/>
          <a:lstStyle/>
          <a:p>
            <a:r>
              <a:rPr lang="ar-IQ" dirty="0"/>
              <a:t>-	من المهم تحديد الأزمة مبكرًا حتى تتمكن الإدارة من التعامل   معها فعادة  تتشابه مراحل حدوث الأزمات .</a:t>
            </a:r>
          </a:p>
          <a:p>
            <a:r>
              <a:rPr lang="ar-IQ" dirty="0"/>
              <a:t>-	</a:t>
            </a:r>
            <a:r>
              <a:rPr lang="ar-IQ" dirty="0" smtClean="0"/>
              <a:t>مرحلة </a:t>
            </a:r>
            <a:r>
              <a:rPr lang="ar-IQ" dirty="0"/>
              <a:t>ما قبل الأزمة .</a:t>
            </a:r>
          </a:p>
          <a:p>
            <a:r>
              <a:rPr lang="ar-IQ" dirty="0"/>
              <a:t>-	</a:t>
            </a:r>
            <a:r>
              <a:rPr lang="ar-IQ" dirty="0" smtClean="0"/>
              <a:t>مرحلة </a:t>
            </a:r>
            <a:r>
              <a:rPr lang="ar-IQ" dirty="0"/>
              <a:t>ظهور الأزمة </a:t>
            </a:r>
          </a:p>
          <a:p>
            <a:r>
              <a:rPr lang="ar-IQ" dirty="0" smtClean="0"/>
              <a:t> -       مرحلة </a:t>
            </a:r>
            <a:r>
              <a:rPr lang="ar-IQ" dirty="0"/>
              <a:t>ما بعد الأزمة </a:t>
            </a:r>
          </a:p>
          <a:p>
            <a:r>
              <a:rPr lang="ar-IQ" dirty="0" smtClean="0"/>
              <a:t>وعلى </a:t>
            </a:r>
            <a:r>
              <a:rPr lang="ar-IQ" dirty="0"/>
              <a:t>الرغم من تعدد المراحل التي تمر بها الأزمة نتيجة تطوراتها نوعياً على مدى فترة زمنية معينة، فإن هذه المراحل قد اختلفت أيضا نتيجة لاختلاف وجهات نظر الكتاب والباحثين في تصنيفهم لها، ومع ذلك سنحاول تسليط الضوء على أهم المراحل:- </a:t>
            </a:r>
            <a:endParaRPr lang="ar-IQ" dirty="0" smtClean="0"/>
          </a:p>
          <a:p>
            <a:r>
              <a:rPr lang="ar-IQ" b="1" dirty="0" smtClean="0"/>
              <a:t>مرحلة </a:t>
            </a:r>
            <a:r>
              <a:rPr lang="ar-IQ" b="1" dirty="0"/>
              <a:t>الإنذار المبكر: </a:t>
            </a:r>
            <a:r>
              <a:rPr lang="ar-IQ" dirty="0">
                <a:solidFill>
                  <a:schemeClr val="bg2">
                    <a:lumMod val="50000"/>
                  </a:schemeClr>
                </a:solidFill>
              </a:rPr>
              <a:t>وهي عبارة عن مرحلة تحذيرية لاستشعار الأزمة، وتتمثل بالإشارات والإرهاصات الأولى التي تنذر بحدوث أزمة، وإذا لم يتم إدراكها فإن مرحلة التأزم تأتي سريعة، وقد يكون الإنذار مباشراً يمكن إدراكه وقد يكون العكس</a:t>
            </a:r>
            <a:r>
              <a:rPr lang="ar-IQ" dirty="0"/>
              <a:t>.</a:t>
            </a:r>
          </a:p>
          <a:p>
            <a:endParaRPr lang="ar-IQ" dirty="0"/>
          </a:p>
          <a:p>
            <a:endParaRPr lang="ar-IQ" dirty="0"/>
          </a:p>
        </p:txBody>
      </p:sp>
    </p:spTree>
    <p:extLst>
      <p:ext uri="{BB962C8B-B14F-4D97-AF65-F5344CB8AC3E}">
        <p14:creationId xmlns:p14="http://schemas.microsoft.com/office/powerpoint/2010/main" val="322809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7467600" cy="1228998"/>
          </a:xfrm>
          <a:solidFill>
            <a:schemeClr val="bg2">
              <a:lumMod val="90000"/>
            </a:schemeClr>
          </a:solidFill>
        </p:spPr>
        <p:txBody>
          <a:bodyPr>
            <a:normAutofit fontScale="90000"/>
          </a:bodyPr>
          <a:lstStyle/>
          <a:p>
            <a:pPr algn="ctr"/>
            <a:r>
              <a:rPr lang="ar-IQ" b="1" dirty="0"/>
              <a:t>-  مرحلة التأزم: وهي مرحلة نشوء الأزمة وتسمى أيضا مرحلة الأزمة الحادة ، فعندما ينتهي الإنذار تبدأ مرحلة التأزم.</a:t>
            </a:r>
            <a:r>
              <a:rPr lang="ar-IQ" dirty="0"/>
              <a:t/>
            </a:r>
            <a:br>
              <a:rPr lang="ar-IQ" dirty="0"/>
            </a:br>
            <a:endParaRPr lang="ar-IQ" dirty="0"/>
          </a:p>
        </p:txBody>
      </p:sp>
      <p:sp>
        <p:nvSpPr>
          <p:cNvPr id="3" name="عنصر نائب للمحتوى 2"/>
          <p:cNvSpPr>
            <a:spLocks noGrp="1"/>
          </p:cNvSpPr>
          <p:nvPr>
            <p:ph sz="quarter" idx="1"/>
          </p:nvPr>
        </p:nvSpPr>
        <p:spPr>
          <a:solidFill>
            <a:schemeClr val="accent3">
              <a:lumMod val="75000"/>
            </a:schemeClr>
          </a:solidFill>
        </p:spPr>
        <p:txBody>
          <a:bodyPr>
            <a:normAutofit fontScale="92500" lnSpcReduction="20000"/>
          </a:bodyPr>
          <a:lstStyle/>
          <a:p>
            <a:r>
              <a:rPr lang="ar-IQ" dirty="0" smtClean="0">
                <a:solidFill>
                  <a:schemeClr val="accent4">
                    <a:lumMod val="40000"/>
                    <a:lumOff val="60000"/>
                  </a:schemeClr>
                </a:solidFill>
              </a:rPr>
              <a:t>أو </a:t>
            </a:r>
            <a:r>
              <a:rPr lang="ar-IQ" dirty="0">
                <a:solidFill>
                  <a:schemeClr val="accent4">
                    <a:lumMod val="40000"/>
                    <a:lumOff val="60000"/>
                  </a:schemeClr>
                </a:solidFill>
              </a:rPr>
              <a:t>كما يصفها الناس بالأزمة ويتحدثون عن وجودها ، وهي نقطة </a:t>
            </a:r>
            <a:r>
              <a:rPr lang="ar-IQ" dirty="0" err="1">
                <a:solidFill>
                  <a:schemeClr val="accent4">
                    <a:lumMod val="40000"/>
                    <a:lumOff val="60000"/>
                  </a:schemeClr>
                </a:solidFill>
              </a:rPr>
              <a:t>اللاعودة</a:t>
            </a:r>
            <a:r>
              <a:rPr lang="ar-IQ" dirty="0">
                <a:solidFill>
                  <a:schemeClr val="accent4">
                    <a:lumMod val="40000"/>
                    <a:lumOff val="60000"/>
                  </a:schemeClr>
                </a:solidFill>
              </a:rPr>
              <a:t>، وقد تكون أقصر المراحل ، ويصبح الوضع فيها معقداً نتيجة لوصول الأزمة إلى ذروتها.</a:t>
            </a:r>
          </a:p>
          <a:p>
            <a:r>
              <a:rPr lang="ar-IQ" b="1" dirty="0">
                <a:solidFill>
                  <a:schemeClr val="accent4"/>
                </a:solidFill>
              </a:rPr>
              <a:t>3- مرحلة انفجار الأزمة: </a:t>
            </a:r>
            <a:r>
              <a:rPr lang="ar-IQ" dirty="0">
                <a:solidFill>
                  <a:schemeClr val="accent4">
                    <a:lumMod val="40000"/>
                    <a:lumOff val="60000"/>
                  </a:schemeClr>
                </a:solidFill>
              </a:rPr>
              <a:t>عندما لا تتمكن المنظمة من التحرك في مرحلة التأزم، أو أنها أخفقت في اتخاذ القرار المناسب، أو أنها لم تستطع السيطرة على متغيرات الموقف فإن المنظمة ستتعرض إلى أزمة ذات درجة عالية من القوة والعنف، ومن ثم تعرض مستقبل المنظمة للخطر.</a:t>
            </a:r>
          </a:p>
          <a:p>
            <a:r>
              <a:rPr lang="ar-IQ" dirty="0">
                <a:solidFill>
                  <a:schemeClr val="accent4">
                    <a:lumMod val="40000"/>
                    <a:lumOff val="60000"/>
                  </a:schemeClr>
                </a:solidFill>
              </a:rPr>
              <a:t>-	</a:t>
            </a:r>
          </a:p>
          <a:p>
            <a:r>
              <a:rPr lang="ar-IQ" b="1" dirty="0">
                <a:solidFill>
                  <a:schemeClr val="accent4"/>
                </a:solidFill>
              </a:rPr>
              <a:t>4- مرحلة الأزمة المزمنة</a:t>
            </a:r>
            <a:r>
              <a:rPr lang="ar-IQ" b="1" dirty="0">
                <a:solidFill>
                  <a:schemeClr val="accent4">
                    <a:lumMod val="40000"/>
                    <a:lumOff val="60000"/>
                  </a:schemeClr>
                </a:solidFill>
              </a:rPr>
              <a:t>: </a:t>
            </a:r>
            <a:r>
              <a:rPr lang="ar-IQ" dirty="0">
                <a:solidFill>
                  <a:schemeClr val="accent4">
                    <a:lumMod val="40000"/>
                    <a:lumOff val="60000"/>
                  </a:schemeClr>
                </a:solidFill>
              </a:rPr>
              <a:t>وتتم فيها الصحوة والتعرف على أسباب الأزمة وتقدير الضرر وتحديد المسؤولية، وتحليل الذات وتضميد الجراح ، وقد تستمر إلى فترة طويلة نسبياً، وفيها يتم التخطيط والتحليل لما حدث واتخاذ الإجراء المناسب.</a:t>
            </a:r>
          </a:p>
          <a:p>
            <a:r>
              <a:rPr lang="ar-IQ" dirty="0">
                <a:solidFill>
                  <a:schemeClr val="accent4">
                    <a:lumMod val="40000"/>
                    <a:lumOff val="60000"/>
                  </a:schemeClr>
                </a:solidFill>
              </a:rPr>
              <a:t>-	</a:t>
            </a:r>
          </a:p>
          <a:p>
            <a:r>
              <a:rPr lang="ar-IQ" b="1" dirty="0">
                <a:solidFill>
                  <a:schemeClr val="accent4"/>
                </a:solidFill>
              </a:rPr>
              <a:t>5- مرحلة حل الأزمة: </a:t>
            </a:r>
            <a:r>
              <a:rPr lang="ar-IQ" dirty="0">
                <a:solidFill>
                  <a:schemeClr val="accent4">
                    <a:lumMod val="40000"/>
                    <a:lumOff val="60000"/>
                  </a:schemeClr>
                </a:solidFill>
              </a:rPr>
              <a:t>و هي مرحلة إدارة الأزمة ، ويتم فيها السيطرة على الأزمة، وحساب الطريقة المباشرة لحل الأزمة، والتفكير بالطرق والأساليب والوسائل التي تسرع من هذه المرحلة فتحل الأزمة مرة واحدة</a:t>
            </a:r>
          </a:p>
        </p:txBody>
      </p:sp>
    </p:spTree>
    <p:extLst>
      <p:ext uri="{BB962C8B-B14F-4D97-AF65-F5344CB8AC3E}">
        <p14:creationId xmlns:p14="http://schemas.microsoft.com/office/powerpoint/2010/main" val="209505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randombar(horizont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Polaris Office Slide</Application>
  <AppVersion>12.000</AppVersion>
  <Characters>0</Characters>
  <CharactersWithSpaces>0</CharactersWithSpaces>
  <DocSecurity>0</DocSecurity>
  <HyperlinksChanged>false</HyperlinksChanged>
  <Lines>0</Lines>
  <LinksUpToDate>false</LinksUpToDate>
  <Pages>11</Pages>
  <Paragraphs>0</Paragraphs>
  <Words>0</Words>
  <TotalTime>0</TotalTime>
  <MMClips>0</MMClips>
  <ScaleCrop>false</ScaleCrop>
  <HeadingPairs>
    <vt:vector size="2" baseType="variant">
      <vt:variant>
        <vt:lpstr>제목</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cp:lastModifiedBy>Baedaa Tariq</cp:lastModifiedBy>
</cp:coreProperties>
</file>