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1" d="100"/>
          <a:sy n="71" d="100"/>
        </p:scale>
        <p:origin x="-113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11" name="Slide Number Placeholder 10"/>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AB34E83D-67B1-4D71-B82D-E8512145E137}"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700CC4C-3F8A-45F2-8CE7-1F3581C74ECA}" type="datetimeFigureOut">
              <a:rPr lang="ar-IQ" smtClean="0"/>
              <a:t>28/10/1443</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AB34E83D-67B1-4D71-B82D-E8512145E137}" type="slidenum">
              <a:rPr lang="ar-IQ" smtClean="0"/>
              <a:t>‹#›</a:t>
            </a:fld>
            <a:endParaRPr lang="ar-IQ"/>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700CC4C-3F8A-45F2-8CE7-1F3581C74ECA}" type="datetimeFigureOut">
              <a:rPr lang="ar-IQ" smtClean="0"/>
              <a:t>28/10/1443</a:t>
            </a:fld>
            <a:endParaRPr lang="ar-IQ"/>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ar-IQ"/>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B34E83D-67B1-4D71-B82D-E8512145E137}"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r" rtl="1"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r" rtl="1"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r" rtl="1"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764704"/>
            <a:ext cx="7772400" cy="1828800"/>
          </a:xfrm>
        </p:spPr>
        <p:txBody>
          <a:bodyPr>
            <a:normAutofit/>
          </a:bodyPr>
          <a:lstStyle/>
          <a:p>
            <a:r>
              <a:rPr lang="ar-IQ" sz="4800" dirty="0"/>
              <a:t>أ</a:t>
            </a:r>
            <a:r>
              <a:rPr lang="ar-IQ" sz="4800" dirty="0" smtClean="0"/>
              <a:t>شكال العنف ضد المرأة... الابتزاز الالكتروني </a:t>
            </a:r>
            <a:r>
              <a:rPr lang="ar-IQ" sz="4800" dirty="0" err="1" smtClean="0"/>
              <a:t>إنموذجا</a:t>
            </a:r>
            <a:endParaRPr lang="ar-IQ" sz="4800" dirty="0"/>
          </a:p>
        </p:txBody>
      </p:sp>
      <p:sp>
        <p:nvSpPr>
          <p:cNvPr id="3" name="Subtitle 2"/>
          <p:cNvSpPr>
            <a:spLocks noGrp="1"/>
          </p:cNvSpPr>
          <p:nvPr>
            <p:ph type="subTitle" idx="1"/>
          </p:nvPr>
        </p:nvSpPr>
        <p:spPr>
          <a:xfrm>
            <a:off x="755576" y="5229200"/>
            <a:ext cx="7772400" cy="914400"/>
          </a:xfrm>
        </p:spPr>
        <p:txBody>
          <a:bodyPr>
            <a:normAutofit lnSpcReduction="10000"/>
          </a:bodyPr>
          <a:lstStyle/>
          <a:p>
            <a:pPr algn="r"/>
            <a:r>
              <a:rPr lang="ar-IQ" dirty="0" smtClean="0"/>
              <a:t>م. م. سمرة العزاوي                                        الرائد بسمة هاشم                                                     </a:t>
            </a:r>
          </a:p>
          <a:p>
            <a:pPr algn="r"/>
            <a:r>
              <a:rPr lang="ar-IQ" dirty="0" smtClean="0"/>
              <a:t>م. تمكين المرأة في كلية                                  مديرة النسوية في </a:t>
            </a:r>
          </a:p>
          <a:p>
            <a:pPr algn="r"/>
            <a:r>
              <a:rPr lang="ar-IQ" dirty="0" smtClean="0"/>
              <a:t>الفارابي  الجامعة                                            الشرطة المجتمعية</a:t>
            </a:r>
            <a:endParaRPr lang="ar-IQ"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0220" y="2743378"/>
            <a:ext cx="3593254" cy="2391147"/>
          </a:xfrm>
          <a:prstGeom prst="rect">
            <a:avLst/>
          </a:prstGeom>
        </p:spPr>
      </p:pic>
    </p:spTree>
    <p:extLst>
      <p:ext uri="{BB962C8B-B14F-4D97-AF65-F5344CB8AC3E}">
        <p14:creationId xmlns:p14="http://schemas.microsoft.com/office/powerpoint/2010/main" val="1235190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507689"/>
            <a:ext cx="4464496" cy="2998055"/>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3928" y="3717032"/>
            <a:ext cx="4741813" cy="2664296"/>
          </a:xfrm>
          <a:prstGeom prst="rect">
            <a:avLst/>
          </a:prstGeom>
        </p:spPr>
      </p:pic>
    </p:spTree>
    <p:extLst>
      <p:ext uri="{BB962C8B-B14F-4D97-AF65-F5344CB8AC3E}">
        <p14:creationId xmlns:p14="http://schemas.microsoft.com/office/powerpoint/2010/main" val="2876983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5005" y="1124744"/>
            <a:ext cx="8136904" cy="3970318"/>
          </a:xfrm>
          <a:prstGeom prst="rect">
            <a:avLst/>
          </a:prstGeom>
        </p:spPr>
        <p:txBody>
          <a:bodyPr wrap="square">
            <a:spAutoFit/>
          </a:bodyPr>
          <a:lstStyle/>
          <a:p>
            <a:r>
              <a:rPr lang="ar-IQ" sz="2800" b="1" dirty="0" smtClean="0">
                <a:solidFill>
                  <a:schemeClr val="accent1"/>
                </a:solidFill>
                <a:latin typeface="Monotype Koufi" pitchFamily="2" charset="-78"/>
                <a:ea typeface="Monotype Koufi" pitchFamily="2" charset="-78"/>
                <a:cs typeface="Monotype Koufi" pitchFamily="2" charset="-78"/>
              </a:rPr>
              <a:t>                                         </a:t>
            </a:r>
            <a:r>
              <a:rPr lang="ar-SA" sz="2800" b="1" dirty="0" smtClean="0">
                <a:solidFill>
                  <a:schemeClr val="accent1"/>
                </a:solidFill>
                <a:latin typeface="Monotype Koufi" pitchFamily="2" charset="-78"/>
                <a:ea typeface="Monotype Koufi" pitchFamily="2" charset="-78"/>
                <a:cs typeface="Monotype Koufi" pitchFamily="2" charset="-78"/>
              </a:rPr>
              <a:t>الفرق </a:t>
            </a:r>
            <a:r>
              <a:rPr lang="ar-SA" sz="2800" b="1" dirty="0">
                <a:solidFill>
                  <a:schemeClr val="accent1"/>
                </a:solidFill>
                <a:latin typeface="Monotype Koufi" pitchFamily="2" charset="-78"/>
                <a:ea typeface="Monotype Koufi" pitchFamily="2" charset="-78"/>
                <a:cs typeface="Monotype Koufi" pitchFamily="2" charset="-78"/>
              </a:rPr>
              <a:t>بين الجنس </a:t>
            </a:r>
            <a:r>
              <a:rPr lang="ar-SA" sz="2800" b="1" dirty="0" err="1">
                <a:solidFill>
                  <a:schemeClr val="accent1"/>
                </a:solidFill>
                <a:latin typeface="Monotype Koufi" pitchFamily="2" charset="-78"/>
                <a:ea typeface="Monotype Koufi" pitchFamily="2" charset="-78"/>
                <a:cs typeface="Monotype Koufi" pitchFamily="2" charset="-78"/>
              </a:rPr>
              <a:t>والجندر</a:t>
            </a:r>
            <a:r>
              <a:rPr lang="en-US" sz="2800" dirty="0">
                <a:solidFill>
                  <a:schemeClr val="accent1"/>
                </a:solidFill>
                <a:ea typeface="Monotype Koufi" pitchFamily="2" charset="-78"/>
                <a:cs typeface="Monotype Koufi" pitchFamily="2" charset="-78"/>
              </a:rPr>
              <a:t/>
            </a:r>
            <a:br>
              <a:rPr lang="en-US" sz="2800" dirty="0">
                <a:solidFill>
                  <a:schemeClr val="accent1"/>
                </a:solidFill>
                <a:ea typeface="Monotype Koufi" pitchFamily="2" charset="-78"/>
                <a:cs typeface="Monotype Koufi" pitchFamily="2" charset="-78"/>
              </a:rPr>
            </a:br>
            <a:endParaRPr lang="en-US" sz="2800" dirty="0" smtClean="0">
              <a:solidFill>
                <a:schemeClr val="accent1"/>
              </a:solidFill>
              <a:ea typeface="Monotype Koufi" pitchFamily="2" charset="-78"/>
              <a:cs typeface="Monotype Koufi" pitchFamily="2" charset="-78"/>
            </a:endParaRPr>
          </a:p>
          <a:p>
            <a:r>
              <a:rPr lang="ar-SA" sz="2800" b="1" dirty="0" smtClean="0">
                <a:solidFill>
                  <a:schemeClr val="accent1"/>
                </a:solidFill>
                <a:latin typeface="Monotype Koufi" pitchFamily="2" charset="-78"/>
                <a:ea typeface="Monotype Koufi" pitchFamily="2" charset="-78"/>
                <a:cs typeface="Monotype Koufi" pitchFamily="2" charset="-78"/>
              </a:rPr>
              <a:t>الجنس </a:t>
            </a:r>
            <a:r>
              <a:rPr lang="ar-SA" sz="2800" dirty="0">
                <a:solidFill>
                  <a:schemeClr val="accent1"/>
                </a:solidFill>
                <a:latin typeface="Monotype Koufi" pitchFamily="2" charset="-78"/>
                <a:ea typeface="Monotype Koufi" pitchFamily="2" charset="-78"/>
                <a:cs typeface="Monotype Koufi" pitchFamily="2" charset="-78"/>
              </a:rPr>
              <a:t>هو مجموعة الخصائص البيولوجية والفسيولوجية الخاصة بكل من الذكر والأنثى حسب منظمة الصحة العالمية، فالجنس يبين الاختلاف البيولوجي (الكروموسومات والهرمونات) الذي يُميز الذكر بالإخصاب، ويُميز الأنثى بوجود الرحم، وما يترتب على ذلك من الحمل والولادة، وبالطبع اختلاف شكل الأعضاء التناسلية الخارجي، وفقا لمنظمة الصحة العالمية</a:t>
            </a:r>
            <a:r>
              <a:rPr lang="en-US" sz="2800" dirty="0">
                <a:solidFill>
                  <a:schemeClr val="accent1"/>
                </a:solidFill>
                <a:ea typeface="Monotype Koufi" pitchFamily="2" charset="-78"/>
                <a:cs typeface="Monotype Koufi" pitchFamily="2" charset="-78"/>
              </a:rPr>
              <a:t>.</a:t>
            </a:r>
            <a:br>
              <a:rPr lang="en-US" sz="2800" dirty="0">
                <a:solidFill>
                  <a:schemeClr val="accent1"/>
                </a:solidFill>
                <a:ea typeface="Monotype Koufi" pitchFamily="2" charset="-78"/>
                <a:cs typeface="Monotype Koufi" pitchFamily="2" charset="-78"/>
              </a:rPr>
            </a:br>
            <a:endParaRPr lang="ar-IQ" sz="2800" dirty="0" smtClean="0">
              <a:solidFill>
                <a:schemeClr val="accent1"/>
              </a:solidFill>
              <a:latin typeface="Monotype Koufi" pitchFamily="2" charset="-78"/>
              <a:ea typeface="Monotype Koufi" pitchFamily="2" charset="-78"/>
              <a:cs typeface="Monotype Koufi" pitchFamily="2" charset="-78"/>
            </a:endParaRPr>
          </a:p>
        </p:txBody>
      </p:sp>
    </p:spTree>
    <p:extLst>
      <p:ext uri="{BB962C8B-B14F-4D97-AF65-F5344CB8AC3E}">
        <p14:creationId xmlns:p14="http://schemas.microsoft.com/office/powerpoint/2010/main" val="420914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620688"/>
            <a:ext cx="7848872" cy="2677656"/>
          </a:xfrm>
          <a:prstGeom prst="rect">
            <a:avLst/>
          </a:prstGeom>
        </p:spPr>
        <p:txBody>
          <a:bodyPr wrap="square">
            <a:spAutoFit/>
          </a:bodyPr>
          <a:lstStyle/>
          <a:p>
            <a:r>
              <a:rPr lang="ar-SA" sz="2800" b="1" dirty="0" smtClean="0">
                <a:solidFill>
                  <a:schemeClr val="accent1"/>
                </a:solidFill>
                <a:latin typeface="Monotype Koufi" pitchFamily="2" charset="-78"/>
                <a:ea typeface="Monotype Koufi" pitchFamily="2" charset="-78"/>
                <a:cs typeface="Monotype Koufi" pitchFamily="2" charset="-78"/>
              </a:rPr>
              <a:t>النوع الاجتماعي أو “</a:t>
            </a:r>
            <a:r>
              <a:rPr lang="ar-SA" sz="2800" b="1" dirty="0" err="1" smtClean="0">
                <a:solidFill>
                  <a:schemeClr val="accent1"/>
                </a:solidFill>
                <a:latin typeface="Monotype Koufi" pitchFamily="2" charset="-78"/>
                <a:ea typeface="Monotype Koufi" pitchFamily="2" charset="-78"/>
                <a:cs typeface="Monotype Koufi" pitchFamily="2" charset="-78"/>
              </a:rPr>
              <a:t>الجندر</a:t>
            </a:r>
            <a:r>
              <a:rPr lang="ar-SA" sz="2800" b="1" dirty="0" smtClean="0">
                <a:solidFill>
                  <a:schemeClr val="accent1"/>
                </a:solidFill>
                <a:latin typeface="Monotype Koufi" pitchFamily="2" charset="-78"/>
                <a:ea typeface="Monotype Koufi" pitchFamily="2" charset="-78"/>
                <a:cs typeface="Monotype Koufi" pitchFamily="2" charset="-78"/>
              </a:rPr>
              <a:t>” </a:t>
            </a:r>
            <a:r>
              <a:rPr lang="ar-SA" sz="2800" dirty="0" smtClean="0">
                <a:solidFill>
                  <a:schemeClr val="accent1"/>
                </a:solidFill>
                <a:latin typeface="Monotype Koufi" pitchFamily="2" charset="-78"/>
                <a:ea typeface="Monotype Koufi" pitchFamily="2" charset="-78"/>
                <a:cs typeface="Monotype Koufi" pitchFamily="2" charset="-78"/>
              </a:rPr>
              <a:t>هو الأدوار والسلوكيات والأنشطة والصفات المحددة اجتماعيا، بحيث يعتبرها مجتمع ما مناسبة للنساء أو الرجال. يتم بناء النوع الاجتماعي من خلال التنشئة الاجتماعية، وتختلف من مجتمع إلى آخر حسب العادات والتقاليد والقيم والمعايير والاتجاهات ومستوى المساواة </a:t>
            </a:r>
            <a:r>
              <a:rPr lang="ar-SA" sz="2800" dirty="0" err="1" smtClean="0">
                <a:solidFill>
                  <a:schemeClr val="accent1"/>
                </a:solidFill>
                <a:latin typeface="Monotype Koufi" pitchFamily="2" charset="-78"/>
                <a:ea typeface="Monotype Koufi" pitchFamily="2" charset="-78"/>
                <a:cs typeface="Monotype Koufi" pitchFamily="2" charset="-78"/>
              </a:rPr>
              <a:t>ﺑﻳن</a:t>
            </a:r>
            <a:r>
              <a:rPr lang="ar-SA" sz="2800" dirty="0" smtClean="0">
                <a:solidFill>
                  <a:schemeClr val="accent1"/>
                </a:solidFill>
                <a:latin typeface="Monotype Koufi" pitchFamily="2" charset="-78"/>
                <a:ea typeface="Monotype Koufi" pitchFamily="2" charset="-78"/>
                <a:cs typeface="Monotype Koufi" pitchFamily="2" charset="-78"/>
              </a:rPr>
              <a:t> </a:t>
            </a:r>
            <a:r>
              <a:rPr lang="ar-SA" sz="2800" dirty="0" err="1" smtClean="0">
                <a:solidFill>
                  <a:schemeClr val="accent1"/>
                </a:solidFill>
                <a:latin typeface="Monotype Koufi" pitchFamily="2" charset="-78"/>
                <a:ea typeface="Monotype Koufi" pitchFamily="2" charset="-78"/>
                <a:cs typeface="Monotype Koufi" pitchFamily="2" charset="-78"/>
              </a:rPr>
              <a:t>اﻟﺟنسين</a:t>
            </a:r>
            <a:r>
              <a:rPr lang="ar-SA" sz="2800" dirty="0" smtClean="0">
                <a:solidFill>
                  <a:schemeClr val="accent1"/>
                </a:solidFill>
                <a:latin typeface="Monotype Koufi" pitchFamily="2" charset="-78"/>
                <a:ea typeface="Monotype Koufi" pitchFamily="2" charset="-78"/>
                <a:cs typeface="Monotype Koufi" pitchFamily="2" charset="-78"/>
              </a:rPr>
              <a:t> والعدالة في تكافؤ الفرص، كما يمكن تغييرها وتعديلها</a:t>
            </a:r>
            <a:r>
              <a:rPr lang="en-US" sz="2800" dirty="0" smtClean="0">
                <a:solidFill>
                  <a:schemeClr val="accent1"/>
                </a:solidFill>
                <a:ea typeface="Monotype Koufi" pitchFamily="2" charset="-78"/>
                <a:cs typeface="Monotype Koufi" pitchFamily="2" charset="-78"/>
              </a:rPr>
              <a:t>.</a:t>
            </a:r>
            <a:endParaRPr lang="en-US" sz="2800" dirty="0">
              <a:solidFill>
                <a:schemeClr val="accent1"/>
              </a:solidFill>
              <a:ea typeface="Monotype Koufi" pitchFamily="2" charset="-78"/>
              <a:cs typeface="Monotype Koufi"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4267" y="3318306"/>
            <a:ext cx="3171489" cy="3129390"/>
          </a:xfrm>
          <a:prstGeom prst="rect">
            <a:avLst/>
          </a:prstGeom>
        </p:spPr>
      </p:pic>
    </p:spTree>
    <p:extLst>
      <p:ext uri="{BB962C8B-B14F-4D97-AF65-F5344CB8AC3E}">
        <p14:creationId xmlns:p14="http://schemas.microsoft.com/office/powerpoint/2010/main" val="1310835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196752"/>
            <a:ext cx="8064896" cy="3970318"/>
          </a:xfrm>
          <a:prstGeom prst="rect">
            <a:avLst/>
          </a:prstGeom>
        </p:spPr>
        <p:txBody>
          <a:bodyPr wrap="square">
            <a:spAutoFit/>
          </a:bodyPr>
          <a:lstStyle/>
          <a:p>
            <a:r>
              <a:rPr lang="ar-IQ" sz="2800" b="1" dirty="0" smtClean="0">
                <a:solidFill>
                  <a:schemeClr val="accent1"/>
                </a:solidFill>
                <a:latin typeface="Monotype Koufi" pitchFamily="2" charset="-78"/>
                <a:ea typeface="Monotype Koufi" pitchFamily="2" charset="-78"/>
                <a:cs typeface="Monotype Koufi" pitchFamily="2" charset="-78"/>
              </a:rPr>
              <a:t>                                                 </a:t>
            </a:r>
            <a:r>
              <a:rPr lang="ar-SA" sz="2800" b="1" dirty="0" smtClean="0">
                <a:solidFill>
                  <a:schemeClr val="accent1"/>
                </a:solidFill>
                <a:latin typeface="Monotype Koufi" pitchFamily="2" charset="-78"/>
                <a:ea typeface="Monotype Koufi" pitchFamily="2" charset="-78"/>
                <a:cs typeface="Monotype Koufi" pitchFamily="2" charset="-78"/>
              </a:rPr>
              <a:t>أدوار </a:t>
            </a:r>
            <a:r>
              <a:rPr lang="ar-SA" sz="2800" b="1" dirty="0" err="1">
                <a:solidFill>
                  <a:schemeClr val="accent1"/>
                </a:solidFill>
                <a:latin typeface="Monotype Koufi" pitchFamily="2" charset="-78"/>
                <a:ea typeface="Monotype Koufi" pitchFamily="2" charset="-78"/>
                <a:cs typeface="Monotype Koufi" pitchFamily="2" charset="-78"/>
              </a:rPr>
              <a:t>الجندر</a:t>
            </a:r>
            <a:r>
              <a:rPr lang="en-US" sz="2800" dirty="0">
                <a:solidFill>
                  <a:schemeClr val="accent1"/>
                </a:solidFill>
                <a:ea typeface="Monotype Koufi" pitchFamily="2" charset="-78"/>
                <a:cs typeface="Monotype Koufi" pitchFamily="2" charset="-78"/>
              </a:rPr>
              <a:t/>
            </a:r>
            <a:br>
              <a:rPr lang="en-US" sz="2800" dirty="0">
                <a:solidFill>
                  <a:schemeClr val="accent1"/>
                </a:solidFill>
                <a:ea typeface="Monotype Koufi" pitchFamily="2" charset="-78"/>
                <a:cs typeface="Monotype Koufi" pitchFamily="2" charset="-78"/>
              </a:rPr>
            </a:br>
            <a:r>
              <a:rPr lang="ar-SA" sz="2800" dirty="0">
                <a:solidFill>
                  <a:schemeClr val="accent1"/>
                </a:solidFill>
                <a:latin typeface="Monotype Koufi" pitchFamily="2" charset="-78"/>
                <a:ea typeface="Monotype Koufi" pitchFamily="2" charset="-78"/>
                <a:cs typeface="Monotype Koufi" pitchFamily="2" charset="-78"/>
              </a:rPr>
              <a:t>الأدوار التي يحددها المجتمع للمرأة والرجل معا، تُكتسب من خلال التنشئة الاجتماعية، وتتغير بمرور الزمن وتتباين داخل الثقافة الواحدة ومن ثقافة إلى أخرى</a:t>
            </a:r>
            <a:r>
              <a:rPr lang="en-US" sz="2800" dirty="0">
                <a:solidFill>
                  <a:schemeClr val="accent1"/>
                </a:solidFill>
                <a:ea typeface="Monotype Koufi" pitchFamily="2" charset="-78"/>
                <a:cs typeface="Monotype Koufi" pitchFamily="2" charset="-78"/>
              </a:rPr>
              <a:t>:</a:t>
            </a:r>
          </a:p>
          <a:p>
            <a:r>
              <a:rPr lang="ar-SA" sz="2800" b="1" dirty="0">
                <a:solidFill>
                  <a:schemeClr val="accent1"/>
                </a:solidFill>
                <a:latin typeface="Monotype Koufi" pitchFamily="2" charset="-78"/>
                <a:ea typeface="Monotype Koufi" pitchFamily="2" charset="-78"/>
                <a:cs typeface="Monotype Koufi" pitchFamily="2" charset="-78"/>
              </a:rPr>
              <a:t>الدور الإنجابي</a:t>
            </a:r>
            <a:r>
              <a:rPr lang="ar-SA" sz="2800" dirty="0">
                <a:solidFill>
                  <a:schemeClr val="accent1"/>
                </a:solidFill>
                <a:latin typeface="Monotype Koufi" pitchFamily="2" charset="-78"/>
                <a:ea typeface="Monotype Koufi" pitchFamily="2" charset="-78"/>
                <a:cs typeface="Monotype Koufi" pitchFamily="2" charset="-78"/>
              </a:rPr>
              <a:t>: لا يرتبط إنجاب الأطفال والحمل والولادة فقط بالمرأة، بل ينتج عن هذا الدور عدد من المسؤوليات المشتركة والمهام المنزلية والعائلية، والتي يقوم بها المرأة والرجل معا، مثل مسؤولية تنشئة الأطفال ورعايتهم وتربيتهم وغيرها من الأعمال المنزلية</a:t>
            </a:r>
            <a:r>
              <a:rPr lang="en-US" sz="2800" dirty="0">
                <a:solidFill>
                  <a:schemeClr val="accent1"/>
                </a:solidFill>
                <a:ea typeface="Monotype Koufi" pitchFamily="2" charset="-78"/>
                <a:cs typeface="Monotype Koufi" pitchFamily="2" charset="-78"/>
              </a:rPr>
              <a:t>.</a:t>
            </a:r>
            <a:endParaRPr lang="ar-IQ" sz="2800" dirty="0">
              <a:solidFill>
                <a:schemeClr val="accent1"/>
              </a:solidFill>
              <a:latin typeface="Monotype Koufi" pitchFamily="2" charset="-78"/>
              <a:ea typeface="Monotype Koufi" pitchFamily="2" charset="-78"/>
              <a:cs typeface="Monotype Koufi" pitchFamily="2" charset="-78"/>
            </a:endParaRPr>
          </a:p>
        </p:txBody>
      </p:sp>
    </p:spTree>
    <p:extLst>
      <p:ext uri="{BB962C8B-B14F-4D97-AF65-F5344CB8AC3E}">
        <p14:creationId xmlns:p14="http://schemas.microsoft.com/office/powerpoint/2010/main" val="3800127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980728"/>
            <a:ext cx="8136904" cy="4832092"/>
          </a:xfrm>
          <a:prstGeom prst="rect">
            <a:avLst/>
          </a:prstGeom>
        </p:spPr>
        <p:txBody>
          <a:bodyPr wrap="square">
            <a:spAutoFit/>
          </a:bodyPr>
          <a:lstStyle/>
          <a:p>
            <a:pPr lvl="0"/>
            <a:r>
              <a:rPr lang="ar-SA" sz="2800" b="1" dirty="0">
                <a:solidFill>
                  <a:schemeClr val="accent1"/>
                </a:solidFill>
                <a:latin typeface="Monotype Koufi" pitchFamily="2" charset="-78"/>
                <a:ea typeface="Monotype Koufi" pitchFamily="2" charset="-78"/>
                <a:cs typeface="Monotype Koufi" pitchFamily="2" charset="-78"/>
              </a:rPr>
              <a:t>الدور المجتمعي</a:t>
            </a:r>
            <a:r>
              <a:rPr lang="ar-SA" sz="2800" dirty="0">
                <a:solidFill>
                  <a:schemeClr val="accent1"/>
                </a:solidFill>
                <a:latin typeface="Monotype Koufi" pitchFamily="2" charset="-78"/>
                <a:ea typeface="Monotype Koufi" pitchFamily="2" charset="-78"/>
                <a:cs typeface="Monotype Koufi" pitchFamily="2" charset="-78"/>
              </a:rPr>
              <a:t>: يعد الدور المجتمعي امتدادا للدور الإنجابي، ويمتد من الاهتمام العائلي إلى الاهتمام المجتمعي. يتوزع هذا الدور بين المرأة والرجل على حسب الثقافة المجتمعية، ويؤدى هذا الدور بشكل تطوعي للمساهمة في تطوير المجتمع</a:t>
            </a:r>
            <a:r>
              <a:rPr lang="en-US" sz="2800" dirty="0" smtClean="0">
                <a:solidFill>
                  <a:schemeClr val="accent1"/>
                </a:solidFill>
                <a:ea typeface="Monotype Koufi" pitchFamily="2" charset="-78"/>
                <a:cs typeface="Monotype Koufi" pitchFamily="2" charset="-78"/>
              </a:rPr>
              <a:t>.</a:t>
            </a:r>
          </a:p>
          <a:p>
            <a:pPr lvl="0"/>
            <a:endParaRPr lang="en-US" sz="2800" dirty="0">
              <a:solidFill>
                <a:schemeClr val="accent1"/>
              </a:solidFill>
              <a:ea typeface="Monotype Koufi" pitchFamily="2" charset="-78"/>
              <a:cs typeface="Monotype Koufi" pitchFamily="2" charset="-78"/>
            </a:endParaRPr>
          </a:p>
          <a:p>
            <a:r>
              <a:rPr lang="ar-SA" sz="2800" b="1" dirty="0">
                <a:solidFill>
                  <a:schemeClr val="accent1"/>
                </a:solidFill>
                <a:latin typeface="Monotype Koufi" pitchFamily="2" charset="-78"/>
                <a:ea typeface="Monotype Koufi" pitchFamily="2" charset="-78"/>
                <a:cs typeface="Monotype Koufi" pitchFamily="2" charset="-78"/>
              </a:rPr>
              <a:t>الدور </a:t>
            </a:r>
            <a:r>
              <a:rPr lang="ar-SA" sz="2800" b="1" dirty="0" smtClean="0">
                <a:solidFill>
                  <a:schemeClr val="accent1"/>
                </a:solidFill>
                <a:latin typeface="Monotype Koufi" pitchFamily="2" charset="-78"/>
                <a:ea typeface="Monotype Koufi" pitchFamily="2" charset="-78"/>
                <a:cs typeface="Monotype Koufi" pitchFamily="2" charset="-78"/>
              </a:rPr>
              <a:t>الإنتاجي</a:t>
            </a:r>
            <a:r>
              <a:rPr lang="en-US" sz="2800" b="1" dirty="0" smtClean="0">
                <a:solidFill>
                  <a:schemeClr val="accent1"/>
                </a:solidFill>
                <a:latin typeface="Monotype Koufi" pitchFamily="2" charset="-78"/>
                <a:ea typeface="Monotype Koufi" pitchFamily="2" charset="-78"/>
                <a:cs typeface="Monotype Koufi" pitchFamily="2" charset="-78"/>
              </a:rPr>
              <a:t> </a:t>
            </a:r>
            <a:r>
              <a:rPr lang="ar-SA" sz="2800" dirty="0" smtClean="0">
                <a:solidFill>
                  <a:schemeClr val="accent1"/>
                </a:solidFill>
                <a:latin typeface="Monotype Koufi" pitchFamily="2" charset="-78"/>
                <a:ea typeface="Monotype Koufi" pitchFamily="2" charset="-78"/>
                <a:cs typeface="Monotype Koufi" pitchFamily="2" charset="-78"/>
              </a:rPr>
              <a:t>:</a:t>
            </a:r>
            <a:r>
              <a:rPr lang="en-US" sz="2800" dirty="0" smtClean="0">
                <a:solidFill>
                  <a:schemeClr val="accent1"/>
                </a:solidFill>
                <a:latin typeface="Monotype Koufi" pitchFamily="2" charset="-78"/>
                <a:ea typeface="Monotype Koufi" pitchFamily="2" charset="-78"/>
                <a:cs typeface="Monotype Koufi" pitchFamily="2" charset="-78"/>
              </a:rPr>
              <a:t> </a:t>
            </a:r>
            <a:r>
              <a:rPr lang="ar-SA" sz="2800" dirty="0" smtClean="0">
                <a:solidFill>
                  <a:schemeClr val="accent1"/>
                </a:solidFill>
                <a:latin typeface="Monotype Koufi" pitchFamily="2" charset="-78"/>
                <a:ea typeface="Monotype Koufi" pitchFamily="2" charset="-78"/>
                <a:cs typeface="Monotype Koufi" pitchFamily="2" charset="-78"/>
              </a:rPr>
              <a:t>وهي </a:t>
            </a:r>
            <a:r>
              <a:rPr lang="ar-SA" sz="2800" dirty="0">
                <a:solidFill>
                  <a:schemeClr val="accent1"/>
                </a:solidFill>
                <a:latin typeface="Monotype Koufi" pitchFamily="2" charset="-78"/>
                <a:ea typeface="Monotype Koufi" pitchFamily="2" charset="-78"/>
                <a:cs typeface="Monotype Koufi" pitchFamily="2" charset="-78"/>
              </a:rPr>
              <a:t>الأدوار التي يقوم بها كل من النساء والرجال مقابل أجر؛ ويشتمل على الإنتاج وجلب الدخل سواء كان في السوق أو في المنزل. تفيد مؤشرات الفجوة </a:t>
            </a:r>
            <a:r>
              <a:rPr lang="ar-SA" sz="2800" dirty="0" err="1">
                <a:solidFill>
                  <a:schemeClr val="accent1"/>
                </a:solidFill>
                <a:latin typeface="Monotype Koufi" pitchFamily="2" charset="-78"/>
                <a:ea typeface="Monotype Koufi" pitchFamily="2" charset="-78"/>
                <a:cs typeface="Monotype Koufi" pitchFamily="2" charset="-78"/>
              </a:rPr>
              <a:t>الجندرية</a:t>
            </a:r>
            <a:r>
              <a:rPr lang="ar-SA" sz="2800" dirty="0">
                <a:solidFill>
                  <a:schemeClr val="accent1"/>
                </a:solidFill>
                <a:latin typeface="Monotype Koufi" pitchFamily="2" charset="-78"/>
                <a:ea typeface="Monotype Koufi" pitchFamily="2" charset="-78"/>
                <a:cs typeface="Monotype Koufi" pitchFamily="2" charset="-78"/>
              </a:rPr>
              <a:t> الصادرة عن المنتدى الاقتصادي العالمي للعام 2018 إلى وجود أربعة محاور رئيسية للمرأة في العالم وهي: الصحة والتعليم والمشاركة السياسية والتمكين الاقتصادي</a:t>
            </a:r>
            <a:r>
              <a:rPr lang="en-US" sz="2800" dirty="0">
                <a:solidFill>
                  <a:schemeClr val="accent1"/>
                </a:solidFill>
                <a:ea typeface="Monotype Koufi" pitchFamily="2" charset="-78"/>
                <a:cs typeface="Monotype Koufi" pitchFamily="2" charset="-78"/>
              </a:rPr>
              <a:t>.</a:t>
            </a:r>
            <a:endParaRPr lang="ar-IQ" sz="2800" dirty="0">
              <a:solidFill>
                <a:schemeClr val="accent1"/>
              </a:solidFill>
              <a:latin typeface="Monotype Koufi" pitchFamily="2" charset="-78"/>
              <a:ea typeface="Monotype Koufi" pitchFamily="2" charset="-78"/>
              <a:cs typeface="Monotype Koufi" pitchFamily="2" charset="-78"/>
            </a:endParaRPr>
          </a:p>
        </p:txBody>
      </p:sp>
    </p:spTree>
    <p:extLst>
      <p:ext uri="{BB962C8B-B14F-4D97-AF65-F5344CB8AC3E}">
        <p14:creationId xmlns:p14="http://schemas.microsoft.com/office/powerpoint/2010/main" val="331083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980728"/>
            <a:ext cx="8064896" cy="3970318"/>
          </a:xfrm>
          <a:prstGeom prst="rect">
            <a:avLst/>
          </a:prstGeom>
        </p:spPr>
        <p:txBody>
          <a:bodyPr wrap="square">
            <a:spAutoFit/>
          </a:bodyPr>
          <a:lstStyle/>
          <a:p>
            <a:r>
              <a:rPr lang="ar-SA" sz="2800" b="1" dirty="0">
                <a:solidFill>
                  <a:schemeClr val="accent1"/>
                </a:solidFill>
                <a:latin typeface="Monotype Koufi" pitchFamily="2" charset="-78"/>
                <a:ea typeface="Monotype Koufi" pitchFamily="2" charset="-78"/>
                <a:cs typeface="Monotype Koufi" pitchFamily="2" charset="-78"/>
              </a:rPr>
              <a:t>الدور السياسي</a:t>
            </a:r>
            <a:r>
              <a:rPr lang="ar-SA" sz="2800" dirty="0">
                <a:solidFill>
                  <a:schemeClr val="accent1"/>
                </a:solidFill>
                <a:latin typeface="Monotype Koufi" pitchFamily="2" charset="-78"/>
                <a:ea typeface="Monotype Koufi" pitchFamily="2" charset="-78"/>
                <a:cs typeface="Monotype Koufi" pitchFamily="2" charset="-78"/>
              </a:rPr>
              <a:t>: احتكر الرجال المناصب السياسية والقيادية ومراكز اتخاذ القرار في العالم، وما يزال دور المرأة في هذا المجال مقيدا ونسبة مشاركتها ضئيلة</a:t>
            </a:r>
            <a:r>
              <a:rPr lang="en-US" sz="2800" dirty="0">
                <a:solidFill>
                  <a:schemeClr val="accent1"/>
                </a:solidFill>
                <a:ea typeface="Monotype Koufi" pitchFamily="2" charset="-78"/>
                <a:cs typeface="Monotype Koufi" pitchFamily="2" charset="-78"/>
              </a:rPr>
              <a:t>.</a:t>
            </a:r>
            <a:br>
              <a:rPr lang="en-US" sz="2800" dirty="0">
                <a:solidFill>
                  <a:schemeClr val="accent1"/>
                </a:solidFill>
                <a:ea typeface="Monotype Koufi" pitchFamily="2" charset="-78"/>
                <a:cs typeface="Monotype Koufi" pitchFamily="2" charset="-78"/>
              </a:rPr>
            </a:br>
            <a:r>
              <a:rPr lang="ar-SA" sz="2800" dirty="0">
                <a:solidFill>
                  <a:schemeClr val="accent1"/>
                </a:solidFill>
                <a:latin typeface="Monotype Koufi" pitchFamily="2" charset="-78"/>
                <a:ea typeface="Monotype Koufi" pitchFamily="2" charset="-78"/>
                <a:cs typeface="Monotype Koufi" pitchFamily="2" charset="-78"/>
              </a:rPr>
              <a:t>النوع الاجتماعي لا يختص بالمرأة فقط، ولا بالجنس ولا بالسيطرة على الرجل وليست حركة تهدف لتدمير العائلة، ولا لنقض القيم والعادات والتقاليد المجتمعية، ولا يعني أيضا تخلي المرأة عن رعاية أطفالها ولا ترك أنوثتها؛ بل نعني بالنوع الاجتماعي أدوار وحقوق وواجبات وممارسات المرأة والرجل في المجتمع</a:t>
            </a:r>
            <a:r>
              <a:rPr lang="en-US" sz="2800" dirty="0">
                <a:solidFill>
                  <a:schemeClr val="accent1"/>
                </a:solidFill>
                <a:ea typeface="Monotype Koufi" pitchFamily="2" charset="-78"/>
                <a:cs typeface="Monotype Koufi" pitchFamily="2" charset="-78"/>
              </a:rPr>
              <a:t>.</a:t>
            </a:r>
            <a:br>
              <a:rPr lang="en-US" sz="2800" dirty="0">
                <a:solidFill>
                  <a:schemeClr val="accent1"/>
                </a:solidFill>
                <a:ea typeface="Monotype Koufi" pitchFamily="2" charset="-78"/>
                <a:cs typeface="Monotype Koufi" pitchFamily="2" charset="-78"/>
              </a:rPr>
            </a:br>
            <a:endParaRPr lang="ar-IQ" sz="2800" dirty="0">
              <a:solidFill>
                <a:schemeClr val="accent1"/>
              </a:solidFill>
              <a:latin typeface="Monotype Koufi" pitchFamily="2" charset="-78"/>
              <a:ea typeface="Monotype Koufi" pitchFamily="2" charset="-78"/>
              <a:cs typeface="Monotype Koufi" pitchFamily="2" charset="-78"/>
            </a:endParaRPr>
          </a:p>
        </p:txBody>
      </p:sp>
    </p:spTree>
    <p:extLst>
      <p:ext uri="{BB962C8B-B14F-4D97-AF65-F5344CB8AC3E}">
        <p14:creationId xmlns:p14="http://schemas.microsoft.com/office/powerpoint/2010/main" val="2348123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640" y="980728"/>
            <a:ext cx="6590655" cy="4725375"/>
          </a:xfrm>
          <a:prstGeom prst="rect">
            <a:avLst/>
          </a:prstGeom>
        </p:spPr>
      </p:pic>
    </p:spTree>
    <p:extLst>
      <p:ext uri="{BB962C8B-B14F-4D97-AF65-F5344CB8AC3E}">
        <p14:creationId xmlns:p14="http://schemas.microsoft.com/office/powerpoint/2010/main" val="3802963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437112"/>
            <a:ext cx="8183880" cy="1051560"/>
          </a:xfrm>
        </p:spPr>
        <p:txBody>
          <a:bodyPr/>
          <a:lstStyle/>
          <a:p>
            <a:pPr algn="ctr"/>
            <a:r>
              <a:rPr lang="ar-IQ" dirty="0" smtClean="0"/>
              <a:t>شكرا لحسن إصغائكم</a:t>
            </a:r>
            <a:endParaRPr lang="ar-IQ"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688" y="980728"/>
            <a:ext cx="5800664" cy="3248372"/>
          </a:xfrm>
          <a:prstGeom prst="rect">
            <a:avLst/>
          </a:prstGeom>
        </p:spPr>
      </p:pic>
    </p:spTree>
    <p:extLst>
      <p:ext uri="{BB962C8B-B14F-4D97-AF65-F5344CB8AC3E}">
        <p14:creationId xmlns:p14="http://schemas.microsoft.com/office/powerpoint/2010/main" val="1299503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844824"/>
            <a:ext cx="8064896" cy="3108543"/>
          </a:xfrm>
          <a:prstGeom prst="rect">
            <a:avLst/>
          </a:prstGeom>
        </p:spPr>
        <p:txBody>
          <a:bodyPr wrap="square">
            <a:spAutoFit/>
          </a:bodyPr>
          <a:lstStyle/>
          <a:p>
            <a:r>
              <a:rPr lang="ar-SA" sz="2800" b="1" dirty="0">
                <a:solidFill>
                  <a:schemeClr val="accent1"/>
                </a:solidFill>
                <a:latin typeface="Monotype Koufi" pitchFamily="2" charset="-78"/>
                <a:ea typeface="Monotype Koufi" pitchFamily="2" charset="-78"/>
                <a:cs typeface="Monotype Koufi" pitchFamily="2" charset="-78"/>
              </a:rPr>
              <a:t>تعريف العنف:</a:t>
            </a:r>
            <a:r>
              <a:rPr lang="ar-SA" sz="2800" dirty="0">
                <a:solidFill>
                  <a:schemeClr val="accent1"/>
                </a:solidFill>
                <a:latin typeface="Monotype Koufi" pitchFamily="2" charset="-78"/>
                <a:ea typeface="Monotype Koufi" pitchFamily="2" charset="-78"/>
                <a:cs typeface="Monotype Koufi" pitchFamily="2" charset="-78"/>
              </a:rPr>
              <a:t>  العنف يمكن تعريفه بأنّه كل سلوك مؤذٍ للآخرين سواء كان جسديّاً، أم نفسياً أم لفظياً، والعنف له آثاره السيئة في الفرد والمجتمع على حد سواء، وله أشكاله أيضاً، كما وله بدائل توصل الرسالة التي يراد إيصالها بشكل أبلغ وأقوى من العنف الذي في أحيان كثيرة لن تصل رسالته إلا في مظاهرها وصورها السلبية السيئة</a:t>
            </a:r>
            <a:r>
              <a:rPr lang="en-US" sz="2800" dirty="0">
                <a:solidFill>
                  <a:schemeClr val="accent1"/>
                </a:solidFill>
                <a:latin typeface="Cambria" panose="02040503050406030204" pitchFamily="18" charset="0"/>
                <a:ea typeface="Monotype Koufi" pitchFamily="2" charset="-78"/>
                <a:cs typeface="Monotype Koufi" pitchFamily="2" charset="-78"/>
              </a:rPr>
              <a:t>.</a:t>
            </a:r>
            <a:br>
              <a:rPr lang="en-US" sz="2800" dirty="0">
                <a:solidFill>
                  <a:schemeClr val="accent1"/>
                </a:solidFill>
                <a:latin typeface="Cambria" panose="02040503050406030204" pitchFamily="18" charset="0"/>
                <a:ea typeface="Monotype Koufi" pitchFamily="2" charset="-78"/>
                <a:cs typeface="Monotype Koufi" pitchFamily="2" charset="-78"/>
              </a:rPr>
            </a:br>
            <a:endParaRPr lang="ar-IQ" sz="2800" dirty="0">
              <a:solidFill>
                <a:schemeClr val="accent1"/>
              </a:solidFill>
              <a:latin typeface="Monotype Koufi" pitchFamily="2" charset="-78"/>
              <a:ea typeface="Monotype Koufi" pitchFamily="2" charset="-78"/>
              <a:cs typeface="Monotype Koufi" pitchFamily="2" charset="-78"/>
            </a:endParaRPr>
          </a:p>
        </p:txBody>
      </p:sp>
    </p:spTree>
    <p:extLst>
      <p:ext uri="{BB962C8B-B14F-4D97-AF65-F5344CB8AC3E}">
        <p14:creationId xmlns:p14="http://schemas.microsoft.com/office/powerpoint/2010/main" val="682808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3719" y="1556792"/>
            <a:ext cx="7920880" cy="3539430"/>
          </a:xfrm>
          <a:prstGeom prst="rect">
            <a:avLst/>
          </a:prstGeom>
        </p:spPr>
        <p:txBody>
          <a:bodyPr wrap="square">
            <a:spAutoFit/>
          </a:bodyPr>
          <a:lstStyle/>
          <a:p>
            <a:r>
              <a:rPr lang="ar-SA" sz="2800" dirty="0">
                <a:solidFill>
                  <a:schemeClr val="accent1"/>
                </a:solidFill>
                <a:latin typeface="Monotype Koufi" pitchFamily="2" charset="-78"/>
                <a:ea typeface="Monotype Koufi" pitchFamily="2" charset="-78"/>
                <a:cs typeface="Monotype Koufi" pitchFamily="2" charset="-78"/>
              </a:rPr>
              <a:t>آثار العنف السلبية في الفرد والمجتمع انتشار الأمراض النفسيّة والعقد الاجتماعية، فالفرد الذي يمارس ضده العنف، إن زاد عن حده المعقول سيصاب ببعض الأمراض النفسيّة كالاكتئاب، والتوحد والعزلة، والصدمة النفسية، والانفصام في الشخصية، والقلق والتوتر الدائم، والجبن والخوف، فكل هذه آثار تهدم الفرد، وتبطش بشخصيته، وتهزّ كيانه، ولا سيّما الأطفال، سواء في البيت أم المدرسة، مما ينعكس سلباً على المجتمع بأكمله. </a:t>
            </a:r>
            <a:endParaRPr lang="ar-IQ" sz="2800" dirty="0">
              <a:solidFill>
                <a:schemeClr val="accent1"/>
              </a:solidFill>
              <a:latin typeface="Monotype Koufi" pitchFamily="2" charset="-78"/>
              <a:ea typeface="Monotype Koufi" pitchFamily="2" charset="-78"/>
              <a:cs typeface="Monotype Koufi" pitchFamily="2" charset="-78"/>
            </a:endParaRPr>
          </a:p>
        </p:txBody>
      </p:sp>
    </p:spTree>
    <p:extLst>
      <p:ext uri="{BB962C8B-B14F-4D97-AF65-F5344CB8AC3E}">
        <p14:creationId xmlns:p14="http://schemas.microsoft.com/office/powerpoint/2010/main" val="3598569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720" y="3356992"/>
            <a:ext cx="5187352" cy="2466379"/>
          </a:xfrm>
          <a:prstGeom prst="rect">
            <a:avLst/>
          </a:prstGeom>
        </p:spPr>
      </p:pic>
      <p:sp>
        <p:nvSpPr>
          <p:cNvPr id="3" name="Rectangle 2"/>
          <p:cNvSpPr/>
          <p:nvPr/>
        </p:nvSpPr>
        <p:spPr>
          <a:xfrm>
            <a:off x="539552" y="797510"/>
            <a:ext cx="7992887" cy="2246769"/>
          </a:xfrm>
          <a:prstGeom prst="rect">
            <a:avLst/>
          </a:prstGeom>
        </p:spPr>
        <p:txBody>
          <a:bodyPr wrap="square">
            <a:spAutoFit/>
          </a:bodyPr>
          <a:lstStyle/>
          <a:p>
            <a:r>
              <a:rPr lang="ar-SA" sz="2800" dirty="0" smtClean="0">
                <a:solidFill>
                  <a:schemeClr val="accent1"/>
                </a:solidFill>
                <a:latin typeface="Monotype Koufi" pitchFamily="2" charset="-78"/>
                <a:ea typeface="Monotype Koufi" pitchFamily="2" charset="-78"/>
                <a:cs typeface="Monotype Koufi" pitchFamily="2" charset="-78"/>
              </a:rPr>
              <a:t>تفكيك الروابط الاجتماعيّة وتسميم العلاقات بين النّاس، لأن كل سلوك عنيف، سيعقبه ردة فعل، وبالتالي، تكون الأمور </a:t>
            </a:r>
            <a:r>
              <a:rPr lang="ar-SA" sz="2800" dirty="0" err="1" smtClean="0">
                <a:solidFill>
                  <a:schemeClr val="accent1"/>
                </a:solidFill>
                <a:latin typeface="Monotype Koufi" pitchFamily="2" charset="-78"/>
                <a:ea typeface="Monotype Koufi" pitchFamily="2" charset="-78"/>
                <a:cs typeface="Monotype Koufi" pitchFamily="2" charset="-78"/>
              </a:rPr>
              <a:t>مهيئة</a:t>
            </a:r>
            <a:r>
              <a:rPr lang="ar-SA" sz="2800" dirty="0" smtClean="0">
                <a:solidFill>
                  <a:schemeClr val="accent1"/>
                </a:solidFill>
                <a:latin typeface="Monotype Koufi" pitchFamily="2" charset="-78"/>
                <a:ea typeface="Monotype Koufi" pitchFamily="2" charset="-78"/>
                <a:cs typeface="Monotype Koufi" pitchFamily="2" charset="-78"/>
              </a:rPr>
              <a:t> لبذر بذور النزاع والشقاق بين النّاس، وقد تتطور النتائج إلى حد الاشتباك اللفظي، والعراك، وقد حصل مثل هذا كثيراً في مجتمعاتنا. </a:t>
            </a:r>
            <a:endParaRPr lang="ar-IQ" sz="2800" dirty="0">
              <a:solidFill>
                <a:schemeClr val="accent1"/>
              </a:solidFill>
              <a:latin typeface="Monotype Koufi" pitchFamily="2" charset="-78"/>
              <a:ea typeface="Monotype Koufi" pitchFamily="2" charset="-78"/>
              <a:cs typeface="Monotype Koufi" pitchFamily="2" charset="-78"/>
            </a:endParaRPr>
          </a:p>
        </p:txBody>
      </p:sp>
    </p:spTree>
    <p:extLst>
      <p:ext uri="{BB962C8B-B14F-4D97-AF65-F5344CB8AC3E}">
        <p14:creationId xmlns:p14="http://schemas.microsoft.com/office/powerpoint/2010/main" val="2487163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620688"/>
            <a:ext cx="8136904" cy="2677656"/>
          </a:xfrm>
          <a:prstGeom prst="rect">
            <a:avLst/>
          </a:prstGeom>
        </p:spPr>
        <p:txBody>
          <a:bodyPr wrap="square">
            <a:spAutoFit/>
          </a:bodyPr>
          <a:lstStyle/>
          <a:p>
            <a:r>
              <a:rPr lang="ar-SA" sz="2800" b="1" dirty="0">
                <a:solidFill>
                  <a:schemeClr val="accent1"/>
                </a:solidFill>
                <a:latin typeface="Monotype Koufi" pitchFamily="2" charset="-78"/>
                <a:ea typeface="Monotype Koufi" pitchFamily="2" charset="-78"/>
                <a:cs typeface="Monotype Koufi" pitchFamily="2" charset="-78"/>
              </a:rPr>
              <a:t>أشكال العنف ضد المرأة لا ينحصر العنف ضدّ المرأة في شكل واحد، بل يتّخذ عدّة أشكال، منها:</a:t>
            </a:r>
            <a:r>
              <a:rPr lang="ar-SA" sz="2800" dirty="0">
                <a:solidFill>
                  <a:schemeClr val="accent1"/>
                </a:solidFill>
                <a:latin typeface="Monotype Koufi" pitchFamily="2" charset="-78"/>
                <a:ea typeface="Monotype Koufi" pitchFamily="2" charset="-78"/>
                <a:cs typeface="Monotype Koufi" pitchFamily="2" charset="-78"/>
              </a:rPr>
              <a:t> </a:t>
            </a:r>
            <a:endParaRPr lang="en-US" sz="2800" dirty="0" smtClean="0">
              <a:solidFill>
                <a:schemeClr val="accent1"/>
              </a:solidFill>
              <a:latin typeface="Monotype Koufi" pitchFamily="2" charset="-78"/>
              <a:ea typeface="Monotype Koufi" pitchFamily="2" charset="-78"/>
              <a:cs typeface="Monotype Koufi" pitchFamily="2" charset="-78"/>
            </a:endParaRPr>
          </a:p>
          <a:p>
            <a:r>
              <a:rPr lang="ar-SA" sz="2800" b="1" dirty="0" smtClean="0">
                <a:solidFill>
                  <a:schemeClr val="accent1"/>
                </a:solidFill>
                <a:latin typeface="Monotype Koufi" pitchFamily="2" charset="-78"/>
                <a:ea typeface="Monotype Koufi" pitchFamily="2" charset="-78"/>
                <a:cs typeface="Monotype Koufi" pitchFamily="2" charset="-78"/>
              </a:rPr>
              <a:t>العنف </a:t>
            </a:r>
            <a:r>
              <a:rPr lang="ar-SA" sz="2800" b="1" dirty="0">
                <a:solidFill>
                  <a:schemeClr val="accent1"/>
                </a:solidFill>
                <a:latin typeface="Monotype Koufi" pitchFamily="2" charset="-78"/>
                <a:ea typeface="Monotype Koufi" pitchFamily="2" charset="-78"/>
                <a:cs typeface="Monotype Koufi" pitchFamily="2" charset="-78"/>
              </a:rPr>
              <a:t>الجسدي</a:t>
            </a:r>
            <a:r>
              <a:rPr lang="ar-SA" sz="2800" dirty="0">
                <a:solidFill>
                  <a:schemeClr val="accent1"/>
                </a:solidFill>
                <a:latin typeface="Monotype Koufi" pitchFamily="2" charset="-78"/>
                <a:ea typeface="Monotype Koufi" pitchFamily="2" charset="-78"/>
                <a:cs typeface="Monotype Koufi" pitchFamily="2" charset="-78"/>
              </a:rPr>
              <a:t>: يُعدّ من أكثر أنواع العنف وضوحاً، ويشمل ممارسة القوة الجسدية ضدّ المرأة، وذلك باستخدام الأيدي، أو الأرجل، أو أي أداة تلحق الأذى بجسدها، ويتّخذ عدّة أشكال، فقد يكون على شكل ضرب، أو صفع، أو غيرها.</a:t>
            </a:r>
            <a:endParaRPr lang="ar-IQ" sz="2800" dirty="0">
              <a:solidFill>
                <a:schemeClr val="accent1"/>
              </a:solidFill>
              <a:latin typeface="Monotype Koufi" pitchFamily="2" charset="-78"/>
              <a:ea typeface="Monotype Koufi" pitchFamily="2" charset="-78"/>
              <a:cs typeface="Monotype Koufi"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5569" y="3729231"/>
            <a:ext cx="3820853" cy="2542604"/>
          </a:xfrm>
          <a:prstGeom prst="rect">
            <a:avLst/>
          </a:prstGeom>
        </p:spPr>
      </p:pic>
    </p:spTree>
    <p:extLst>
      <p:ext uri="{BB962C8B-B14F-4D97-AF65-F5344CB8AC3E}">
        <p14:creationId xmlns:p14="http://schemas.microsoft.com/office/powerpoint/2010/main" val="3309911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3757" y="548680"/>
            <a:ext cx="7920880" cy="2308324"/>
          </a:xfrm>
          <a:prstGeom prst="rect">
            <a:avLst/>
          </a:prstGeom>
        </p:spPr>
        <p:txBody>
          <a:bodyPr wrap="square">
            <a:spAutoFit/>
          </a:bodyPr>
          <a:lstStyle/>
          <a:p>
            <a:r>
              <a:rPr lang="en-US" sz="2400" dirty="0">
                <a:solidFill>
                  <a:schemeClr val="accent1"/>
                </a:solidFill>
                <a:ea typeface="Monotype Koufi" pitchFamily="2" charset="-78"/>
                <a:cs typeface="Monotype Koufi" pitchFamily="2" charset="-78"/>
              </a:rPr>
              <a:t> </a:t>
            </a:r>
            <a:r>
              <a:rPr lang="ar-SA" sz="2400" b="1" dirty="0">
                <a:solidFill>
                  <a:schemeClr val="accent1"/>
                </a:solidFill>
                <a:latin typeface="Monotype Koufi" pitchFamily="2" charset="-78"/>
                <a:ea typeface="Monotype Koufi" pitchFamily="2" charset="-78"/>
                <a:cs typeface="Monotype Koufi" pitchFamily="2" charset="-78"/>
              </a:rPr>
              <a:t>العنف النفسي</a:t>
            </a:r>
            <a:r>
              <a:rPr lang="ar-SA" sz="2400" dirty="0">
                <a:solidFill>
                  <a:schemeClr val="accent1"/>
                </a:solidFill>
                <a:latin typeface="Monotype Koufi" pitchFamily="2" charset="-78"/>
                <a:ea typeface="Monotype Koufi" pitchFamily="2" charset="-78"/>
                <a:cs typeface="Monotype Koufi" pitchFamily="2" charset="-78"/>
              </a:rPr>
              <a:t>: يرتبط العنف النفسي بالعنف الجسدي، إذ إنّ المرأة التي تتعرّض للعنف الجسدي تعاني من آثار نفسية كبيرة، وقد يُمارس هذا الشكل من العنف من خلال عدّة طرق، منها إضعاف ثقة المرأة بنفسها، والتقليل من قدراتها وإمكانياتها، وتهديدها، وقد يظهر أثره على المرأة عن طريق شعورها بالخوف، أو الاكتئاب، أو فقدان السيطرة على الأمور من حولها، أو القلق، أو انخفاض مستوى تقديرها لذاتها.</a:t>
            </a:r>
            <a:endParaRPr lang="ar-IQ" sz="2400" dirty="0">
              <a:solidFill>
                <a:schemeClr val="accent1"/>
              </a:solidFill>
              <a:latin typeface="Monotype Koufi" pitchFamily="2" charset="-78"/>
              <a:ea typeface="Monotype Koufi" pitchFamily="2" charset="-78"/>
              <a:cs typeface="Monotype Koufi"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6099" y="2832557"/>
            <a:ext cx="3536195" cy="3536195"/>
          </a:xfrm>
          <a:prstGeom prst="rect">
            <a:avLst/>
          </a:prstGeom>
        </p:spPr>
      </p:pic>
    </p:spTree>
    <p:extLst>
      <p:ext uri="{BB962C8B-B14F-4D97-AF65-F5344CB8AC3E}">
        <p14:creationId xmlns:p14="http://schemas.microsoft.com/office/powerpoint/2010/main" val="3162633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1749" y="980728"/>
            <a:ext cx="7992888" cy="1815882"/>
          </a:xfrm>
          <a:prstGeom prst="rect">
            <a:avLst/>
          </a:prstGeom>
        </p:spPr>
        <p:txBody>
          <a:bodyPr wrap="square">
            <a:spAutoFit/>
          </a:bodyPr>
          <a:lstStyle/>
          <a:p>
            <a:r>
              <a:rPr lang="ar-SA" sz="2800" b="1" dirty="0">
                <a:solidFill>
                  <a:schemeClr val="accent1"/>
                </a:solidFill>
                <a:latin typeface="Monotype Koufi" pitchFamily="2" charset="-78"/>
                <a:ea typeface="Monotype Koufi" pitchFamily="2" charset="-78"/>
                <a:cs typeface="Monotype Koufi" pitchFamily="2" charset="-78"/>
              </a:rPr>
              <a:t>العنف اللفظي</a:t>
            </a:r>
            <a:r>
              <a:rPr lang="ar-SA" sz="2800" dirty="0">
                <a:solidFill>
                  <a:schemeClr val="accent1"/>
                </a:solidFill>
                <a:latin typeface="Monotype Koufi" pitchFamily="2" charset="-78"/>
                <a:ea typeface="Monotype Koufi" pitchFamily="2" charset="-78"/>
                <a:cs typeface="Monotype Koufi" pitchFamily="2" charset="-78"/>
              </a:rPr>
              <a:t>: يعدّ من أكثر أشكال العنف تأثيراً على الصحة النفسية للمرأة، وهو النوع الأكثر انتشاراً في المجتمعات، وقد يكون من خلال شتم المرأة بألفاظ بذيئة، أو إحراجها أمام الآخرين، أو السخرية منها، أو الصراخ عليها.</a:t>
            </a:r>
            <a:endParaRPr lang="ar-IQ" sz="2800" dirty="0">
              <a:solidFill>
                <a:schemeClr val="accent1"/>
              </a:solidFill>
              <a:latin typeface="Monotype Koufi" pitchFamily="2" charset="-78"/>
              <a:ea typeface="Monotype Koufi" pitchFamily="2" charset="-78"/>
              <a:cs typeface="Monotype Koufi"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238" y="3140968"/>
            <a:ext cx="4135789" cy="2216566"/>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3140969"/>
            <a:ext cx="3532610" cy="2201662"/>
          </a:xfrm>
          <a:prstGeom prst="rect">
            <a:avLst/>
          </a:prstGeom>
        </p:spPr>
      </p:pic>
    </p:spTree>
    <p:extLst>
      <p:ext uri="{BB962C8B-B14F-4D97-AF65-F5344CB8AC3E}">
        <p14:creationId xmlns:p14="http://schemas.microsoft.com/office/powerpoint/2010/main" val="506711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6976" y="874454"/>
            <a:ext cx="8136904" cy="1815882"/>
          </a:xfrm>
          <a:prstGeom prst="rect">
            <a:avLst/>
          </a:prstGeom>
        </p:spPr>
        <p:txBody>
          <a:bodyPr wrap="square">
            <a:spAutoFit/>
          </a:bodyPr>
          <a:lstStyle/>
          <a:p>
            <a:r>
              <a:rPr lang="en-US" sz="2800" dirty="0">
                <a:solidFill>
                  <a:schemeClr val="accent1"/>
                </a:solidFill>
                <a:ea typeface="Monotype Koufi" pitchFamily="2" charset="-78"/>
                <a:cs typeface="Monotype Koufi" pitchFamily="2" charset="-78"/>
              </a:rPr>
              <a:t> </a:t>
            </a:r>
            <a:r>
              <a:rPr lang="ar-SA" sz="2800" b="1" dirty="0">
                <a:solidFill>
                  <a:schemeClr val="accent1"/>
                </a:solidFill>
                <a:latin typeface="Monotype Koufi" pitchFamily="2" charset="-78"/>
                <a:ea typeface="Monotype Koufi" pitchFamily="2" charset="-78"/>
                <a:cs typeface="Monotype Koufi" pitchFamily="2" charset="-78"/>
              </a:rPr>
              <a:t>العنف الاقتصادي</a:t>
            </a:r>
            <a:r>
              <a:rPr lang="ar-SA" sz="2800" dirty="0">
                <a:solidFill>
                  <a:schemeClr val="accent1"/>
                </a:solidFill>
                <a:latin typeface="Monotype Koufi" pitchFamily="2" charset="-78"/>
                <a:ea typeface="Monotype Koufi" pitchFamily="2" charset="-78"/>
                <a:cs typeface="Monotype Koufi" pitchFamily="2" charset="-78"/>
              </a:rPr>
              <a:t>: يشمل محدودية وصول المرأة إلى الأموال، والتحكّم في مستوى حصولها على الرعاية الصحية، والعمل، والتعليم، بالإضافة إلى عدم مشاركتها في اتّخاذ القرارات المالية، وغيرها الكثير.</a:t>
            </a:r>
            <a:endParaRPr lang="ar-IQ" sz="2800" dirty="0">
              <a:solidFill>
                <a:schemeClr val="accent1"/>
              </a:solidFill>
              <a:latin typeface="Monotype Koufi" pitchFamily="2" charset="-78"/>
              <a:ea typeface="Monotype Koufi" pitchFamily="2" charset="-78"/>
              <a:cs typeface="Monotype Koufi"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2959551"/>
            <a:ext cx="3960440" cy="3115129"/>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46919" y="3112449"/>
            <a:ext cx="3716961" cy="2809331"/>
          </a:xfrm>
          <a:prstGeom prst="rect">
            <a:avLst/>
          </a:prstGeom>
        </p:spPr>
      </p:pic>
    </p:spTree>
    <p:extLst>
      <p:ext uri="{BB962C8B-B14F-4D97-AF65-F5344CB8AC3E}">
        <p14:creationId xmlns:p14="http://schemas.microsoft.com/office/powerpoint/2010/main" val="657775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79712" y="699592"/>
            <a:ext cx="5171672" cy="954107"/>
          </a:xfrm>
          <a:prstGeom prst="rect">
            <a:avLst/>
          </a:prstGeom>
          <a:noFill/>
        </p:spPr>
        <p:txBody>
          <a:bodyPr wrap="none" rtlCol="1">
            <a:spAutoFit/>
          </a:bodyPr>
          <a:lstStyle/>
          <a:p>
            <a:r>
              <a:rPr lang="ar-IQ" sz="2800" dirty="0" smtClean="0">
                <a:solidFill>
                  <a:schemeClr val="accent1"/>
                </a:solidFill>
                <a:latin typeface="Monotype Koufi" pitchFamily="2" charset="-78"/>
                <a:ea typeface="Monotype Koufi" pitchFamily="2" charset="-78"/>
                <a:cs typeface="Monotype Koufi" pitchFamily="2" charset="-78"/>
              </a:rPr>
              <a:t>العنف القائم على اساس النوع الاجتماعي</a:t>
            </a:r>
          </a:p>
          <a:p>
            <a:endParaRPr lang="ar-IQ" sz="2800" dirty="0">
              <a:solidFill>
                <a:schemeClr val="accent1"/>
              </a:solidFill>
              <a:latin typeface="Monotype Koufi" pitchFamily="2" charset="-78"/>
              <a:ea typeface="Monotype Koufi" pitchFamily="2" charset="-78"/>
              <a:cs typeface="Monotype Koufi" pitchFamily="2" charset="-78"/>
            </a:endParaRPr>
          </a:p>
        </p:txBody>
      </p:sp>
      <p:sp>
        <p:nvSpPr>
          <p:cNvPr id="3" name="TextBox 2"/>
          <p:cNvSpPr txBox="1"/>
          <p:nvPr/>
        </p:nvSpPr>
        <p:spPr>
          <a:xfrm>
            <a:off x="611560" y="1340768"/>
            <a:ext cx="8033602" cy="5693866"/>
          </a:xfrm>
          <a:prstGeom prst="rect">
            <a:avLst/>
          </a:prstGeom>
          <a:noFill/>
        </p:spPr>
        <p:txBody>
          <a:bodyPr wrap="square" rtlCol="1">
            <a:spAutoFit/>
          </a:bodyPr>
          <a:lstStyle/>
          <a:p>
            <a:r>
              <a:rPr lang="ar-SA" sz="2800" b="1" dirty="0">
                <a:solidFill>
                  <a:schemeClr val="accent1"/>
                </a:solidFill>
                <a:latin typeface="Monotype Koufi" pitchFamily="2" charset="-78"/>
                <a:ea typeface="Monotype Koufi" pitchFamily="2" charset="-78"/>
                <a:cs typeface="Monotype Koufi" pitchFamily="2" charset="-78"/>
              </a:rPr>
              <a:t>مفهوم النوع الاجتماعي “</a:t>
            </a:r>
            <a:r>
              <a:rPr lang="ar-SA" sz="2800" b="1" dirty="0" err="1">
                <a:solidFill>
                  <a:schemeClr val="accent1"/>
                </a:solidFill>
                <a:latin typeface="Monotype Koufi" pitchFamily="2" charset="-78"/>
                <a:ea typeface="Monotype Koufi" pitchFamily="2" charset="-78"/>
                <a:cs typeface="Monotype Koufi" pitchFamily="2" charset="-78"/>
              </a:rPr>
              <a:t>الجندر</a:t>
            </a:r>
            <a:r>
              <a:rPr lang="en-US" sz="2800" b="1" dirty="0">
                <a:solidFill>
                  <a:schemeClr val="accent1"/>
                </a:solidFill>
                <a:ea typeface="Monotype Koufi" pitchFamily="2" charset="-78"/>
                <a:cs typeface="Monotype Koufi" pitchFamily="2" charset="-78"/>
              </a:rPr>
              <a:t>”</a:t>
            </a:r>
            <a:r>
              <a:rPr lang="en-US" sz="2800" dirty="0">
                <a:solidFill>
                  <a:schemeClr val="accent1"/>
                </a:solidFill>
                <a:ea typeface="Monotype Koufi" pitchFamily="2" charset="-78"/>
                <a:cs typeface="Monotype Koufi" pitchFamily="2" charset="-78"/>
              </a:rPr>
              <a:t/>
            </a:r>
            <a:br>
              <a:rPr lang="en-US" sz="2800" dirty="0">
                <a:solidFill>
                  <a:schemeClr val="accent1"/>
                </a:solidFill>
                <a:ea typeface="Monotype Koufi" pitchFamily="2" charset="-78"/>
                <a:cs typeface="Monotype Koufi" pitchFamily="2" charset="-78"/>
              </a:rPr>
            </a:br>
            <a:r>
              <a:rPr lang="ar-SA" sz="2800" dirty="0">
                <a:solidFill>
                  <a:schemeClr val="accent1"/>
                </a:solidFill>
                <a:latin typeface="Monotype Koufi" pitchFamily="2" charset="-78"/>
                <a:ea typeface="Monotype Koufi" pitchFamily="2" charset="-78"/>
                <a:cs typeface="Monotype Koufi" pitchFamily="2" charset="-78"/>
              </a:rPr>
              <a:t>يُطلق مصطلح النوع الاجتماعي “</a:t>
            </a:r>
            <a:r>
              <a:rPr lang="ar-SA" sz="2800" dirty="0" err="1">
                <a:solidFill>
                  <a:schemeClr val="accent1"/>
                </a:solidFill>
                <a:latin typeface="Monotype Koufi" pitchFamily="2" charset="-78"/>
                <a:ea typeface="Monotype Koufi" pitchFamily="2" charset="-78"/>
                <a:cs typeface="Monotype Koufi" pitchFamily="2" charset="-78"/>
              </a:rPr>
              <a:t>الجندر</a:t>
            </a:r>
            <a:r>
              <a:rPr lang="ar-SA" sz="2800" dirty="0">
                <a:solidFill>
                  <a:schemeClr val="accent1"/>
                </a:solidFill>
                <a:latin typeface="Monotype Koufi" pitchFamily="2" charset="-78"/>
                <a:ea typeface="Monotype Koufi" pitchFamily="2" charset="-78"/>
                <a:cs typeface="Monotype Koufi" pitchFamily="2" charset="-78"/>
              </a:rPr>
              <a:t>” على العلاقات والأدوار الاجتماعية والقيم التي يحددها المجتمع لكل من المرأة والرجل، وتتغير هذه الأدوار والعلاقات والقيم وفقا لتغير المكان والزمان، وذلك لتداخلها وتشابكها مع العلاقات الاجتماعية الأخرى مثل: الدين والطبقة الاجتماعية والعادات والتقاليد والعرق والبيئة والثقافة والإعلام</a:t>
            </a:r>
            <a:r>
              <a:rPr lang="en-US" sz="2800" dirty="0">
                <a:solidFill>
                  <a:schemeClr val="accent1"/>
                </a:solidFill>
                <a:ea typeface="Monotype Koufi" pitchFamily="2" charset="-78"/>
                <a:cs typeface="Monotype Koufi" pitchFamily="2" charset="-78"/>
              </a:rPr>
              <a:t>.</a:t>
            </a:r>
            <a:br>
              <a:rPr lang="en-US" sz="2800" dirty="0">
                <a:solidFill>
                  <a:schemeClr val="accent1"/>
                </a:solidFill>
                <a:ea typeface="Monotype Koufi" pitchFamily="2" charset="-78"/>
                <a:cs typeface="Monotype Koufi" pitchFamily="2" charset="-78"/>
              </a:rPr>
            </a:br>
            <a:r>
              <a:rPr lang="ar-SA" sz="2800" dirty="0">
                <a:solidFill>
                  <a:schemeClr val="accent1"/>
                </a:solidFill>
                <a:latin typeface="Monotype Koufi" pitchFamily="2" charset="-78"/>
                <a:ea typeface="Monotype Koufi" pitchFamily="2" charset="-78"/>
                <a:cs typeface="Monotype Koufi" pitchFamily="2" charset="-78"/>
              </a:rPr>
              <a:t>النوع الاجتماعي يجب أن يترادف معه مصطلحا تكافؤ الفرص والعدالة الاجتماعية. نقصد بتكافؤ الفرص والعدالة الاجتماعية المساواة جميعا بين الرجل والمرأة في جميع النواحي، إن كانت سياسية أو ثقافية أو اجتماعية أو اقتصادية، ونقصد به أيضا الحد من التمييز القائم على الجنس</a:t>
            </a:r>
            <a:r>
              <a:rPr lang="en-US" sz="2800" dirty="0">
                <a:solidFill>
                  <a:schemeClr val="accent1"/>
                </a:solidFill>
                <a:ea typeface="Monotype Koufi" pitchFamily="2" charset="-78"/>
                <a:cs typeface="Monotype Koufi" pitchFamily="2" charset="-78"/>
              </a:rPr>
              <a:t>.</a:t>
            </a:r>
          </a:p>
          <a:p>
            <a:endParaRPr lang="ar-IQ" sz="2800" dirty="0">
              <a:solidFill>
                <a:schemeClr val="accent1"/>
              </a:solidFill>
              <a:latin typeface="Monotype Koufi" pitchFamily="2" charset="-78"/>
              <a:ea typeface="Monotype Koufi" pitchFamily="2" charset="-78"/>
              <a:cs typeface="Monotype Koufi" pitchFamily="2" charset="-78"/>
            </a:endParaRPr>
          </a:p>
        </p:txBody>
      </p:sp>
    </p:spTree>
    <p:extLst>
      <p:ext uri="{BB962C8B-B14F-4D97-AF65-F5344CB8AC3E}">
        <p14:creationId xmlns:p14="http://schemas.microsoft.com/office/powerpoint/2010/main" val="5998215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54</TotalTime>
  <Words>637</Words>
  <Application>Microsoft Office PowerPoint</Application>
  <PresentationFormat>On-screen Show (4:3)</PresentationFormat>
  <Paragraphs>24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Aspect</vt:lpstr>
      <vt:lpstr>أشكال العنف ضد المرأة... الابتزاز الالكتروني إنموذجا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شكرا لحسن إصغائكم</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أشكال العنف ضد المرأة... الابتزاز الالكتروني إنموذجا</dc:title>
  <dc:creator>Maher</dc:creator>
  <cp:lastModifiedBy>Maher</cp:lastModifiedBy>
  <cp:revision>10</cp:revision>
  <dcterms:created xsi:type="dcterms:W3CDTF">2022-05-29T16:09:01Z</dcterms:created>
  <dcterms:modified xsi:type="dcterms:W3CDTF">2022-05-29T21:00:06Z</dcterms:modified>
</cp:coreProperties>
</file>