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3" r:id="rId4"/>
    <p:sldId id="258" r:id="rId5"/>
    <p:sldId id="262" r:id="rId6"/>
    <p:sldId id="265" r:id="rId7"/>
    <p:sldId id="259" r:id="rId8"/>
    <p:sldId id="264" r:id="rId9"/>
    <p:sldId id="260" r:id="rId10"/>
    <p:sldId id="266" r:id="rId11"/>
    <p:sldId id="261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65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FF386B-EA1B-4D9C-BDCE-528D8BD618D0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2F1E2F-ECA9-4C4B-A5C6-443F10C34B4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106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F1E2F-ECA9-4C4B-A5C6-443F10C34B40}" type="slidenum">
              <a:rPr lang="ar-IQ" smtClean="0"/>
              <a:t>13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112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078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082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4283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104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933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811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066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823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207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756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3132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ement/>
                    </a14:imgEffect>
                    <a14:imgEffect>
                      <a14:sharpenSoften amount="-100000"/>
                    </a14:imgEffect>
                    <a14:imgEffect>
                      <a14:brightnessContrast bright="-52000" contrast="-64000"/>
                    </a14:imgEffect>
                  </a14:imgLayer>
                </a14:imgProps>
              </a:ext>
            </a:extLst>
          </a:blip>
          <a:srcRect/>
          <a:stretch>
            <a:fillRect t="-87000" b="-8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6615B-C803-4313-B34D-99472EF5A36B}" type="datetimeFigureOut">
              <a:rPr lang="ar-IQ" smtClean="0"/>
              <a:t>02/10/1443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C192-AC0B-4B9C-AE24-492A3C05F3F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808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Visibility of the mandibular canal on CBCT cross-sectional images</a:t>
            </a:r>
            <a:br>
              <a:rPr lang="en-US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IQ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92D050"/>
                </a:solidFill>
              </a:rPr>
              <a:t>م.رشا جميل </a:t>
            </a:r>
            <a:endParaRPr lang="ar-IQ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71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Depending on : </a:t>
            </a:r>
          </a:p>
          <a:p>
            <a:pPr marL="0" indent="0" algn="l">
              <a:buNone/>
            </a:pPr>
            <a:r>
              <a:rPr lang="en-US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Bone density</a:t>
            </a:r>
          </a:p>
          <a:p>
            <a:pPr marL="0" indent="0" algn="l">
              <a:buNone/>
            </a:pPr>
            <a:r>
              <a:rPr lang="en-US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 age </a:t>
            </a:r>
          </a:p>
          <a:p>
            <a:pPr marL="0" indent="0" algn="l">
              <a:buNone/>
            </a:pPr>
            <a:r>
              <a:rPr lang="en-US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Pathological changes</a:t>
            </a:r>
          </a:p>
          <a:p>
            <a:pPr marL="0" indent="0" algn="l">
              <a:buNone/>
            </a:pPr>
            <a:r>
              <a:rPr lang="en-US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time it differ in visualization in different areas of the jaws according to dental condition </a:t>
            </a:r>
            <a:endParaRPr lang="ar-IQ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943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2"/>
                </a:solidFill>
              </a:rPr>
              <a:t>200 </a:t>
            </a:r>
            <a:r>
              <a:rPr lang="en-US" dirty="0">
                <a:solidFill>
                  <a:schemeClr val="bg2"/>
                </a:solidFill>
              </a:rPr>
              <a:t>CBCT </a:t>
            </a:r>
            <a:r>
              <a:rPr lang="en-US" dirty="0" smtClean="0">
                <a:solidFill>
                  <a:schemeClr val="bg2"/>
                </a:solidFill>
              </a:rPr>
              <a:t>images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2"/>
                </a:solidFill>
              </a:rPr>
              <a:t>selected </a:t>
            </a:r>
            <a:r>
              <a:rPr lang="en-US" dirty="0">
                <a:solidFill>
                  <a:schemeClr val="bg2"/>
                </a:solidFill>
              </a:rPr>
              <a:t>and examined by specialized maxillofacial radiologists.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2"/>
                </a:solidFill>
              </a:rPr>
              <a:t>digital </a:t>
            </a:r>
            <a:r>
              <a:rPr lang="en-US" dirty="0" smtClean="0">
                <a:solidFill>
                  <a:schemeClr val="bg2"/>
                </a:solidFill>
              </a:rPr>
              <a:t>CBCT </a:t>
            </a:r>
            <a:r>
              <a:rPr lang="en-US" dirty="0">
                <a:solidFill>
                  <a:schemeClr val="bg2"/>
                </a:solidFill>
              </a:rPr>
              <a:t>system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2"/>
                </a:solidFill>
              </a:rPr>
              <a:t>under </a:t>
            </a:r>
            <a:r>
              <a:rPr lang="en-US" dirty="0">
                <a:solidFill>
                  <a:schemeClr val="bg2"/>
                </a:solidFill>
              </a:rPr>
              <a:t>standard exposure factors (parameters). </a:t>
            </a:r>
            <a:endParaRPr lang="en-US" dirty="0" smtClean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2"/>
                </a:solidFill>
              </a:rPr>
              <a:t>400 </a:t>
            </a:r>
            <a:r>
              <a:rPr lang="en-US" dirty="0">
                <a:solidFill>
                  <a:schemeClr val="bg2"/>
                </a:solidFill>
              </a:rPr>
              <a:t>hemi-mandible examined by cross sectioned views of </a:t>
            </a:r>
            <a:r>
              <a:rPr lang="en-US" dirty="0" smtClean="0">
                <a:solidFill>
                  <a:schemeClr val="bg2"/>
                </a:solidFill>
              </a:rPr>
              <a:t>CBCT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selective criteria: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image quality.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pathological lesion, fracture, implant and missing teeth in posterior part of mandible except third molar.</a:t>
            </a:r>
          </a:p>
          <a:p>
            <a:pPr marL="0" indent="0" algn="ctr">
              <a:buNone/>
            </a:pPr>
            <a:endParaRPr lang="ar-IQ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sample were achieved at different mandible regions; second premolar area (A), first molar area (B), second molar area (C) and distal to second molar area (D) </a:t>
            </a:r>
          </a:p>
          <a:p>
            <a:pPr marL="0" indent="0" algn="ctr">
              <a:buNone/>
            </a:pPr>
            <a:endParaRPr lang="ar-IQ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IQ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738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70914" cy="4211827"/>
          </a:xfrm>
        </p:spPr>
      </p:pic>
    </p:spTree>
    <p:extLst>
      <p:ext uri="{BB962C8B-B14F-4D97-AF65-F5344CB8AC3E}">
        <p14:creationId xmlns:p14="http://schemas.microsoft.com/office/powerpoint/2010/main" val="2666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0" r="9387"/>
          <a:stretch/>
        </p:blipFill>
        <p:spPr>
          <a:xfrm>
            <a:off x="611560" y="692696"/>
            <a:ext cx="7401089" cy="5423170"/>
          </a:xfrm>
        </p:spPr>
      </p:pic>
    </p:spTree>
    <p:extLst>
      <p:ext uri="{BB962C8B-B14F-4D97-AF65-F5344CB8AC3E}">
        <p14:creationId xmlns:p14="http://schemas.microsoft.com/office/powerpoint/2010/main" val="2065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endParaRPr lang="ar-IQ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visibility of the canal from its </a:t>
            </a:r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surroundings became </a:t>
            </a:r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clear towards the posterior region of the mandible. </a:t>
            </a:r>
            <a:endParaRPr lang="en-US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results </a:t>
            </a:r>
            <a:r>
              <a:rPr 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showed a significant difference between the </a:t>
            </a:r>
            <a:r>
              <a:rPr lang="en-US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under examination </a:t>
            </a:r>
          </a:p>
        </p:txBody>
      </p:sp>
    </p:spTree>
    <p:extLst>
      <p:ext uri="{BB962C8B-B14F-4D97-AF65-F5344CB8AC3E}">
        <p14:creationId xmlns:p14="http://schemas.microsoft.com/office/powerpoint/2010/main" val="60749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ghost\Desktop\Untitle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26479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27584" y="3645024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A-Clearly visible</a:t>
            </a:r>
          </a:p>
          <a:p>
            <a:pPr algn="ctr"/>
            <a:r>
              <a:rPr lang="en-US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6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Probably </a:t>
            </a:r>
            <a:r>
              <a:rPr lang="en-US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visible</a:t>
            </a:r>
          </a:p>
          <a:p>
            <a:pPr algn="ctr"/>
            <a:r>
              <a:rPr lang="en-US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6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visible</a:t>
            </a:r>
            <a:endParaRPr lang="ar-IQ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77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2806"/>
            <a:ext cx="8229600" cy="3529360"/>
          </a:xfrm>
        </p:spPr>
      </p:pic>
      <p:sp>
        <p:nvSpPr>
          <p:cNvPr id="5" name="Rectangle 4"/>
          <p:cNvSpPr/>
          <p:nvPr/>
        </p:nvSpPr>
        <p:spPr>
          <a:xfrm>
            <a:off x="971600" y="4005064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Cross-sectional image show clear MC at </a:t>
            </a:r>
            <a:r>
              <a:rPr lang="en-US" sz="28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2nd premolar </a:t>
            </a:r>
            <a:r>
              <a:rPr lang="en-US" sz="28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probably un clear at 1st </a:t>
            </a:r>
            <a:r>
              <a:rPr lang="en-US" sz="28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molar </a:t>
            </a:r>
            <a:r>
              <a:rPr lang="en-US" sz="28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in the same patient </a:t>
            </a:r>
            <a:endParaRPr lang="ar-IQ" sz="2800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02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Differences in the visibility of the mandibular on CBCT </a:t>
            </a:r>
            <a:r>
              <a:rPr lang="en-US" b="1" dirty="0" smtClean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cross-sectional images </a:t>
            </a:r>
            <a:r>
              <a:rPr lang="en-US" b="1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 male and female patients were statistically </a:t>
            </a:r>
            <a:r>
              <a:rPr lang="en-US" b="1" dirty="0" smtClean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non- significant</a:t>
            </a:r>
            <a:r>
              <a:rPr lang="en-US" b="1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IQ" b="1" dirty="0">
              <a:solidFill>
                <a:srgbClr val="CC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64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88640"/>
            <a:ext cx="3600400" cy="6608709"/>
          </a:xfrm>
        </p:spPr>
      </p:pic>
    </p:spTree>
    <p:extLst>
      <p:ext uri="{BB962C8B-B14F-4D97-AF65-F5344CB8AC3E}">
        <p14:creationId xmlns:p14="http://schemas.microsoft.com/office/powerpoint/2010/main" val="287989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identification of the mandibular canal (MC) is of fundamental importance for preoperative planning of surgical procedures involving the posterior </a:t>
            </a:r>
            <a:r>
              <a:rPr lang="en-US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mandible.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</a:t>
            </a:r>
            <a:r>
              <a:rPr lang="en-US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en-US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 on imaging examinations is a requirement for </a:t>
            </a:r>
            <a:r>
              <a:rPr lang="en-US" b="1" dirty="0" err="1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endosseous</a:t>
            </a:r>
            <a:r>
              <a:rPr lang="en-US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implants surgeries, since the available height of the edentulous site is determined by the distance between the alveolar ridge and the </a:t>
            </a:r>
            <a:r>
              <a:rPr lang="en-US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MC.</a:t>
            </a:r>
            <a:endParaRPr lang="en-US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ar-IQ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550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 descr="C:\Users\ghost\Desktop\'lii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6672"/>
            <a:ext cx="6422653" cy="5776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7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Several imaging modalities have been used to assess the course of the MC, including panoramic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radiography,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conventional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tomography,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computed tomography (CT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 smtClean="0"/>
              <a:t>, </a:t>
            </a:r>
            <a:r>
              <a:rPr lang="en-US" sz="3600" b="1" i="1" dirty="0">
                <a:solidFill>
                  <a:srgbClr val="FF0000"/>
                </a:solidFill>
              </a:rPr>
              <a:t>and the most recently introduced cone-beam computed tomography (CBCT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ghost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2656"/>
            <a:ext cx="5185544" cy="635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8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 descr="C:\Users\ghost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76672"/>
            <a:ext cx="5301555" cy="566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17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Compared to conventional two-dimensional techniques, CBCT imaging presents as main advantages the elimination of superimposition of neighboring structures, and absence of image magnification. Furthermore, 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CBCT presents short scanning time, and radiation dose up to 15 times lower than </a:t>
            </a:r>
            <a:r>
              <a:rPr lang="en-US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multislice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CT (MSCT</a:t>
            </a:r>
            <a:r>
              <a:rPr lang="en-US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technology is becoming increasingly more available in dental and radiological practices</a:t>
            </a:r>
            <a:endParaRPr lang="ar-IQ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691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 descr="C:\Users\ghost\Desktop\222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4" t="5806"/>
          <a:stretch/>
        </p:blipFill>
        <p:spPr bwMode="auto">
          <a:xfrm>
            <a:off x="290255" y="1213944"/>
            <a:ext cx="8530217" cy="495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18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identification of the MC is a delicate task. The radiographic appearance usually involves a radiolucent zone lined by superior and inferior borders. 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cortication of the canal is variable, which may explain why in some cases the MC is not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well-visualized even with CBCT </a:t>
            </a:r>
            <a:r>
              <a:rPr lang="en-US" b="1" u="sng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IQ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996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416</Words>
  <Application>Microsoft Office PowerPoint</Application>
  <PresentationFormat>On-screen Show (4:3)</PresentationFormat>
  <Paragraphs>32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Visibility of the mandibular canal on CBCT cross-sectional images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RESULTS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Visibility of the mandibular canal on CBCT cross-sectional images </dc:title>
  <dc:creator>ghost</dc:creator>
  <cp:lastModifiedBy>ghost</cp:lastModifiedBy>
  <cp:revision>10</cp:revision>
  <dcterms:created xsi:type="dcterms:W3CDTF">2022-04-18T08:41:04Z</dcterms:created>
  <dcterms:modified xsi:type="dcterms:W3CDTF">2022-05-03T19:22:27Z</dcterms:modified>
</cp:coreProperties>
</file>