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56" r:id="rId2"/>
    <p:sldId id="258" r:id="rId3"/>
    <p:sldId id="276" r:id="rId4"/>
    <p:sldId id="259" r:id="rId5"/>
    <p:sldId id="260" r:id="rId6"/>
    <p:sldId id="261" r:id="rId7"/>
    <p:sldId id="262" r:id="rId8"/>
    <p:sldId id="266" r:id="rId9"/>
    <p:sldId id="268" r:id="rId10"/>
    <p:sldId id="273" r:id="rId11"/>
    <p:sldId id="275"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2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B0F3B1-F501-454E-A939-68276D4C4109}"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0445A-62B7-49DA-95EA-4E63263680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273841"/>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0F3B1-F501-454E-A939-68276D4C4109}"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378736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0F3B1-F501-454E-A939-68276D4C4109}"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232502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0F3B1-F501-454E-A939-68276D4C4109}"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274928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B0F3B1-F501-454E-A939-68276D4C4109}"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0445A-62B7-49DA-95EA-4E63263680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20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B0F3B1-F501-454E-A939-68276D4C4109}"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84054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B0F3B1-F501-454E-A939-68276D4C4109}" type="datetimeFigureOut">
              <a:rPr lang="en-US" smtClean="0"/>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291061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0F3B1-F501-454E-A939-68276D4C4109}" type="datetimeFigureOut">
              <a:rPr lang="en-US" smtClean="0"/>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319797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B0F3B1-F501-454E-A939-68276D4C4109}" type="datetimeFigureOut">
              <a:rPr lang="en-US" smtClean="0"/>
              <a:t>5/24/2022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4041708843"/>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B0F3B1-F501-454E-A939-68276D4C4109}" type="datetimeFigureOut">
              <a:rPr lang="en-US" smtClean="0"/>
              <a:t>5/24/2022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60445A-62B7-49DA-95EA-4E63263680F3}" type="slidenum">
              <a:rPr lang="en-US" smtClean="0"/>
              <a:t>‹#›</a:t>
            </a:fld>
            <a:endParaRPr lang="en-US"/>
          </a:p>
        </p:txBody>
      </p:sp>
    </p:spTree>
    <p:extLst>
      <p:ext uri="{BB962C8B-B14F-4D97-AF65-F5344CB8AC3E}">
        <p14:creationId xmlns:p14="http://schemas.microsoft.com/office/powerpoint/2010/main" val="65438251"/>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B0F3B1-F501-454E-A939-68276D4C4109}"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206789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EB0F3B1-F501-454E-A939-68276D4C4109}" type="datetimeFigureOut">
              <a:rPr lang="en-US" smtClean="0"/>
              <a:t>5/24/2022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260445A-62B7-49DA-95EA-4E63263680F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79543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beer@copew.uobaghdad.edu.iq"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20666" cy="2563091"/>
          </a:xfrm>
          <a:prstGeom prst="rect">
            <a:avLst/>
          </a:prstGeom>
        </p:spPr>
      </p:pic>
      <p:sp>
        <p:nvSpPr>
          <p:cNvPr id="4" name="Rectangle 3"/>
          <p:cNvSpPr/>
          <p:nvPr/>
        </p:nvSpPr>
        <p:spPr>
          <a:xfrm>
            <a:off x="581892" y="113071"/>
            <a:ext cx="11213068" cy="5589479"/>
          </a:xfrm>
          <a:prstGeom prst="rect">
            <a:avLst/>
          </a:prstGeom>
        </p:spPr>
        <p:txBody>
          <a:bodyPr wrap="square">
            <a:spAutoFit/>
          </a:bodyPr>
          <a:lstStyle/>
          <a:p>
            <a:pPr algn="r" rtl="1">
              <a:lnSpc>
                <a:spcPct val="107000"/>
              </a:lnSpc>
              <a:spcAft>
                <a:spcPts val="800"/>
              </a:spcAft>
            </a:pPr>
            <a:r>
              <a:rPr lang="ar-IQ" sz="2800" b="1" dirty="0" smtClean="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rPr>
              <a:t>جامعة بغداد /</a:t>
            </a:r>
            <a:r>
              <a:rPr lang="ar-SA" sz="2800" b="1" dirty="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rPr>
              <a:t>كلية التربية البدنية وعلوم الرياضة للبنات </a:t>
            </a:r>
            <a:endParaRPr lang="ar-IQ" sz="2800" b="1" dirty="0" smtClean="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r>
              <a:rPr lang="ar-IQ" sz="2800" b="1" dirty="0" smtClean="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rPr>
              <a:t>وحدة الارشاد النفسي والتوجيه التربوي </a:t>
            </a:r>
          </a:p>
          <a:p>
            <a:pPr algn="ctr" rtl="1">
              <a:lnSpc>
                <a:spcPct val="107000"/>
              </a:lnSpc>
              <a:spcAft>
                <a:spcPts val="800"/>
              </a:spcAft>
            </a:pPr>
            <a:r>
              <a:rPr lang="ar-IQ" sz="3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ندوه توعوية </a:t>
            </a:r>
          </a:p>
          <a:p>
            <a:pPr algn="ctr" rtl="1">
              <a:lnSpc>
                <a:spcPct val="107000"/>
              </a:lnSpc>
              <a:spcAft>
                <a:spcPts val="800"/>
              </a:spcAft>
            </a:pPr>
            <a:r>
              <a:rPr lang="ar-SA" sz="3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الحد </a:t>
            </a:r>
            <a:r>
              <a:rPr lang="ar-SA"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من ظاهرة الغشّ </a:t>
            </a:r>
            <a:r>
              <a:rPr lang="ar-IQ" sz="3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في الامتحانات</a:t>
            </a:r>
            <a:endParaRPr lang="en-US" sz="3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rtl="1">
              <a:lnSpc>
                <a:spcPct val="107000"/>
              </a:lnSpc>
              <a:spcAft>
                <a:spcPts val="800"/>
              </a:spcAft>
            </a:pPr>
            <a:r>
              <a:rPr lang="ar-SA"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من </a:t>
            </a:r>
            <a:r>
              <a:rPr lang="ar-SA" sz="32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اعداد  </a:t>
            </a:r>
          </a:p>
          <a:p>
            <a:pPr algn="ctr" rtl="1">
              <a:lnSpc>
                <a:spcPct val="107000"/>
              </a:lnSpc>
              <a:spcAft>
                <a:spcPts val="800"/>
              </a:spcAft>
            </a:pPr>
            <a:r>
              <a:rPr lang="ar-IQ" sz="3200" b="1" dirty="0" err="1"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ا.م.د</a:t>
            </a:r>
            <a:r>
              <a:rPr lang="ar-IQ"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ar-SA"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عبير </a:t>
            </a:r>
            <a:r>
              <a:rPr lang="ar-SA" sz="32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داخل حاتم مسؤولة الوحدة الارشادية</a:t>
            </a:r>
            <a:endParaRPr lang="ar-IQ" sz="32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ctr" rtl="1">
              <a:lnSpc>
                <a:spcPct val="107000"/>
              </a:lnSpc>
              <a:spcAft>
                <a:spcPts val="800"/>
              </a:spcAft>
            </a:pPr>
            <a:r>
              <a:rPr lang="ar-IQ" sz="3200" b="1" dirty="0" err="1"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ا.م.د</a:t>
            </a:r>
            <a:r>
              <a:rPr lang="ar-IQ"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ar-IQ" sz="32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زينب قحطان وعضو اللجنة الارشادية</a:t>
            </a:r>
            <a:endParaRPr lang="ar-IQ"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ctr" rtl="1">
              <a:lnSpc>
                <a:spcPct val="107000"/>
              </a:lnSpc>
              <a:spcAft>
                <a:spcPts val="800"/>
              </a:spcAft>
            </a:pPr>
            <a:r>
              <a:rPr lang="en-US" sz="28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hlinkClick r:id="rId3"/>
              </a:rPr>
              <a:t>abeer@copew.uobaghdad.edu.iq</a:t>
            </a:r>
            <a:endParaRPr lang="ar-IQ" sz="28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ctr" rtl="1">
              <a:lnSpc>
                <a:spcPct val="107000"/>
              </a:lnSpc>
              <a:spcAft>
                <a:spcPts val="800"/>
              </a:spcAft>
            </a:pPr>
            <a:r>
              <a:rPr lang="en-US" sz="28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2022</a:t>
            </a:r>
            <a:r>
              <a:rPr lang="ar-IQ" sz="28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26May</a:t>
            </a:r>
            <a:endParaRPr lang="en-US" sz="36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081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073"/>
            <a:ext cx="12192000" cy="5919569"/>
          </a:xfrm>
          <a:prstGeom prst="rect">
            <a:avLst/>
          </a:prstGeom>
        </p:spPr>
        <p:txBody>
          <a:bodyPr wrap="square">
            <a:spAutoFit/>
          </a:bodyPr>
          <a:lstStyle/>
          <a:p>
            <a:pPr algn="r" rtl="1">
              <a:lnSpc>
                <a:spcPct val="150000"/>
              </a:lnSpc>
              <a:spcAft>
                <a:spcPts val="800"/>
              </a:spcAft>
            </a:pPr>
            <a:r>
              <a:rPr lang="en-US" sz="4800" dirty="0">
                <a:solidFill>
                  <a:srgbClr val="1F4E79"/>
                </a:solidFill>
                <a:latin typeface="Times New Roman" panose="02020603050405020304" pitchFamily="18" charset="0"/>
                <a:ea typeface="Calibri" panose="020F0502020204030204" pitchFamily="34" charset="0"/>
                <a:cs typeface="Arial" panose="020B0604020202020204" pitchFamily="34" charset="0"/>
              </a:rPr>
              <a:t>. </a:t>
            </a:r>
            <a:r>
              <a:rPr lang="ar-IQ" sz="2800" b="1" dirty="0">
                <a:latin typeface="Times New Roman" panose="02020603050405020304" pitchFamily="18" charset="0"/>
                <a:ea typeface="Calibri" panose="020F0502020204030204" pitchFamily="34" charset="0"/>
                <a:cs typeface="+mj-cs"/>
              </a:rPr>
              <a:t>أساليب </a:t>
            </a:r>
            <a:r>
              <a:rPr lang="ar-IQ" sz="2800" b="1" dirty="0" smtClean="0">
                <a:latin typeface="Times New Roman" panose="02020603050405020304" pitchFamily="18" charset="0"/>
                <a:ea typeface="Calibri" panose="020F0502020204030204" pitchFamily="34" charset="0"/>
                <a:cs typeface="+mj-cs"/>
              </a:rPr>
              <a:t>الغش:</a:t>
            </a:r>
            <a:endParaRPr lang="ar-IQ" sz="2800" b="1" dirty="0">
              <a:latin typeface="Times New Roman" panose="02020603050405020304" pitchFamily="18" charset="0"/>
              <a:ea typeface="Calibri" panose="020F0502020204030204" pitchFamily="34" charset="0"/>
              <a:cs typeface="+mj-cs"/>
            </a:endParaRPr>
          </a:p>
          <a:p>
            <a:pPr algn="r" rtl="1">
              <a:lnSpc>
                <a:spcPct val="150000"/>
              </a:lnSpc>
              <a:spcAft>
                <a:spcPts val="800"/>
              </a:spcAft>
            </a:pP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استعمال قصاصات ورق صغيرة </a:t>
            </a: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النظر إلى الجدار والنقل </a:t>
            </a:r>
            <a:r>
              <a:rPr lang="ar-IQ" sz="1600" b="1" dirty="0" smtClean="0">
                <a:latin typeface="Times New Roman" panose="02020603050405020304" pitchFamily="18" charset="0"/>
                <a:ea typeface="Calibri" panose="020F0502020204030204" pitchFamily="34" charset="0"/>
                <a:cs typeface="+mj-cs"/>
              </a:rPr>
              <a:t>منه،- </a:t>
            </a:r>
            <a:r>
              <a:rPr lang="ar-IQ" sz="1600" b="1" dirty="0">
                <a:latin typeface="Times New Roman" panose="02020603050405020304" pitchFamily="18" charset="0"/>
                <a:ea typeface="Calibri" panose="020F0502020204030204" pitchFamily="34" charset="0"/>
                <a:cs typeface="+mj-cs"/>
              </a:rPr>
              <a:t>الكتابة على المقعد الذي يجلس </a:t>
            </a:r>
            <a:r>
              <a:rPr lang="ar-IQ" sz="1600" b="1" dirty="0" smtClean="0">
                <a:latin typeface="Times New Roman" panose="02020603050405020304" pitchFamily="18" charset="0"/>
                <a:ea typeface="Calibri" panose="020F0502020204030204" pitchFamily="34" charset="0"/>
                <a:cs typeface="+mj-cs"/>
              </a:rPr>
              <a:t>عليه، </a:t>
            </a:r>
            <a:r>
              <a:rPr lang="ar-IQ" sz="1600" b="1" dirty="0">
                <a:latin typeface="Times New Roman" panose="02020603050405020304" pitchFamily="18" charset="0"/>
                <a:ea typeface="Calibri" panose="020F0502020204030204" pitchFamily="34" charset="0"/>
                <a:cs typeface="+mj-cs"/>
              </a:rPr>
              <a:t>النقل من الكتاب</a:t>
            </a: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الاستعانة بأوراق مكتوبة من زميل قريب.</a:t>
            </a:r>
          </a:p>
          <a:p>
            <a:pPr algn="r" rtl="1">
              <a:lnSpc>
                <a:spcPct val="150000"/>
              </a:lnSpc>
              <a:spcAft>
                <a:spcPts val="800"/>
              </a:spcAft>
            </a:pP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الكتابة على ظهر الدفتر الذي يكتب عليه الطالب</a:t>
            </a: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الكتابة على راحة </a:t>
            </a:r>
            <a:r>
              <a:rPr lang="ar-IQ" sz="1600" b="1" dirty="0" smtClean="0">
                <a:latin typeface="Times New Roman" panose="02020603050405020304" pitchFamily="18" charset="0"/>
                <a:ea typeface="Calibri" panose="020F0502020204030204" pitchFamily="34" charset="0"/>
                <a:cs typeface="+mj-cs"/>
              </a:rPr>
              <a:t>اليد ،كتابة </a:t>
            </a:r>
            <a:r>
              <a:rPr lang="ar-IQ" sz="1600" b="1" dirty="0">
                <a:latin typeface="Times New Roman" panose="02020603050405020304" pitchFamily="18" charset="0"/>
                <a:ea typeface="Calibri" panose="020F0502020204030204" pitchFamily="34" charset="0"/>
                <a:cs typeface="+mj-cs"/>
              </a:rPr>
              <a:t>الكلمات العربية بأحرف إنكليزية</a:t>
            </a: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استعمال الإشارات باليد أو بغيرها</a:t>
            </a:r>
          </a:p>
          <a:p>
            <a:pPr algn="r" rtl="1">
              <a:lnSpc>
                <a:spcPct val="150000"/>
              </a:lnSpc>
              <a:spcAft>
                <a:spcPts val="800"/>
              </a:spcAft>
            </a:pP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كتابة الحروف الأولى لبعض </a:t>
            </a:r>
            <a:r>
              <a:rPr lang="ar-IQ" sz="1600" b="1" dirty="0" smtClean="0">
                <a:latin typeface="Times New Roman" panose="02020603050405020304" pitchFamily="18" charset="0"/>
                <a:ea typeface="Calibri" panose="020F0502020204030204" pitchFamily="34" charset="0"/>
                <a:cs typeface="+mj-cs"/>
              </a:rPr>
              <a:t>الكلمات ، </a:t>
            </a:r>
            <a:r>
              <a:rPr lang="ar-IQ" sz="1600" b="1" dirty="0">
                <a:latin typeface="Times New Roman" panose="02020603050405020304" pitchFamily="18" charset="0"/>
                <a:ea typeface="Calibri" panose="020F0502020204030204" pitchFamily="34" charset="0"/>
                <a:cs typeface="+mj-cs"/>
              </a:rPr>
              <a:t>الكتابة على </a:t>
            </a:r>
            <a:r>
              <a:rPr lang="ar-IQ" sz="1600" b="1" dirty="0" smtClean="0">
                <a:latin typeface="Times New Roman" panose="02020603050405020304" pitchFamily="18" charset="0"/>
                <a:ea typeface="Calibri" panose="020F0502020204030204" pitchFamily="34" charset="0"/>
                <a:cs typeface="+mj-cs"/>
              </a:rPr>
              <a:t>المسطرة ، </a:t>
            </a:r>
            <a:r>
              <a:rPr lang="ar-IQ" sz="1600" b="1" dirty="0">
                <a:latin typeface="Times New Roman" panose="02020603050405020304" pitchFamily="18" charset="0"/>
                <a:ea typeface="Calibri" panose="020F0502020204030204" pitchFamily="34" charset="0"/>
                <a:cs typeface="+mj-cs"/>
              </a:rPr>
              <a:t>تبديل جلد الكتاب بجلد </a:t>
            </a:r>
            <a:r>
              <a:rPr lang="ar-IQ" sz="1600" b="1" dirty="0" smtClean="0">
                <a:latin typeface="Times New Roman" panose="02020603050405020304" pitchFamily="18" charset="0"/>
                <a:ea typeface="Calibri" panose="020F0502020204030204" pitchFamily="34" charset="0"/>
                <a:cs typeface="+mj-cs"/>
              </a:rPr>
              <a:t>آخر ، </a:t>
            </a:r>
            <a:r>
              <a:rPr lang="ar-IQ" sz="1600" b="1" dirty="0">
                <a:latin typeface="Times New Roman" panose="02020603050405020304" pitchFamily="18" charset="0"/>
                <a:ea typeface="Calibri" panose="020F0502020204030204" pitchFamily="34" charset="0"/>
                <a:cs typeface="+mj-cs"/>
              </a:rPr>
              <a:t>الاستعانة </a:t>
            </a:r>
            <a:r>
              <a:rPr lang="ar-IQ" sz="1600" b="1" dirty="0" smtClean="0">
                <a:latin typeface="Times New Roman" panose="02020603050405020304" pitchFamily="18" charset="0"/>
                <a:ea typeface="Calibri" panose="020F0502020204030204" pitchFamily="34" charset="0"/>
                <a:cs typeface="+mj-cs"/>
              </a:rPr>
              <a:t>بالمدرس ،- </a:t>
            </a:r>
            <a:r>
              <a:rPr lang="ar-IQ" sz="1600" b="1" dirty="0">
                <a:latin typeface="Times New Roman" panose="02020603050405020304" pitchFamily="18" charset="0"/>
                <a:ea typeface="Calibri" panose="020F0502020204030204" pitchFamily="34" charset="0"/>
                <a:cs typeface="+mj-cs"/>
              </a:rPr>
              <a:t>الكتابة على ظهر الزميل الذي يجلس أمامه</a:t>
            </a:r>
          </a:p>
          <a:p>
            <a:pPr algn="r" rtl="1">
              <a:lnSpc>
                <a:spcPct val="150000"/>
              </a:lnSpc>
              <a:spcAft>
                <a:spcPts val="800"/>
              </a:spcAft>
            </a:pP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الكتابة على القدم</a:t>
            </a:r>
          </a:p>
          <a:p>
            <a:pPr algn="r" rtl="1">
              <a:lnSpc>
                <a:spcPct val="150000"/>
              </a:lnSpc>
              <a:spcAft>
                <a:spcPts val="800"/>
              </a:spcAft>
            </a:pP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تبادل بعض الأوراق مع زميل </a:t>
            </a:r>
            <a:r>
              <a:rPr lang="ar-IQ" sz="1600" b="1" dirty="0" smtClean="0">
                <a:latin typeface="Times New Roman" panose="02020603050405020304" pitchFamily="18" charset="0"/>
                <a:ea typeface="Calibri" panose="020F0502020204030204" pitchFamily="34" charset="0"/>
                <a:cs typeface="+mj-cs"/>
              </a:rPr>
              <a:t>آخر،- </a:t>
            </a:r>
            <a:r>
              <a:rPr lang="ar-IQ" sz="1600" b="1" dirty="0">
                <a:latin typeface="Times New Roman" panose="02020603050405020304" pitchFamily="18" charset="0"/>
                <a:ea typeface="Calibri" panose="020F0502020204030204" pitchFamily="34" charset="0"/>
                <a:cs typeface="+mj-cs"/>
              </a:rPr>
              <a:t>استخدام الآلات الحاسبة المبرمجة</a:t>
            </a:r>
          </a:p>
          <a:p>
            <a:pPr algn="r" rtl="1">
              <a:lnSpc>
                <a:spcPct val="150000"/>
              </a:lnSpc>
              <a:spcAft>
                <a:spcPts val="800"/>
              </a:spcAft>
            </a:pP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الذهاب إلى المرافق الصحية بحجة قضاء حاجة مع الكتابة المسبقة على أبواب المرافق الصحية أو إخراج أوراق لقراءتها موجودة سلفا</a:t>
            </a:r>
          </a:p>
          <a:p>
            <a:pPr algn="r" rtl="1">
              <a:lnSpc>
                <a:spcPct val="150000"/>
              </a:lnSpc>
              <a:spcAft>
                <a:spcPts val="800"/>
              </a:spcAft>
            </a:pP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وضع أوراق داخل الحجاب الذي تلبسه </a:t>
            </a:r>
            <a:r>
              <a:rPr lang="ar-IQ" sz="1600" b="1" dirty="0" smtClean="0">
                <a:latin typeface="Times New Roman" panose="02020603050405020304" pitchFamily="18" charset="0"/>
                <a:ea typeface="Calibri" panose="020F0502020204030204" pitchFamily="34" charset="0"/>
                <a:cs typeface="+mj-cs"/>
              </a:rPr>
              <a:t>الطالبات ،- </a:t>
            </a:r>
            <a:r>
              <a:rPr lang="ar-IQ" sz="1600" b="1" dirty="0">
                <a:latin typeface="Times New Roman" panose="02020603050405020304" pitchFamily="18" charset="0"/>
                <a:ea typeface="Calibri" panose="020F0502020204030204" pitchFamily="34" charset="0"/>
                <a:cs typeface="+mj-cs"/>
              </a:rPr>
              <a:t>النقل من المقرر </a:t>
            </a:r>
            <a:r>
              <a:rPr lang="ar-IQ" sz="1600" b="1" dirty="0" smtClean="0">
                <a:latin typeface="Times New Roman" panose="02020603050405020304" pitchFamily="18" charset="0"/>
                <a:ea typeface="Calibri" panose="020F0502020204030204" pitchFamily="34" charset="0"/>
                <a:cs typeface="+mj-cs"/>
              </a:rPr>
              <a:t>المدرسي ،- </a:t>
            </a:r>
            <a:r>
              <a:rPr lang="ar-IQ" sz="1600" b="1" dirty="0">
                <a:latin typeface="Times New Roman" panose="02020603050405020304" pitchFamily="18" charset="0"/>
                <a:ea typeface="Calibri" panose="020F0502020204030204" pitchFamily="34" charset="0"/>
                <a:cs typeface="+mj-cs"/>
              </a:rPr>
              <a:t>التحدث مع زميل</a:t>
            </a:r>
          </a:p>
          <a:p>
            <a:pPr algn="r" rtl="1">
              <a:lnSpc>
                <a:spcPct val="150000"/>
              </a:lnSpc>
              <a:spcAft>
                <a:spcPts val="800"/>
              </a:spcAft>
            </a:pP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استخدام بعض الإشارات المتفق عليها مع الزملاء</a:t>
            </a:r>
          </a:p>
          <a:p>
            <a:pPr algn="r" rtl="1">
              <a:lnSpc>
                <a:spcPct val="150000"/>
              </a:lnSpc>
              <a:spcAft>
                <a:spcPts val="800"/>
              </a:spcAft>
            </a:pP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الهاتف الجوال بأكثر من طريق عن طريق إخفائه في الملابس وتوصيله بسماعة وقت الحاجة وتحويل </a:t>
            </a:r>
            <a:r>
              <a:rPr lang="ar-IQ" sz="1600" b="1" dirty="0" err="1">
                <a:latin typeface="Times New Roman" panose="02020603050405020304" pitchFamily="18" charset="0"/>
                <a:ea typeface="Calibri" panose="020F0502020204030204" pitchFamily="34" charset="0"/>
                <a:cs typeface="+mj-cs"/>
              </a:rPr>
              <a:t>رنينه</a:t>
            </a:r>
            <a:r>
              <a:rPr lang="ar-IQ" sz="1600" b="1" dirty="0">
                <a:latin typeface="Times New Roman" panose="02020603050405020304" pitchFamily="18" charset="0"/>
                <a:ea typeface="Calibri" panose="020F0502020204030204" pitchFamily="34" charset="0"/>
                <a:cs typeface="+mj-cs"/>
              </a:rPr>
              <a:t> إلى طريقة الاهتزاز حتى لا يسمع الرنين أحد.</a:t>
            </a:r>
          </a:p>
          <a:p>
            <a:pPr algn="r" rtl="1">
              <a:lnSpc>
                <a:spcPct val="150000"/>
              </a:lnSpc>
              <a:spcAft>
                <a:spcPts val="800"/>
              </a:spcAft>
            </a:pPr>
            <a:r>
              <a:rPr lang="ar-IQ" sz="1600" b="1" dirty="0" smtClean="0">
                <a:latin typeface="Times New Roman" panose="02020603050405020304" pitchFamily="18" charset="0"/>
                <a:ea typeface="Calibri" panose="020F0502020204030204" pitchFamily="34" charset="0"/>
                <a:cs typeface="+mj-cs"/>
              </a:rPr>
              <a:t>- </a:t>
            </a:r>
            <a:r>
              <a:rPr lang="ar-IQ" sz="1600" b="1" dirty="0">
                <a:latin typeface="Times New Roman" panose="02020603050405020304" pitchFamily="18" charset="0"/>
                <a:ea typeface="Calibri" panose="020F0502020204030204" pitchFamily="34" charset="0"/>
                <a:cs typeface="+mj-cs"/>
              </a:rPr>
              <a:t>كما هناك طريقة الكتابة على الأوراق الهندسية كالمساطر والمثلثات البلاستيكية الشفافة التي لا تظهر الكتابة عليها إلا إذا وضعت على الورق الأبيض بطريقة تشبه الحبر السري.</a:t>
            </a:r>
            <a:endParaRPr lang="en-US" sz="1600" b="1" dirty="0">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166179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0625" y="217330"/>
            <a:ext cx="9612284" cy="1043433"/>
          </a:xfrm>
        </p:spPr>
        <p:txBody>
          <a:bodyPr>
            <a:normAutofit fontScale="90000"/>
          </a:bodyPr>
          <a:lstStyle/>
          <a:p>
            <a:pPr algn="ctr" rtl="1"/>
            <a:r>
              <a:rPr lang="ar-IQ" sz="4000" b="1" dirty="0">
                <a:solidFill>
                  <a:schemeClr val="tx1"/>
                </a:solidFill>
              </a:rPr>
              <a:t>طرق </a:t>
            </a:r>
            <a:r>
              <a:rPr lang="ar-IQ" sz="4000" b="1" dirty="0" smtClean="0">
                <a:solidFill>
                  <a:schemeClr val="tx1"/>
                </a:solidFill>
              </a:rPr>
              <a:t>العلاج:</a:t>
            </a:r>
            <a:r>
              <a:rPr lang="ar-IQ" sz="4000" dirty="0"/>
              <a:t/>
            </a:r>
            <a:br>
              <a:rPr lang="ar-IQ" sz="4000" dirty="0"/>
            </a:br>
            <a:endParaRPr lang="en-US" sz="4000" dirty="0"/>
          </a:p>
        </p:txBody>
      </p:sp>
      <p:sp>
        <p:nvSpPr>
          <p:cNvPr id="3" name="عنصر نائب للمحتوى 2"/>
          <p:cNvSpPr>
            <a:spLocks noGrp="1"/>
          </p:cNvSpPr>
          <p:nvPr>
            <p:ph idx="1"/>
          </p:nvPr>
        </p:nvSpPr>
        <p:spPr>
          <a:xfrm>
            <a:off x="1097280" y="1011382"/>
            <a:ext cx="10058400" cy="4857712"/>
          </a:xfrm>
        </p:spPr>
        <p:txBody>
          <a:bodyPr>
            <a:normAutofit/>
          </a:bodyPr>
          <a:lstStyle/>
          <a:p>
            <a:pPr algn="r" rtl="1"/>
            <a:endParaRPr lang="ar-IQ" dirty="0"/>
          </a:p>
          <a:p>
            <a:pPr algn="just" rtl="1"/>
            <a:r>
              <a:rPr lang="ar-IQ" dirty="0"/>
              <a:t>- </a:t>
            </a:r>
            <a:r>
              <a:rPr lang="ar-IQ" sz="2800" b="1" dirty="0">
                <a:solidFill>
                  <a:schemeClr val="tx1"/>
                </a:solidFill>
              </a:rPr>
              <a:t>علاج ظاهرة الغش في الامتحانات تكمن حلول ظاهرة الغش في الامتحانات في اتخاذ تدابير عدّة يُذكر منها الآتي: تربية الأبناء على استشعار رقابة الله، فهذا ما ينتج جيلاً واعياً ومراقباً لنفسه ومستشعراً لهذه الرقابة حتى في ظل غياب رقابة المعلم. تفعيل دور الآباء والأمهات للتخلص من هذه الظاهرة، من خلال </a:t>
            </a:r>
            <a:r>
              <a:rPr lang="ar-IQ" sz="2800" b="1" dirty="0" smtClean="0">
                <a:solidFill>
                  <a:schemeClr val="tx1"/>
                </a:solidFill>
              </a:rPr>
              <a:t>دور الاسرة في المنزل . </a:t>
            </a:r>
            <a:r>
              <a:rPr lang="ar-IQ" sz="2800" b="1" dirty="0">
                <a:solidFill>
                  <a:schemeClr val="tx1"/>
                </a:solidFill>
              </a:rPr>
              <a:t>تشجيع الطلّاب على الدراسة، ووضع القوانين التحفيزية التي تُعنى بمكافأة الطالب عند تحسّن أدائه وإن كان هذا التحسّن بسيطاً؛ ممّا يرسّخ لدى الطلاب قيمة الاجتهاد الذاتي ويحفّزهم. إرغام الطالب الغشاش على التواصل مع المرشد التربوي للتوصل إلى حل لسلوكه الخاطئ قبل أن يصبح معدياً لزملائه. وضع عقوبات صارمة وواضحة تجاه الغشاشين. عمل نماذج مختلفة للاختبارات.</a:t>
            </a:r>
          </a:p>
          <a:p>
            <a:pPr algn="r" rtl="1"/>
            <a:endParaRPr lang="ar-IQ" b="1" dirty="0">
              <a:solidFill>
                <a:schemeClr val="tx1"/>
              </a:solidFill>
            </a:endParaRPr>
          </a:p>
        </p:txBody>
      </p:sp>
    </p:spTree>
    <p:extLst>
      <p:ext uri="{BB962C8B-B14F-4D97-AF65-F5344CB8AC3E}">
        <p14:creationId xmlns:p14="http://schemas.microsoft.com/office/powerpoint/2010/main" val="238235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879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2" y="3000375"/>
            <a:ext cx="4778723" cy="3857625"/>
          </a:xfrm>
          <a:prstGeom prst="rect">
            <a:avLst/>
          </a:prstGeom>
        </p:spPr>
      </p:pic>
      <p:sp>
        <p:nvSpPr>
          <p:cNvPr id="2" name="Rectangle 1"/>
          <p:cNvSpPr/>
          <p:nvPr/>
        </p:nvSpPr>
        <p:spPr>
          <a:xfrm>
            <a:off x="84222" y="288763"/>
            <a:ext cx="11911262" cy="4842095"/>
          </a:xfrm>
          <a:prstGeom prst="rect">
            <a:avLst/>
          </a:prstGeom>
        </p:spPr>
        <p:txBody>
          <a:bodyPr wrap="square">
            <a:spAutoFit/>
          </a:bodyPr>
          <a:lstStyle/>
          <a:p>
            <a:pPr algn="r">
              <a:lnSpc>
                <a:spcPct val="107000"/>
              </a:lnSpc>
              <a:spcAft>
                <a:spcPts val="800"/>
              </a:spcAft>
            </a:pPr>
            <a:r>
              <a:rPr lang="ar-SA" sz="4000" b="1" u="sng" dirty="0">
                <a:solidFill>
                  <a:srgbClr val="C00000"/>
                </a:solidFill>
                <a:latin typeface="Times New Roman" panose="02020603050405020304" pitchFamily="18" charset="0"/>
                <a:ea typeface="Times New Roman" panose="02020603050405020304" pitchFamily="18" charset="0"/>
              </a:rPr>
              <a:t>مفهوم </a:t>
            </a:r>
            <a:r>
              <a:rPr lang="ar-SA" sz="4000" b="1" u="sng" dirty="0" smtClean="0">
                <a:solidFill>
                  <a:srgbClr val="C00000"/>
                </a:solidFill>
                <a:latin typeface="Times New Roman" panose="02020603050405020304" pitchFamily="18" charset="0"/>
                <a:ea typeface="Times New Roman" panose="02020603050405020304" pitchFamily="18" charset="0"/>
              </a:rPr>
              <a:t>ا</a:t>
            </a:r>
            <a:r>
              <a:rPr lang="ar-IQ" sz="4000" b="1" u="sng" dirty="0" smtClean="0">
                <a:solidFill>
                  <a:srgbClr val="C00000"/>
                </a:solidFill>
                <a:latin typeface="Times New Roman" panose="02020603050405020304" pitchFamily="18" charset="0"/>
                <a:ea typeface="Times New Roman" panose="02020603050405020304" pitchFamily="18" charset="0"/>
              </a:rPr>
              <a:t>لغش</a:t>
            </a:r>
            <a:r>
              <a:rPr lang="ar-SA" sz="4000" b="1" u="sng" dirty="0" smtClean="0">
                <a:solidFill>
                  <a:srgbClr val="C00000"/>
                </a:solidFill>
                <a:latin typeface="Times New Roman" panose="02020603050405020304" pitchFamily="18" charset="0"/>
                <a:ea typeface="Times New Roman" panose="02020603050405020304" pitchFamily="18" charset="0"/>
              </a:rPr>
              <a:t> </a:t>
            </a:r>
            <a:r>
              <a:rPr lang="ar-SA" sz="4000" b="1" u="sng" dirty="0">
                <a:solidFill>
                  <a:srgbClr val="C00000"/>
                </a:solidFill>
                <a:latin typeface="Times New Roman" panose="02020603050405020304" pitchFamily="18" charset="0"/>
                <a:ea typeface="Times New Roman" panose="02020603050405020304" pitchFamily="18" charset="0"/>
              </a:rPr>
              <a:t>:</a:t>
            </a:r>
            <a:endParaRPr lang="en-US" sz="4000" u="sng" dirty="0">
              <a:solidFill>
                <a:srgbClr val="C00000"/>
              </a:solidFill>
              <a:latin typeface="Times New Roman" panose="02020603050405020304" pitchFamily="18" charset="0"/>
              <a:ea typeface="Calibri" panose="020F0502020204030204" pitchFamily="34" charset="0"/>
            </a:endParaRPr>
          </a:p>
          <a:p>
            <a:pPr algn="just">
              <a:lnSpc>
                <a:spcPct val="107000"/>
              </a:lnSpc>
              <a:spcAft>
                <a:spcPts val="800"/>
              </a:spcAft>
            </a:pPr>
            <a:r>
              <a:rPr lang="ar-SA" sz="2800" b="1" dirty="0">
                <a:latin typeface="Times New Roman" panose="02020603050405020304" pitchFamily="18" charset="0"/>
                <a:ea typeface="Times New Roman" panose="02020603050405020304" pitchFamily="18" charset="0"/>
              </a:rPr>
              <a:t>لغويا: الغش هو الخداع لتحقيق مصلحة ما، ويعرف اصطلاحاً، بأنه التحايل على القوانين، وعدم الالتزام بالقواعد الدينيّة أو الأخلاقية من أجل تحقيق هدف ما. في العادة يعتمد الغش على الوصول لمصلحةٍ شخصية خاصة بالفرد، والذي يُسمّى "الغشاش"؛ فيستخدم الغش حتى يكون وسيلةً للنجاح السهل، وللأسف هذا ما دفع إلى انتشار الغش، مع معرفة أغلب الذين يستخدمونه بأنهُ سلوكٌ مرفوضٌ أخلاقياً.    </a:t>
            </a:r>
            <a:endParaRPr lang="ar-IQ" sz="2800" b="1" dirty="0" smtClean="0">
              <a:latin typeface="Times New Roman" panose="02020603050405020304" pitchFamily="18" charset="0"/>
              <a:ea typeface="Times New Roman" panose="02020603050405020304" pitchFamily="18" charset="0"/>
            </a:endParaRPr>
          </a:p>
          <a:p>
            <a:pPr algn="just">
              <a:lnSpc>
                <a:spcPct val="107000"/>
              </a:lnSpc>
              <a:spcAft>
                <a:spcPts val="800"/>
              </a:spcAft>
            </a:pPr>
            <a:r>
              <a:rPr lang="ar-SA" sz="3200" b="1" dirty="0" smtClean="0">
                <a:latin typeface="Times New Roman" panose="02020603050405020304" pitchFamily="18" charset="0"/>
                <a:ea typeface="Times New Roman" panose="02020603050405020304" pitchFamily="18" charset="0"/>
              </a:rPr>
              <a:t>ويعد </a:t>
            </a:r>
            <a:r>
              <a:rPr lang="ar-SA" sz="3200" b="1" dirty="0">
                <a:latin typeface="Times New Roman" panose="02020603050405020304" pitchFamily="18" charset="0"/>
                <a:ea typeface="Times New Roman" panose="02020603050405020304" pitchFamily="18" charset="0"/>
              </a:rPr>
              <a:t>الغش أحد الظواهر الاجتماعية غير السوية؛ فهو سلوك غير أخلاقي ومنحرف، ويعرف بأنه خلط الرديء بالجيد، ولغةً خلط الشيء بغيره أقل منه، وهدفه تزييف الحقيقة لكسب شيء معنوي أو مادي، أو لأجل إشباع الحاجات والرغبات</a:t>
            </a:r>
            <a:r>
              <a:rPr lang="ar-SA" sz="3200" dirty="0">
                <a:solidFill>
                  <a:srgbClr val="1F4E79"/>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1375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5"/>
            <a:ext cx="3408218" cy="1808019"/>
          </a:xfrm>
          <a:prstGeom prst="rect">
            <a:avLst/>
          </a:prstGeom>
        </p:spPr>
      </p:pic>
      <p:sp>
        <p:nvSpPr>
          <p:cNvPr id="2" name="عنوان 1"/>
          <p:cNvSpPr>
            <a:spLocks noGrp="1"/>
          </p:cNvSpPr>
          <p:nvPr>
            <p:ph type="title"/>
          </p:nvPr>
        </p:nvSpPr>
        <p:spPr>
          <a:xfrm>
            <a:off x="1097280" y="286604"/>
            <a:ext cx="10058400" cy="1001870"/>
          </a:xfrm>
        </p:spPr>
        <p:txBody>
          <a:bodyPr/>
          <a:lstStyle/>
          <a:p>
            <a:pPr algn="ctr"/>
            <a:r>
              <a:rPr lang="ar-IQ" dirty="0"/>
              <a:t>الغش في الامتحان </a:t>
            </a:r>
            <a:endParaRPr lang="en-US" dirty="0"/>
          </a:p>
        </p:txBody>
      </p:sp>
      <p:sp>
        <p:nvSpPr>
          <p:cNvPr id="3" name="عنصر نائب للمحتوى 2"/>
          <p:cNvSpPr>
            <a:spLocks noGrp="1"/>
          </p:cNvSpPr>
          <p:nvPr>
            <p:ph idx="1"/>
          </p:nvPr>
        </p:nvSpPr>
        <p:spPr>
          <a:xfrm>
            <a:off x="1097280" y="1246909"/>
            <a:ext cx="10058400" cy="4622185"/>
          </a:xfrm>
        </p:spPr>
        <p:txBody>
          <a:bodyPr>
            <a:noAutofit/>
          </a:bodyPr>
          <a:lstStyle/>
          <a:p>
            <a:pPr algn="just" rtl="1"/>
            <a:r>
              <a:rPr lang="ar-IQ" sz="2800" b="1" dirty="0" smtClean="0"/>
              <a:t>أحد </a:t>
            </a:r>
            <a:r>
              <a:rPr lang="ar-IQ" sz="2800" b="1" dirty="0"/>
              <a:t>أنواع الغش هو الغش في الامتحانات، سواء في المدرسة أو الجامعة، أو أي اختبار يتحدد من خلاله مستوى الطالب العلمي أو العملي، والغش في الامتحان هو الاعتماد على جهود الغير وسلبها منه إما بإرادته أو رغماً عنه، من أجل الحصول على درجات أعلى وتحقيق النجاح لكن دون وجه حق. تُعد ظاهرة الغش في الامتحانات ظاهرة سلبية منتشرة في مدارسنا، وهي من أكبر المشاكل التي </a:t>
            </a:r>
            <a:r>
              <a:rPr lang="ar-IQ" sz="2800" b="1" dirty="0" err="1"/>
              <a:t>يواجهها</a:t>
            </a:r>
            <a:r>
              <a:rPr lang="ar-IQ" sz="2800" b="1" dirty="0"/>
              <a:t> التعليم والمعلّمين، وأكثرها تأثيراً على الطالب وعلى المجتمع، إذ غالباً ما يجتمع الغش مع سلوكيات سلبية وأخلاق ذميمة أخرى، مثل الكذب والخداع والسرقة. الغش في الامتحانات هو خيانة للنفس وخيانة للمعلم الذي يراقب قاعة الامتحان، وهو من ناحية أخرى سرقة لجهد شخص آخر، والحصول على امتيازات غير مشروعة، وكأي تصرف سلبي، يتبع الغش في الامتحان تصرفات سلبية أخرى، حيث يضطر صاحبه بطبيعة الحال إلى الكذب والتملص من الاتهام إن كشفه المعلم، ولذلك فالغش يجمع أسوأ الصفات معاً.</a:t>
            </a:r>
          </a:p>
          <a:p>
            <a:pPr algn="just" rtl="1"/>
            <a:endParaRPr lang="ar-IQ" sz="2800" b="1" dirty="0"/>
          </a:p>
        </p:txBody>
      </p:sp>
    </p:spTree>
    <p:extLst>
      <p:ext uri="{BB962C8B-B14F-4D97-AF65-F5344CB8AC3E}">
        <p14:creationId xmlns:p14="http://schemas.microsoft.com/office/powerpoint/2010/main" val="3817044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06809"/>
          </a:xfrm>
          <a:prstGeom prst="rect">
            <a:avLst/>
          </a:prstGeom>
        </p:spPr>
        <p:txBody>
          <a:bodyPr wrap="square">
            <a:spAutoFit/>
          </a:bodyPr>
          <a:lstStyle/>
          <a:p>
            <a:pPr algn="r" rtl="1">
              <a:lnSpc>
                <a:spcPct val="107000"/>
              </a:lnSpc>
              <a:spcAft>
                <a:spcPts val="800"/>
              </a:spcAft>
            </a:pPr>
            <a:r>
              <a:rPr lang="ar-IQ" sz="3200" b="1" dirty="0" smtClean="0">
                <a:solidFill>
                  <a:srgbClr val="1F4E79"/>
                </a:solidFill>
                <a:latin typeface="lfont"/>
                <a:ea typeface="Times New Roman" panose="02020603050405020304" pitchFamily="18" charset="0"/>
              </a:rPr>
              <a:t>انواع الغش</a:t>
            </a:r>
            <a:r>
              <a:rPr lang="ar-SA" sz="3200" b="1" dirty="0" smtClean="0">
                <a:solidFill>
                  <a:srgbClr val="1F4E79"/>
                </a:solidFill>
                <a:latin typeface="lfont"/>
                <a:ea typeface="Times New Roman" panose="02020603050405020304" pitchFamily="18" charset="0"/>
              </a:rPr>
              <a:t>:</a:t>
            </a:r>
            <a:endParaRPr lang="en-US" sz="3200" dirty="0">
              <a:latin typeface="Times New Roman" panose="02020603050405020304" pitchFamily="18" charset="0"/>
              <a:ea typeface="Calibri" panose="020F0502020204030204" pitchFamily="34" charset="0"/>
            </a:endParaRPr>
          </a:p>
          <a:p>
            <a:pPr algn="r" rtl="1">
              <a:lnSpc>
                <a:spcPct val="107000"/>
              </a:lnSpc>
              <a:spcAft>
                <a:spcPts val="800"/>
              </a:spcAft>
            </a:pPr>
            <a:r>
              <a:rPr lang="ar-IQ" sz="3200" dirty="0" smtClean="0">
                <a:solidFill>
                  <a:srgbClr val="1F4E79"/>
                </a:solidFill>
                <a:latin typeface="lfont"/>
                <a:ea typeface="Times New Roman" panose="02020603050405020304" pitchFamily="18" charset="0"/>
              </a:rPr>
              <a:t>1-</a:t>
            </a:r>
            <a:r>
              <a:rPr lang="ar-SA" sz="3200" dirty="0" smtClean="0">
                <a:solidFill>
                  <a:srgbClr val="1F4E79"/>
                </a:solidFill>
                <a:latin typeface="lfont"/>
                <a:ea typeface="Times New Roman" panose="02020603050405020304" pitchFamily="18" charset="0"/>
              </a:rPr>
              <a:t>غش </a:t>
            </a:r>
            <a:r>
              <a:rPr lang="ar-SA" sz="3200" dirty="0">
                <a:solidFill>
                  <a:srgbClr val="1F4E79"/>
                </a:solidFill>
                <a:latin typeface="lfont"/>
                <a:ea typeface="Times New Roman" panose="02020603050405020304" pitchFamily="18" charset="0"/>
              </a:rPr>
              <a:t>في البيع والشراء: يتمثل في إخفاء العيب في السلعة المباعة، وإخفاء مصدرها، والغش في وزنها وصفاتها الجوهرية ومميزاتها وكميتها وعناصرها.</a:t>
            </a:r>
          </a:p>
          <a:p>
            <a:pPr algn="r" rtl="1">
              <a:lnSpc>
                <a:spcPct val="107000"/>
              </a:lnSpc>
              <a:spcAft>
                <a:spcPts val="800"/>
              </a:spcAft>
            </a:pPr>
            <a:r>
              <a:rPr lang="ar-IQ" sz="3200" dirty="0" smtClean="0">
                <a:solidFill>
                  <a:srgbClr val="1F4E79"/>
                </a:solidFill>
                <a:latin typeface="lfont"/>
                <a:ea typeface="Times New Roman" panose="02020603050405020304" pitchFamily="18" charset="0"/>
              </a:rPr>
              <a:t>2-غش</a:t>
            </a:r>
            <a:r>
              <a:rPr lang="ar-SA" sz="3200" dirty="0" smtClean="0">
                <a:solidFill>
                  <a:srgbClr val="1F4E79"/>
                </a:solidFill>
                <a:latin typeface="lfont"/>
                <a:ea typeface="Times New Roman" panose="02020603050405020304" pitchFamily="18" charset="0"/>
              </a:rPr>
              <a:t> </a:t>
            </a:r>
            <a:r>
              <a:rPr lang="ar-SA" sz="3200" dirty="0">
                <a:solidFill>
                  <a:srgbClr val="1F4E79"/>
                </a:solidFill>
                <a:latin typeface="lfont"/>
                <a:ea typeface="Times New Roman" panose="02020603050405020304" pitchFamily="18" charset="0"/>
              </a:rPr>
              <a:t>الزواج </a:t>
            </a:r>
            <a:r>
              <a:rPr lang="ar-SA" sz="3200" dirty="0" smtClean="0">
                <a:solidFill>
                  <a:srgbClr val="1F4E79"/>
                </a:solidFill>
                <a:latin typeface="lfont"/>
                <a:ea typeface="Times New Roman" panose="02020603050405020304" pitchFamily="18" charset="0"/>
              </a:rPr>
              <a:t>: </a:t>
            </a:r>
            <a:r>
              <a:rPr lang="ar-SA" sz="3200" dirty="0">
                <a:solidFill>
                  <a:srgbClr val="1F4E79"/>
                </a:solidFill>
                <a:latin typeface="lfont"/>
                <a:ea typeface="Times New Roman" panose="02020603050405020304" pitchFamily="18" charset="0"/>
              </a:rPr>
              <a:t>يتمثل في إظهار الفتاة الجميلة للخاطب، ويوم الزفاف تكون الفتاة القبيحة، وإخفاء المرض أو العيب عند أحدهما، ووضع مساحيق التجميل المزيفة.</a:t>
            </a:r>
          </a:p>
          <a:p>
            <a:pPr algn="r" rtl="1">
              <a:lnSpc>
                <a:spcPct val="107000"/>
              </a:lnSpc>
              <a:spcAft>
                <a:spcPts val="800"/>
              </a:spcAft>
            </a:pPr>
            <a:r>
              <a:rPr lang="ar-IQ" sz="3200" dirty="0" smtClean="0">
                <a:solidFill>
                  <a:srgbClr val="1F4E79"/>
                </a:solidFill>
                <a:latin typeface="lfont"/>
                <a:ea typeface="Times New Roman" panose="02020603050405020304" pitchFamily="18" charset="0"/>
              </a:rPr>
              <a:t>3-</a:t>
            </a:r>
            <a:r>
              <a:rPr lang="ar-SA" sz="3200" dirty="0" smtClean="0">
                <a:solidFill>
                  <a:srgbClr val="1F4E79"/>
                </a:solidFill>
                <a:latin typeface="lfont"/>
                <a:ea typeface="Times New Roman" panose="02020603050405020304" pitchFamily="18" charset="0"/>
              </a:rPr>
              <a:t> </a:t>
            </a:r>
            <a:r>
              <a:rPr lang="ar-SA" sz="3200" dirty="0">
                <a:solidFill>
                  <a:srgbClr val="1F4E79"/>
                </a:solidFill>
                <a:latin typeface="lfont"/>
                <a:ea typeface="Times New Roman" panose="02020603050405020304" pitchFamily="18" charset="0"/>
              </a:rPr>
              <a:t>غش في امتلاك العقارات </a:t>
            </a:r>
            <a:r>
              <a:rPr lang="ar-SA" sz="3200" dirty="0" smtClean="0">
                <a:solidFill>
                  <a:srgbClr val="1F4E79"/>
                </a:solidFill>
                <a:latin typeface="lfont"/>
                <a:ea typeface="Times New Roman" panose="02020603050405020304" pitchFamily="18" charset="0"/>
              </a:rPr>
              <a:t>والسيارات</a:t>
            </a:r>
            <a:r>
              <a:rPr lang="ar-IQ" sz="3200" dirty="0" smtClean="0">
                <a:solidFill>
                  <a:srgbClr val="1F4E79"/>
                </a:solidFill>
                <a:latin typeface="lfont"/>
                <a:ea typeface="Times New Roman" panose="02020603050405020304" pitchFamily="18" charset="0"/>
              </a:rPr>
              <a:t>.</a:t>
            </a:r>
          </a:p>
          <a:p>
            <a:pPr algn="r" rtl="1">
              <a:lnSpc>
                <a:spcPct val="107000"/>
              </a:lnSpc>
              <a:spcAft>
                <a:spcPts val="800"/>
              </a:spcAft>
            </a:pPr>
            <a:r>
              <a:rPr lang="ar-IQ" sz="3200" dirty="0" smtClean="0">
                <a:solidFill>
                  <a:srgbClr val="1F4E79"/>
                </a:solidFill>
                <a:latin typeface="lfont"/>
                <a:ea typeface="Times New Roman" panose="02020603050405020304" pitchFamily="18" charset="0"/>
              </a:rPr>
              <a:t>4-</a:t>
            </a:r>
            <a:r>
              <a:rPr lang="ar-SA" sz="3200" dirty="0" smtClean="0">
                <a:solidFill>
                  <a:srgbClr val="1F4E79"/>
                </a:solidFill>
                <a:latin typeface="lfont"/>
                <a:ea typeface="Times New Roman" panose="02020603050405020304" pitchFamily="18" charset="0"/>
              </a:rPr>
              <a:t>غش </a:t>
            </a:r>
            <a:r>
              <a:rPr lang="ar-SA" sz="3200" dirty="0">
                <a:solidFill>
                  <a:srgbClr val="1F4E79"/>
                </a:solidFill>
                <a:latin typeface="lfont"/>
                <a:ea typeface="Times New Roman" panose="02020603050405020304" pitchFamily="18" charset="0"/>
              </a:rPr>
              <a:t>في النصيحة: عن طريق عدم الإخلاص في تقديمها. </a:t>
            </a:r>
            <a:endParaRPr lang="ar-IQ" sz="3200" dirty="0" smtClean="0">
              <a:solidFill>
                <a:srgbClr val="1F4E79"/>
              </a:solidFill>
              <a:latin typeface="lfont"/>
              <a:ea typeface="Times New Roman" panose="02020603050405020304" pitchFamily="18" charset="0"/>
            </a:endParaRPr>
          </a:p>
          <a:p>
            <a:pPr algn="r" rtl="1">
              <a:lnSpc>
                <a:spcPct val="107000"/>
              </a:lnSpc>
              <a:spcAft>
                <a:spcPts val="800"/>
              </a:spcAft>
            </a:pPr>
            <a:r>
              <a:rPr lang="ar-IQ" sz="3200" dirty="0" smtClean="0">
                <a:solidFill>
                  <a:srgbClr val="1F4E79"/>
                </a:solidFill>
                <a:latin typeface="lfont"/>
                <a:ea typeface="Times New Roman" panose="02020603050405020304" pitchFamily="18" charset="0"/>
              </a:rPr>
              <a:t>5-</a:t>
            </a:r>
            <a:r>
              <a:rPr lang="ar-SA" sz="3200" dirty="0" smtClean="0">
                <a:solidFill>
                  <a:srgbClr val="1F4E79"/>
                </a:solidFill>
                <a:latin typeface="lfont"/>
                <a:ea typeface="Times New Roman" panose="02020603050405020304" pitchFamily="18" charset="0"/>
              </a:rPr>
              <a:t>غش </a:t>
            </a:r>
            <a:r>
              <a:rPr lang="ar-SA" sz="3200" dirty="0">
                <a:solidFill>
                  <a:srgbClr val="1F4E79"/>
                </a:solidFill>
                <a:latin typeface="lfont"/>
                <a:ea typeface="Times New Roman" panose="02020603050405020304" pitchFamily="18" charset="0"/>
              </a:rPr>
              <a:t>في الرعية </a:t>
            </a:r>
            <a:r>
              <a:rPr lang="ar-SA" sz="3200" dirty="0" smtClean="0">
                <a:solidFill>
                  <a:srgbClr val="1F4E79"/>
                </a:solidFill>
                <a:latin typeface="lfont"/>
                <a:ea typeface="Times New Roman" panose="02020603050405020304" pitchFamily="18" charset="0"/>
              </a:rPr>
              <a:t>: </a:t>
            </a:r>
            <a:r>
              <a:rPr lang="ar-SA" sz="3200" dirty="0">
                <a:solidFill>
                  <a:srgbClr val="1F4E79"/>
                </a:solidFill>
                <a:latin typeface="lfont"/>
                <a:ea typeface="Times New Roman" panose="02020603050405020304" pitchFamily="18" charset="0"/>
              </a:rPr>
              <a:t>بواسطة تأخير أعمال الناس وتأخير مصالحهم، وعدم تأدية الوظائف على أكمل وجه. وثمة غش في الامتحان: من خلال نقل الإجابات.</a:t>
            </a:r>
          </a:p>
          <a:p>
            <a:pPr algn="r" rtl="1">
              <a:lnSpc>
                <a:spcPct val="107000"/>
              </a:lnSpc>
              <a:spcAft>
                <a:spcPts val="800"/>
              </a:spcAft>
            </a:pPr>
            <a:r>
              <a:rPr lang="ar-IQ" sz="3200" dirty="0" smtClean="0">
                <a:solidFill>
                  <a:srgbClr val="1F4E79"/>
                </a:solidFill>
                <a:latin typeface="lfont"/>
                <a:ea typeface="Times New Roman" panose="02020603050405020304" pitchFamily="18" charset="0"/>
              </a:rPr>
              <a:t>6-</a:t>
            </a:r>
            <a:r>
              <a:rPr lang="ar-SA" sz="3200" dirty="0" smtClean="0">
                <a:solidFill>
                  <a:srgbClr val="1F4E79"/>
                </a:solidFill>
                <a:latin typeface="lfont"/>
                <a:ea typeface="Times New Roman" panose="02020603050405020304" pitchFamily="18" charset="0"/>
              </a:rPr>
              <a:t>الغش التجاري</a:t>
            </a:r>
            <a:r>
              <a:rPr lang="ar-IQ" sz="3200" dirty="0" smtClean="0">
                <a:solidFill>
                  <a:srgbClr val="1F4E79"/>
                </a:solidFill>
                <a:latin typeface="lfont"/>
                <a:ea typeface="Times New Roman" panose="02020603050405020304" pitchFamily="18" charset="0"/>
              </a:rPr>
              <a:t>.</a:t>
            </a:r>
          </a:p>
          <a:p>
            <a:pPr algn="r" rtl="1">
              <a:lnSpc>
                <a:spcPct val="107000"/>
              </a:lnSpc>
              <a:spcAft>
                <a:spcPts val="800"/>
              </a:spcAft>
            </a:pPr>
            <a:r>
              <a:rPr lang="ar-IQ" sz="3200" dirty="0" smtClean="0">
                <a:solidFill>
                  <a:srgbClr val="1F4E79"/>
                </a:solidFill>
                <a:effectLst/>
                <a:latin typeface="lfont"/>
                <a:ea typeface="Calibri" panose="020F0502020204030204" pitchFamily="34" charset="0"/>
                <a:cs typeface="Arial" panose="020B0604020202020204" pitchFamily="34" charset="0"/>
              </a:rPr>
              <a:t>7- الغش الجامعي .</a:t>
            </a:r>
            <a:endParaRPr lang="en-US" sz="3200" dirty="0">
              <a:solidFill>
                <a:srgbClr val="1F4E79"/>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696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516" y="240632"/>
            <a:ext cx="11249525" cy="6075947"/>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41465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637343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314275"/>
          </a:xfrm>
          <a:prstGeom prst="rect">
            <a:avLst/>
          </a:prstGeom>
        </p:spPr>
        <p:txBody>
          <a:bodyPr wrap="square">
            <a:spAutoFit/>
          </a:bodyPr>
          <a:lstStyle/>
          <a:p>
            <a:pPr algn="r" rtl="1">
              <a:lnSpc>
                <a:spcPct val="150000"/>
              </a:lnSpc>
              <a:spcAft>
                <a:spcPts val="800"/>
              </a:spcAft>
            </a:pPr>
            <a:r>
              <a:rPr lang="ar-SA"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العوامل المسببة </a:t>
            </a:r>
            <a:r>
              <a:rPr lang="ar-SA" sz="3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للغش</a:t>
            </a:r>
            <a:r>
              <a:rPr lang="ar-IQ" sz="3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p>
          <a:p>
            <a:pPr algn="r" rtl="1">
              <a:lnSpc>
                <a:spcPct val="150000"/>
              </a:lnSpc>
              <a:spcAft>
                <a:spcPts val="800"/>
              </a:spcAft>
            </a:pPr>
            <a:r>
              <a:rPr lang="ar-IQ" sz="24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1-التركيز </a:t>
            </a:r>
            <a:r>
              <a:rPr lang="ar-IQ"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المبالغ فيه على الاختبارات التحريرية كمقياس للتحصيل الدراسي للطالب، مع إهمال أساليب أخرى مهمة للتقويم مثل النشاطات </a:t>
            </a:r>
            <a:r>
              <a:rPr lang="ar-IQ" sz="24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الجامعية  .</a:t>
            </a:r>
            <a:endParaRPr lang="ar-IQ"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IQ" sz="24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2-ضعف </a:t>
            </a:r>
            <a:r>
              <a:rPr lang="ar-IQ"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مستوى التحصيل الدراسي للطالب لأسباب عدة منها </a:t>
            </a:r>
            <a:r>
              <a:rPr lang="ar-IQ" sz="24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مزاولة </a:t>
            </a:r>
            <a:r>
              <a:rPr lang="ar-IQ"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بعض الطلاب العمل بعد انتهاء اليوم الدراسي.</a:t>
            </a:r>
          </a:p>
          <a:p>
            <a:pPr algn="r" rtl="1">
              <a:lnSpc>
                <a:spcPct val="150000"/>
              </a:lnSpc>
              <a:spcAft>
                <a:spcPts val="800"/>
              </a:spcAft>
            </a:pPr>
            <a:r>
              <a:rPr lang="ar-IQ" sz="24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3-مبالغة </a:t>
            </a:r>
            <a:r>
              <a:rPr lang="ar-IQ"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بعض المؤسسات التعليمية في تقدير مستوى الطالب، مثل رفع الحد الأدنى لعلامة النجاح.</a:t>
            </a:r>
          </a:p>
          <a:p>
            <a:pPr algn="r" rtl="1">
              <a:lnSpc>
                <a:spcPct val="150000"/>
              </a:lnSpc>
              <a:spcAft>
                <a:spcPts val="800"/>
              </a:spcAft>
            </a:pPr>
            <a:r>
              <a:rPr lang="ar-IQ" sz="24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4-عدم </a:t>
            </a:r>
            <a:r>
              <a:rPr lang="ar-IQ"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وجود فاصل زمني كاف بين الاختبارات، بل إن الطالب قد يؤدي أكثر من اختبار في اليوم الواحد. وهذا من شأنه عدم إعطاء الطالب فرصة مراجعة المواد والتهيؤ للاختبارات، لما يعانيه من إرهاق بدني وذهني وتوتر نفسي.</a:t>
            </a:r>
          </a:p>
          <a:p>
            <a:pPr algn="r" rtl="1">
              <a:lnSpc>
                <a:spcPct val="150000"/>
              </a:lnSpc>
              <a:spcAft>
                <a:spcPts val="800"/>
              </a:spcAft>
            </a:pPr>
            <a:r>
              <a:rPr lang="ar-IQ" sz="24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5-غياب </a:t>
            </a:r>
            <a:r>
              <a:rPr lang="ar-IQ"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القوة من جانب </a:t>
            </a:r>
            <a:r>
              <a:rPr lang="ar-IQ" sz="24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الاستاذ الجامعي .</a:t>
            </a:r>
            <a:endParaRPr lang="en-US"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683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705600"/>
          </a:xfrm>
          <a:prstGeom prst="rect">
            <a:avLst/>
          </a:prstGeom>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70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43776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04721"/>
          </a:xfrm>
          <a:prstGeom prst="rect">
            <a:avLst/>
          </a:prstGeom>
        </p:spPr>
        <p:txBody>
          <a:bodyPr wrap="square">
            <a:spAutoFit/>
          </a:bodyPr>
          <a:lstStyle/>
          <a:p>
            <a:pPr algn="r" rtl="1">
              <a:lnSpc>
                <a:spcPct val="150000"/>
              </a:lnSpc>
              <a:spcAft>
                <a:spcPts val="800"/>
              </a:spcAft>
            </a:pPr>
            <a:r>
              <a:rPr lang="ar-IQ" sz="3600" b="1" u="sng"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a:t>
            </a:r>
            <a:r>
              <a:rPr lang="ar-SA" sz="3600" b="1" u="sng"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سباب </a:t>
            </a:r>
            <a:r>
              <a:rPr lang="ar-SA" sz="36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الغش</a:t>
            </a:r>
          </a:p>
          <a:p>
            <a:pPr algn="r" rtl="1">
              <a:lnSpc>
                <a:spcPct val="150000"/>
              </a:lnSpc>
              <a:spcAft>
                <a:spcPts val="800"/>
              </a:spcAft>
            </a:pPr>
            <a:r>
              <a:rPr lang="ar-SA" sz="2400" b="1" dirty="0">
                <a:latin typeface="Calibri" panose="020F0502020204030204" pitchFamily="34" charset="0"/>
                <a:ea typeface="Times New Roman" panose="02020603050405020304" pitchFamily="18" charset="0"/>
                <a:cs typeface="Times New Roman" panose="02020603050405020304" pitchFamily="18" charset="0"/>
              </a:rPr>
              <a:t>أسباب الغش في الامتحانات يلجأ بعض الطلاب للغش في الامتحانات نتيجة للأسباب الآتية: ضعف التحصيل العلمي للطالب وإدراكه لذلك مما يدفعه للحصول على درجات أعلى بطرق أخرى غير الدراسة ومنها الغش. استهتار الطالب وقلّة تحمله للمسؤولية اللذان يدفعانه لعدم الدراسة والاستعداد بشكل كافٍ للامتحانات. انعدام ثقة الطالب في قدراته الذهنية والتحصيلية. وجود مشكلة تتعلق بفهم الطالب لمادّة معينة، أو مشكلة تتعلّق معلّمها. الشعور بالقلق المفرط من الامتحانات، مما يدفع الطالب للتخلص منه عن طريق الغش. وجود البيئة المناسبة للغش؛ فاستهتار المراقب وغش الطلبة الآخرين قد يكونا دافعاً للغش في الامتحانات. شعور الطالب بتمييز معلّم المادة بين الطلبة، مما يجعله يتّخذ من الغش وسيلة لإنصاف نفسه. قلّة وقت الامتحان، إذ يكون ذلك سبباً من أسباب الغش في الامتحانات أحياناً. الرغبة في إثبات قدرة الطالب على الغش واتّباع الأساليب المتنوّعة فيه من باب التسلية أحياناً، أو الشعور بالإثارة، أو إثبات الذات أمام الأقران.</a:t>
            </a:r>
          </a:p>
          <a:p>
            <a:pPr algn="r" rtl="1">
              <a:lnSpc>
                <a:spcPct val="150000"/>
              </a:lnSpc>
              <a:spcAft>
                <a:spcPts val="800"/>
              </a:spcAft>
            </a:pPr>
            <a:endParaRPr lang="ar-SA" sz="2400" b="1" dirty="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endParaRPr lang="ar-SA" sz="24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883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546" y="407660"/>
            <a:ext cx="11627893" cy="4031873"/>
          </a:xfrm>
          <a:prstGeom prst="rect">
            <a:avLst/>
          </a:prstGeom>
        </p:spPr>
        <p:txBody>
          <a:bodyPr wrap="square">
            <a:spAutoFit/>
          </a:bodyPr>
          <a:lstStyle/>
          <a:p>
            <a:pPr algn="r" rtl="1">
              <a:lnSpc>
                <a:spcPct val="150000"/>
              </a:lnSpc>
              <a:spcBef>
                <a:spcPts val="1200"/>
              </a:spcBef>
            </a:pPr>
            <a:r>
              <a:rPr lang="ar-SA" sz="2400" b="1" dirty="0" smtClean="0">
                <a:latin typeface="Calibri" panose="020F0502020204030204" pitchFamily="34" charset="0"/>
                <a:ea typeface="Times New Roman" panose="02020603050405020304" pitchFamily="18" charset="0"/>
                <a:cs typeface="Times New Roman" panose="02020603050405020304" pitchFamily="18" charset="0"/>
              </a:rPr>
              <a:t>المقترحات </a:t>
            </a:r>
            <a:r>
              <a:rPr lang="ar-SA" sz="2400" b="1" dirty="0">
                <a:latin typeface="Calibri" panose="020F0502020204030204" pitchFamily="34" charset="0"/>
                <a:ea typeface="Times New Roman" panose="02020603050405020304" pitchFamily="18" charset="0"/>
                <a:cs typeface="Times New Roman" panose="02020603050405020304" pitchFamily="18" charset="0"/>
              </a:rPr>
              <a:t>الوقائية والعلاجية:</a:t>
            </a:r>
          </a:p>
          <a:p>
            <a:pPr algn="r" rtl="1">
              <a:lnSpc>
                <a:spcPct val="150000"/>
              </a:lnSpc>
              <a:spcBef>
                <a:spcPts val="1200"/>
              </a:spcBef>
            </a:pPr>
            <a:r>
              <a:rPr lang="ar-IQ" sz="2400" b="1" dirty="0" smtClean="0">
                <a:latin typeface="Calibri" panose="020F0502020204030204" pitchFamily="34" charset="0"/>
                <a:ea typeface="Times New Roman" panose="02020603050405020304" pitchFamily="18" charset="0"/>
                <a:cs typeface="Times New Roman" panose="02020603050405020304" pitchFamily="18" charset="0"/>
              </a:rPr>
              <a:t>1- </a:t>
            </a:r>
            <a:r>
              <a:rPr lang="ar-SA" sz="2400" b="1" dirty="0" smtClean="0">
                <a:latin typeface="Calibri" panose="020F0502020204030204" pitchFamily="34" charset="0"/>
                <a:ea typeface="Times New Roman" panose="02020603050405020304" pitchFamily="18" charset="0"/>
                <a:cs typeface="Times New Roman" panose="02020603050405020304" pitchFamily="18" charset="0"/>
              </a:rPr>
              <a:t>توضيح </a:t>
            </a:r>
            <a:r>
              <a:rPr lang="ar-SA" sz="2400" b="1" dirty="0">
                <a:latin typeface="Calibri" panose="020F0502020204030204" pitchFamily="34" charset="0"/>
                <a:ea typeface="Times New Roman" panose="02020603050405020304" pitchFamily="18" charset="0"/>
                <a:cs typeface="Times New Roman" panose="02020603050405020304" pitchFamily="18" charset="0"/>
              </a:rPr>
              <a:t>مخاطر الغش وتعارضه مع مبادئ الإسلام ومع القيم والغايات </a:t>
            </a:r>
            <a:r>
              <a:rPr lang="ar-SA" sz="2400" b="1" dirty="0" smtClean="0">
                <a:latin typeface="Calibri" panose="020F0502020204030204" pitchFamily="34" charset="0"/>
                <a:ea typeface="Times New Roman" panose="02020603050405020304" pitchFamily="18" charset="0"/>
                <a:cs typeface="Times New Roman" panose="02020603050405020304" pitchFamily="18" charset="0"/>
              </a:rPr>
              <a:t>التربوية، </a:t>
            </a:r>
            <a:r>
              <a:rPr lang="ar-SA" sz="2400" b="1" dirty="0">
                <a:latin typeface="Calibri" panose="020F0502020204030204" pitchFamily="34" charset="0"/>
                <a:ea typeface="Times New Roman" panose="02020603050405020304" pitchFamily="18" charset="0"/>
                <a:cs typeface="Times New Roman" panose="02020603050405020304" pitchFamily="18" charset="0"/>
              </a:rPr>
              <a:t>ومن خلال المنابر في المساجد، وأن يتم ذلك في إطار تربية إسلامية قويمة ترسخ لدى الطلاب قيم الإسلام وأخلاقياته السامية.</a:t>
            </a:r>
          </a:p>
          <a:p>
            <a:pPr algn="r" rtl="1">
              <a:lnSpc>
                <a:spcPct val="150000"/>
              </a:lnSpc>
              <a:spcBef>
                <a:spcPts val="1200"/>
              </a:spcBef>
            </a:pPr>
            <a:r>
              <a:rPr lang="ar-IQ" sz="2400" b="1" dirty="0" smtClean="0">
                <a:latin typeface="Calibri" panose="020F0502020204030204" pitchFamily="34" charset="0"/>
                <a:ea typeface="Times New Roman" panose="02020603050405020304" pitchFamily="18" charset="0"/>
                <a:cs typeface="Times New Roman" panose="02020603050405020304" pitchFamily="18" charset="0"/>
              </a:rPr>
              <a:t>2-</a:t>
            </a:r>
            <a:r>
              <a:rPr lang="ar-SA" sz="2400" b="1" dirty="0" smtClean="0">
                <a:latin typeface="Calibri" panose="020F0502020204030204" pitchFamily="34" charset="0"/>
                <a:ea typeface="Times New Roman" panose="02020603050405020304" pitchFamily="18" charset="0"/>
                <a:cs typeface="Times New Roman" panose="02020603050405020304" pitchFamily="18" charset="0"/>
              </a:rPr>
              <a:t>مراعاة </a:t>
            </a:r>
            <a:r>
              <a:rPr lang="ar-SA" sz="2400" b="1" dirty="0">
                <a:latin typeface="Calibri" panose="020F0502020204030204" pitchFamily="34" charset="0"/>
                <a:ea typeface="Times New Roman" panose="02020603050405020304" pitchFamily="18" charset="0"/>
                <a:cs typeface="Times New Roman" panose="02020603050405020304" pitchFamily="18" charset="0"/>
              </a:rPr>
              <a:t>الإيجاز والتركيز في </a:t>
            </a:r>
            <a:r>
              <a:rPr lang="ar-IQ" sz="2400" b="1" dirty="0" smtClean="0">
                <a:latin typeface="Calibri" panose="020F0502020204030204" pitchFamily="34" charset="0"/>
                <a:ea typeface="Times New Roman" panose="02020603050405020304" pitchFamily="18" charset="0"/>
                <a:cs typeface="Times New Roman" panose="02020603050405020304" pitchFamily="18" charset="0"/>
              </a:rPr>
              <a:t>المواد الدراسية </a:t>
            </a:r>
            <a:r>
              <a:rPr lang="ar-SA" sz="2400" b="1" dirty="0" smtClean="0">
                <a:latin typeface="Calibri" panose="020F0502020204030204" pitchFamily="34" charset="0"/>
                <a:ea typeface="Times New Roman" panose="02020603050405020304" pitchFamily="18" charset="0"/>
                <a:cs typeface="Times New Roman" panose="02020603050405020304" pitchFamily="18" charset="0"/>
              </a:rPr>
              <a:t> </a:t>
            </a:r>
            <a:r>
              <a:rPr lang="ar-SA" sz="2400" b="1" dirty="0">
                <a:latin typeface="Calibri" panose="020F0502020204030204" pitchFamily="34" charset="0"/>
                <a:ea typeface="Times New Roman" panose="02020603050405020304" pitchFamily="18" charset="0"/>
                <a:cs typeface="Times New Roman" panose="02020603050405020304" pitchFamily="18" charset="0"/>
              </a:rPr>
              <a:t>التي يكلف بها </a:t>
            </a:r>
            <a:r>
              <a:rPr lang="ar-SA" sz="2400" b="1" dirty="0" smtClean="0">
                <a:latin typeface="Calibri" panose="020F0502020204030204" pitchFamily="34" charset="0"/>
                <a:ea typeface="Times New Roman" panose="02020603050405020304" pitchFamily="18" charset="0"/>
                <a:cs typeface="Times New Roman" panose="02020603050405020304" pitchFamily="18" charset="0"/>
              </a:rPr>
              <a:t>ا</a:t>
            </a:r>
            <a:r>
              <a:rPr lang="ar-IQ" sz="2400" b="1" dirty="0" smtClean="0">
                <a:latin typeface="Calibri" panose="020F0502020204030204" pitchFamily="34" charset="0"/>
                <a:ea typeface="Times New Roman" panose="02020603050405020304" pitchFamily="18" charset="0"/>
                <a:cs typeface="Times New Roman" panose="02020603050405020304" pitchFamily="18" charset="0"/>
              </a:rPr>
              <a:t>لطالبات.</a:t>
            </a:r>
          </a:p>
          <a:p>
            <a:pPr algn="r" rtl="1">
              <a:lnSpc>
                <a:spcPct val="150000"/>
              </a:lnSpc>
              <a:spcBef>
                <a:spcPts val="1200"/>
              </a:spcBef>
            </a:pPr>
            <a:r>
              <a:rPr lang="ar-IQ" sz="2400" b="1" dirty="0">
                <a:latin typeface="Calibri" panose="020F0502020204030204" pitchFamily="34" charset="0"/>
                <a:ea typeface="Times New Roman" panose="02020603050405020304" pitchFamily="18" charset="0"/>
                <a:cs typeface="Times New Roman" panose="02020603050405020304" pitchFamily="18" charset="0"/>
              </a:rPr>
              <a:t>3</a:t>
            </a:r>
            <a:r>
              <a:rPr lang="ar-IQ" sz="2400" b="1" dirty="0" smtClean="0">
                <a:latin typeface="Calibri" panose="020F0502020204030204" pitchFamily="34" charset="0"/>
                <a:ea typeface="Times New Roman" panose="02020603050405020304" pitchFamily="18" charset="0"/>
                <a:cs typeface="Times New Roman" panose="02020603050405020304" pitchFamily="18" charset="0"/>
              </a:rPr>
              <a:t>-ا</a:t>
            </a:r>
            <a:r>
              <a:rPr lang="ar-SA" sz="2400" b="1" dirty="0" smtClean="0">
                <a:latin typeface="Calibri" panose="020F0502020204030204" pitchFamily="34" charset="0"/>
                <a:ea typeface="Times New Roman" panose="02020603050405020304" pitchFamily="18" charset="0"/>
                <a:cs typeface="Times New Roman" panose="02020603050405020304" pitchFamily="18" charset="0"/>
              </a:rPr>
              <a:t>لاحتفاظ </a:t>
            </a:r>
            <a:r>
              <a:rPr lang="ar-SA" sz="2400" b="1" dirty="0">
                <a:latin typeface="Calibri" panose="020F0502020204030204" pitchFamily="34" charset="0"/>
                <a:ea typeface="Times New Roman" panose="02020603050405020304" pitchFamily="18" charset="0"/>
                <a:cs typeface="Times New Roman" panose="02020603050405020304" pitchFamily="18" charset="0"/>
              </a:rPr>
              <a:t>بفاصل زمني بين مواد الاختبار ولو لمدة يوم، فهذا أدعى لتمكين </a:t>
            </a:r>
            <a:r>
              <a:rPr lang="ar-SA" sz="2400" b="1" dirty="0" smtClean="0">
                <a:latin typeface="Calibri" panose="020F0502020204030204" pitchFamily="34" charset="0"/>
                <a:ea typeface="Times New Roman" panose="02020603050405020304" pitchFamily="18" charset="0"/>
                <a:cs typeface="Times New Roman" panose="02020603050405020304" pitchFamily="18" charset="0"/>
              </a:rPr>
              <a:t>الطالب</a:t>
            </a:r>
            <a:r>
              <a:rPr lang="ar-IQ" sz="2400" b="1" dirty="0" smtClean="0">
                <a:latin typeface="Calibri" panose="020F0502020204030204" pitchFamily="34" charset="0"/>
                <a:ea typeface="Times New Roman" panose="02020603050405020304" pitchFamily="18" charset="0"/>
                <a:cs typeface="Times New Roman" panose="02020603050405020304" pitchFamily="18" charset="0"/>
              </a:rPr>
              <a:t>ة</a:t>
            </a:r>
            <a:r>
              <a:rPr lang="ar-SA" sz="2400" b="1" dirty="0" smtClean="0">
                <a:latin typeface="Calibri" panose="020F0502020204030204" pitchFamily="34" charset="0"/>
                <a:ea typeface="Times New Roman" panose="02020603050405020304" pitchFamily="18" charset="0"/>
                <a:cs typeface="Times New Roman" panose="02020603050405020304" pitchFamily="18" charset="0"/>
              </a:rPr>
              <a:t> </a:t>
            </a:r>
            <a:r>
              <a:rPr lang="ar-SA" sz="2400" b="1" dirty="0">
                <a:latin typeface="Calibri" panose="020F0502020204030204" pitchFamily="34" charset="0"/>
                <a:ea typeface="Times New Roman" panose="02020603050405020304" pitchFamily="18" charset="0"/>
                <a:cs typeface="Times New Roman" panose="02020603050405020304" pitchFamily="18" charset="0"/>
              </a:rPr>
              <a:t>من التركيز والاستعداد للاختبار.</a:t>
            </a:r>
          </a:p>
          <a:p>
            <a:pPr algn="r" rtl="1">
              <a:lnSpc>
                <a:spcPct val="150000"/>
              </a:lnSpc>
              <a:spcBef>
                <a:spcPts val="1200"/>
              </a:spcBef>
            </a:pPr>
            <a:r>
              <a:rPr lang="ar-IQ" sz="2400" b="1" dirty="0" smtClean="0">
                <a:latin typeface="Calibri" panose="020F0502020204030204" pitchFamily="34" charset="0"/>
                <a:ea typeface="Times New Roman" panose="02020603050405020304" pitchFamily="18" charset="0"/>
                <a:cs typeface="Times New Roman" panose="02020603050405020304" pitchFamily="18" charset="0"/>
              </a:rPr>
              <a:t>4-</a:t>
            </a:r>
            <a:r>
              <a:rPr lang="ar-SA" sz="2400" b="1" dirty="0" smtClean="0">
                <a:latin typeface="Calibri" panose="020F0502020204030204" pitchFamily="34" charset="0"/>
                <a:ea typeface="Times New Roman" panose="02020603050405020304" pitchFamily="18" charset="0"/>
                <a:cs typeface="Times New Roman" panose="02020603050405020304" pitchFamily="18" charset="0"/>
              </a:rPr>
              <a:t>رفع </a:t>
            </a:r>
            <a:r>
              <a:rPr lang="ar-SA" sz="2400" b="1" dirty="0">
                <a:latin typeface="Calibri" panose="020F0502020204030204" pitchFamily="34" charset="0"/>
                <a:ea typeface="Times New Roman" panose="02020603050405020304" pitchFamily="18" charset="0"/>
                <a:cs typeface="Times New Roman" panose="02020603050405020304" pitchFamily="18" charset="0"/>
              </a:rPr>
              <a:t>مستوى جاهزية </a:t>
            </a:r>
            <a:r>
              <a:rPr lang="ar-IQ" sz="2400" b="1" dirty="0" smtClean="0">
                <a:latin typeface="Calibri" panose="020F0502020204030204" pitchFamily="34" charset="0"/>
                <a:ea typeface="Times New Roman" panose="02020603050405020304" pitchFamily="18" charset="0"/>
                <a:cs typeface="Times New Roman" panose="02020603050405020304" pitchFamily="18" charset="0"/>
              </a:rPr>
              <a:t>الطالبات للامتحانات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3927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419</TotalTime>
  <Words>1106</Words>
  <Application>Microsoft Office PowerPoint</Application>
  <PresentationFormat>مخصص</PresentationFormat>
  <Paragraphs>49</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Retrospect</vt:lpstr>
      <vt:lpstr>عرض تقديمي في PowerPoint</vt:lpstr>
      <vt:lpstr>عرض تقديمي في PowerPoint</vt:lpstr>
      <vt:lpstr>الغش في الامتحان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طرق العلاج: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Abeer</cp:lastModifiedBy>
  <cp:revision>75</cp:revision>
  <dcterms:created xsi:type="dcterms:W3CDTF">2019-04-10T12:36:47Z</dcterms:created>
  <dcterms:modified xsi:type="dcterms:W3CDTF">2022-05-24T13:55:49Z</dcterms:modified>
</cp:coreProperties>
</file>