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04/10/1443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04/10/1443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04/10/1443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04/10/1443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04/10/1443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04/10/1443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04/10/1443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84976" cy="6408712"/>
          </a:xfrm>
          <a:blipFill>
            <a:blip r:embed="rId2"/>
            <a:tile tx="0" ty="0" sx="100000" sy="100000" flip="none" algn="tl"/>
          </a:blip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rmAutofit fontScale="90000"/>
          </a:bodyPr>
          <a:lstStyle/>
          <a:p>
            <a:r>
              <a:rPr lang="ar-IQ" sz="6000" b="1" dirty="0" smtClean="0">
                <a:cs typeface="+mn-cs"/>
              </a:rPr>
              <a:t/>
            </a:r>
            <a:br>
              <a:rPr lang="ar-IQ" sz="6000" b="1" dirty="0" smtClean="0">
                <a:cs typeface="+mn-cs"/>
              </a:rPr>
            </a:br>
            <a:r>
              <a:rPr lang="ar-IQ" sz="6000" b="1" dirty="0" smtClean="0">
                <a:solidFill>
                  <a:schemeClr val="tx1">
                    <a:lumMod val="95000"/>
                    <a:lumOff val="5000"/>
                  </a:schemeClr>
                </a:solidFill>
                <a:cs typeface="+mn-cs"/>
              </a:rPr>
              <a:t>المواطنة </a:t>
            </a:r>
            <a:br>
              <a:rPr lang="ar-IQ" sz="6000" b="1" dirty="0" smtClean="0">
                <a:solidFill>
                  <a:schemeClr val="tx1">
                    <a:lumMod val="95000"/>
                    <a:lumOff val="5000"/>
                  </a:schemeClr>
                </a:solidFill>
                <a:cs typeface="+mn-cs"/>
              </a:rPr>
            </a:br>
            <a:r>
              <a:rPr lang="ar-IQ" sz="6000" b="1" dirty="0" smtClean="0">
                <a:solidFill>
                  <a:schemeClr val="tx1">
                    <a:lumMod val="95000"/>
                    <a:lumOff val="5000"/>
                  </a:schemeClr>
                </a:solidFill>
                <a:cs typeface="+mn-cs"/>
              </a:rPr>
              <a:t/>
            </a:r>
            <a:br>
              <a:rPr lang="ar-IQ" sz="6000" b="1" dirty="0" smtClean="0">
                <a:solidFill>
                  <a:schemeClr val="tx1">
                    <a:lumMod val="95000"/>
                    <a:lumOff val="5000"/>
                  </a:schemeClr>
                </a:solidFill>
                <a:cs typeface="+mn-cs"/>
              </a:rPr>
            </a:br>
            <a:r>
              <a:rPr lang="ar-IQ" sz="6000" b="1" dirty="0" smtClean="0">
                <a:solidFill>
                  <a:schemeClr val="tx1">
                    <a:lumMod val="95000"/>
                    <a:lumOff val="5000"/>
                  </a:schemeClr>
                </a:solidFill>
                <a:cs typeface="+mn-cs"/>
              </a:rPr>
              <a:t>منهج وسلوك حضاري </a:t>
            </a:r>
            <a:r>
              <a:rPr lang="ar-IQ" sz="6000" b="1" dirty="0" smtClean="0">
                <a:solidFill>
                  <a:srgbClr val="0033CC"/>
                </a:solidFill>
                <a:cs typeface="+mn-cs"/>
              </a:rPr>
              <a:t/>
            </a:r>
            <a:br>
              <a:rPr lang="ar-IQ" sz="6000" b="1" dirty="0" smtClean="0">
                <a:solidFill>
                  <a:srgbClr val="0033CC"/>
                </a:solidFill>
                <a:cs typeface="+mn-cs"/>
              </a:rPr>
            </a:br>
            <a:r>
              <a:rPr lang="ar-IQ" dirty="0"/>
              <a:t/>
            </a:r>
            <a:br>
              <a:rPr lang="ar-IQ" dirty="0"/>
            </a:br>
            <a:r>
              <a:rPr lang="ar-IQ" dirty="0" smtClean="0">
                <a:solidFill>
                  <a:schemeClr val="bg2">
                    <a:lumMod val="10000"/>
                  </a:schemeClr>
                </a:solidFill>
              </a:rPr>
              <a:t>                  </a:t>
            </a:r>
            <a:r>
              <a:rPr lang="ar-IQ" sz="2400" b="1" dirty="0" smtClean="0">
                <a:solidFill>
                  <a:schemeClr val="bg2">
                    <a:lumMod val="10000"/>
                  </a:schemeClr>
                </a:solidFill>
                <a:cs typeface="+mn-cs"/>
              </a:rPr>
              <a:t>                                            اعداد </a:t>
            </a:r>
            <a:br>
              <a:rPr lang="ar-IQ" sz="2400" b="1" dirty="0" smtClean="0">
                <a:solidFill>
                  <a:schemeClr val="bg2">
                    <a:lumMod val="10000"/>
                  </a:schemeClr>
                </a:solidFill>
                <a:cs typeface="+mn-cs"/>
              </a:rPr>
            </a:br>
            <a:r>
              <a:rPr lang="ar-IQ" sz="2400" b="1" dirty="0" smtClean="0">
                <a:solidFill>
                  <a:schemeClr val="bg2">
                    <a:lumMod val="10000"/>
                  </a:schemeClr>
                </a:solidFill>
                <a:cs typeface="+mn-cs"/>
              </a:rPr>
              <a:t>                                                                          </a:t>
            </a:r>
            <a:r>
              <a:rPr lang="ar-IQ" sz="2400" b="1" dirty="0" err="1" smtClean="0">
                <a:solidFill>
                  <a:schemeClr val="bg2">
                    <a:lumMod val="10000"/>
                  </a:schemeClr>
                </a:solidFill>
                <a:cs typeface="+mn-cs"/>
              </a:rPr>
              <a:t>م.م</a:t>
            </a:r>
            <a:r>
              <a:rPr lang="ar-IQ" sz="2400" b="1" dirty="0" smtClean="0">
                <a:solidFill>
                  <a:schemeClr val="bg2">
                    <a:lumMod val="10000"/>
                  </a:schemeClr>
                </a:solidFill>
                <a:cs typeface="+mn-cs"/>
              </a:rPr>
              <a:t>. أوس اكرم العزاوي</a:t>
            </a:r>
            <a:br>
              <a:rPr lang="ar-IQ" sz="2400" b="1" dirty="0" smtClean="0">
                <a:solidFill>
                  <a:schemeClr val="bg2">
                    <a:lumMod val="10000"/>
                  </a:schemeClr>
                </a:solidFill>
                <a:cs typeface="+mn-cs"/>
              </a:rPr>
            </a:br>
            <a:r>
              <a:rPr lang="ar-IQ" sz="2400" b="1" dirty="0" smtClean="0">
                <a:solidFill>
                  <a:schemeClr val="bg2">
                    <a:lumMod val="10000"/>
                  </a:schemeClr>
                </a:solidFill>
                <a:cs typeface="+mn-cs"/>
              </a:rPr>
              <a:t>                                                                        م. وحدة العقود الحكومية</a:t>
            </a:r>
            <a:br>
              <a:rPr lang="ar-IQ" sz="2400" b="1" dirty="0" smtClean="0">
                <a:solidFill>
                  <a:schemeClr val="bg2">
                    <a:lumMod val="10000"/>
                  </a:schemeClr>
                </a:solidFill>
                <a:cs typeface="+mn-cs"/>
              </a:rPr>
            </a:br>
            <a:r>
              <a:rPr lang="ar-IQ" sz="2400" b="1" dirty="0" smtClean="0">
                <a:solidFill>
                  <a:schemeClr val="bg2">
                    <a:lumMod val="10000"/>
                  </a:schemeClr>
                </a:solidFill>
                <a:cs typeface="+mn-cs"/>
              </a:rPr>
              <a:t>                                                                       </a:t>
            </a:r>
            <a:r>
              <a:rPr lang="ar-IQ" sz="2400" b="1" dirty="0" smtClean="0">
                <a:solidFill>
                  <a:schemeClr val="bg2">
                    <a:lumMod val="10000"/>
                  </a:schemeClr>
                </a:solidFill>
              </a:rPr>
              <a:t>كلية التربية للبنات  </a:t>
            </a:r>
            <a:r>
              <a:rPr lang="ar-IQ" sz="2400" b="1" dirty="0" smtClean="0">
                <a:solidFill>
                  <a:schemeClr val="bg2">
                    <a:lumMod val="10000"/>
                  </a:schemeClr>
                </a:solidFill>
                <a:cs typeface="+mn-cs"/>
              </a:rPr>
              <a:t> </a:t>
            </a:r>
            <a:br>
              <a:rPr lang="ar-IQ" sz="2400" b="1" dirty="0" smtClean="0">
                <a:solidFill>
                  <a:schemeClr val="bg2">
                    <a:lumMod val="10000"/>
                  </a:schemeClr>
                </a:solidFill>
                <a:cs typeface="+mn-cs"/>
              </a:rPr>
            </a:br>
            <a:r>
              <a:rPr lang="ar-IQ" sz="2400" b="1" dirty="0">
                <a:solidFill>
                  <a:schemeClr val="bg2">
                    <a:lumMod val="10000"/>
                  </a:schemeClr>
                </a:solidFill>
                <a:cs typeface="+mn-cs"/>
              </a:rPr>
              <a:t> </a:t>
            </a:r>
            <a:r>
              <a:rPr lang="ar-IQ" sz="2400" b="1" dirty="0" smtClean="0">
                <a:solidFill>
                  <a:schemeClr val="bg2">
                    <a:lumMod val="10000"/>
                  </a:schemeClr>
                </a:solidFill>
                <a:cs typeface="+mn-cs"/>
              </a:rPr>
              <a:t>                                                                       أيار 2022 </a:t>
            </a:r>
            <a:br>
              <a:rPr lang="ar-IQ" sz="2400" b="1" dirty="0" smtClean="0">
                <a:solidFill>
                  <a:schemeClr val="bg2">
                    <a:lumMod val="10000"/>
                  </a:schemeClr>
                </a:solidFill>
                <a:cs typeface="+mn-cs"/>
              </a:rPr>
            </a:br>
            <a:endParaRPr lang="en-US" sz="2400" b="1" dirty="0">
              <a:solidFill>
                <a:schemeClr val="bg2">
                  <a:lumMod val="10000"/>
                </a:schemeClr>
              </a:solidFill>
              <a:cs typeface="+mn-cs"/>
            </a:endParaRPr>
          </a:p>
        </p:txBody>
      </p:sp>
    </p:spTree>
    <p:extLst>
      <p:ext uri="{BB962C8B-B14F-4D97-AF65-F5344CB8AC3E}">
        <p14:creationId xmlns:p14="http://schemas.microsoft.com/office/powerpoint/2010/main" val="2090228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5976" y="274638"/>
            <a:ext cx="4330824" cy="922114"/>
          </a:xfrm>
        </p:spPr>
        <p:style>
          <a:lnRef idx="1">
            <a:schemeClr val="accent2"/>
          </a:lnRef>
          <a:fillRef idx="2">
            <a:schemeClr val="accent2"/>
          </a:fillRef>
          <a:effectRef idx="1">
            <a:schemeClr val="accent2"/>
          </a:effectRef>
          <a:fontRef idx="minor">
            <a:schemeClr val="dk1"/>
          </a:fontRef>
        </p:style>
        <p:txBody>
          <a:bodyPr/>
          <a:lstStyle/>
          <a:p>
            <a:pPr algn="r"/>
            <a:r>
              <a:rPr lang="ar-IQ" b="1" dirty="0" smtClean="0">
                <a:latin typeface="Arial" pitchFamily="34" charset="0"/>
                <a:cs typeface="Arial" pitchFamily="34" charset="0"/>
              </a:rPr>
              <a:t>مفهــوم المـواطنـــة </a:t>
            </a:r>
            <a:endParaRPr lang="en-US" b="1" dirty="0">
              <a:latin typeface="Arial" pitchFamily="34" charset="0"/>
              <a:cs typeface="Arial" pitchFamily="34" charset="0"/>
            </a:endParaRPr>
          </a:p>
        </p:txBody>
      </p:sp>
      <p:sp>
        <p:nvSpPr>
          <p:cNvPr id="3" name="Content Placeholder 2"/>
          <p:cNvSpPr>
            <a:spLocks noGrp="1"/>
          </p:cNvSpPr>
          <p:nvPr>
            <p:ph idx="1"/>
          </p:nvPr>
        </p:nvSpPr>
        <p:spPr>
          <a:xfrm>
            <a:off x="251520" y="1412776"/>
            <a:ext cx="8712968" cy="5040560"/>
          </a:xfrm>
        </p:spPr>
        <p:style>
          <a:lnRef idx="1">
            <a:schemeClr val="dk1"/>
          </a:lnRef>
          <a:fillRef idx="2">
            <a:schemeClr val="dk1"/>
          </a:fillRef>
          <a:effectRef idx="1">
            <a:schemeClr val="dk1"/>
          </a:effectRef>
          <a:fontRef idx="minor">
            <a:schemeClr val="dk1"/>
          </a:fontRef>
        </p:style>
        <p:txBody>
          <a:bodyPr>
            <a:normAutofit/>
          </a:bodyPr>
          <a:lstStyle/>
          <a:p>
            <a:pPr marL="0" indent="0" algn="just">
              <a:buNone/>
            </a:pPr>
            <a:r>
              <a:rPr lang="ar-IQ" dirty="0" smtClean="0">
                <a:latin typeface="Arial" pitchFamily="34" charset="0"/>
                <a:cs typeface="Arial" pitchFamily="34" charset="0"/>
              </a:rPr>
              <a:t>وهي </a:t>
            </a:r>
            <a:r>
              <a:rPr lang="ar-IQ" b="1" dirty="0" smtClean="0">
                <a:effectLst>
                  <a:outerShdw blurRad="38100" dist="38100" dir="2700000" algn="tl">
                    <a:srgbClr val="000000">
                      <a:alpha val="43137"/>
                    </a:srgbClr>
                  </a:outerShdw>
                </a:effectLst>
                <a:latin typeface="Arial" pitchFamily="34" charset="0"/>
                <a:cs typeface="Arial" pitchFamily="34" charset="0"/>
              </a:rPr>
              <a:t>العلاقة الوطيدة بين الإنسان ووطنه الذي نشأ فيه ويحمل جنسيته ويقيم على أرضه ويلتزم بتطبيق كافه قوانينه وينتمي اليه ليحصل </a:t>
            </a:r>
            <a:r>
              <a:rPr lang="ar-IQ" b="1" dirty="0">
                <a:effectLst>
                  <a:outerShdw blurRad="38100" dist="38100" dir="2700000" algn="tl">
                    <a:srgbClr val="000000">
                      <a:alpha val="43137"/>
                    </a:srgbClr>
                  </a:outerShdw>
                </a:effectLst>
                <a:latin typeface="Arial" pitchFamily="34" charset="0"/>
                <a:cs typeface="Arial" pitchFamily="34" charset="0"/>
              </a:rPr>
              <a:t>بالمقابل على مجموعة من الحقوق</a:t>
            </a:r>
            <a:r>
              <a:rPr lang="ar-IQ" dirty="0">
                <a:latin typeface="Arial" pitchFamily="34" charset="0"/>
                <a:cs typeface="Arial" pitchFamily="34" charset="0"/>
              </a:rPr>
              <a:t> سواء كانت هذه الحقوق </a:t>
            </a:r>
            <a:r>
              <a:rPr lang="ar-IQ" dirty="0" smtClean="0">
                <a:latin typeface="Arial" pitchFamily="34" charset="0"/>
                <a:cs typeface="Arial" pitchFamily="34" charset="0"/>
              </a:rPr>
              <a:t>مدنية تتمثل في(</a:t>
            </a:r>
            <a:r>
              <a:rPr lang="ar-IQ"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الحق </a:t>
            </a:r>
            <a:r>
              <a:rPr lang="ar-IQ" b="1" dirty="0">
                <a:solidFill>
                  <a:srgbClr val="FF0000"/>
                </a:solidFill>
                <a:effectLst>
                  <a:outerShdw blurRad="38100" dist="38100" dir="2700000" algn="tl">
                    <a:srgbClr val="000000">
                      <a:alpha val="43137"/>
                    </a:srgbClr>
                  </a:outerShdw>
                </a:effectLst>
                <a:latin typeface="Arial" pitchFamily="34" charset="0"/>
                <a:cs typeface="Arial" pitchFamily="34" charset="0"/>
              </a:rPr>
              <a:t>في </a:t>
            </a:r>
            <a:r>
              <a:rPr lang="ar-IQ"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العبادة</a:t>
            </a:r>
            <a:r>
              <a:rPr lang="ar-IQ" dirty="0" smtClean="0">
                <a:latin typeface="Arial" pitchFamily="34" charset="0"/>
                <a:cs typeface="Arial" pitchFamily="34" charset="0"/>
              </a:rPr>
              <a:t>)أو حقوق سياسية </a:t>
            </a:r>
            <a:r>
              <a:rPr lang="ar-IQ"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مثل     (حق </a:t>
            </a:r>
            <a:r>
              <a:rPr lang="ar-IQ" b="1" dirty="0">
                <a:solidFill>
                  <a:srgbClr val="FF0000"/>
                </a:solidFill>
                <a:effectLst>
                  <a:outerShdw blurRad="38100" dist="38100" dir="2700000" algn="tl">
                    <a:srgbClr val="000000">
                      <a:alpha val="43137"/>
                    </a:srgbClr>
                  </a:outerShdw>
                </a:effectLst>
                <a:latin typeface="Arial" pitchFamily="34" charset="0"/>
                <a:cs typeface="Arial" pitchFamily="34" charset="0"/>
              </a:rPr>
              <a:t>الترشيح</a:t>
            </a:r>
            <a:r>
              <a:rPr lang="ar-IQ" dirty="0">
                <a:latin typeface="Arial" pitchFamily="34" charset="0"/>
                <a:cs typeface="Arial" pitchFamily="34" charset="0"/>
              </a:rPr>
              <a:t>)أو </a:t>
            </a:r>
            <a:r>
              <a:rPr lang="ar-IQ" dirty="0" smtClean="0">
                <a:latin typeface="Arial" pitchFamily="34" charset="0"/>
                <a:cs typeface="Arial" pitchFamily="34" charset="0"/>
              </a:rPr>
              <a:t>اقتصادية كـ (</a:t>
            </a:r>
            <a:r>
              <a:rPr lang="ar-IQ"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حق </a:t>
            </a:r>
            <a:r>
              <a:rPr lang="ar-IQ" b="1" dirty="0">
                <a:solidFill>
                  <a:srgbClr val="FF0000"/>
                </a:solidFill>
                <a:effectLst>
                  <a:outerShdw blurRad="38100" dist="38100" dir="2700000" algn="tl">
                    <a:srgbClr val="000000">
                      <a:alpha val="43137"/>
                    </a:srgbClr>
                  </a:outerShdw>
                </a:effectLst>
                <a:latin typeface="Arial" pitchFamily="34" charset="0"/>
                <a:cs typeface="Arial" pitchFamily="34" charset="0"/>
              </a:rPr>
              <a:t>العمل</a:t>
            </a:r>
            <a:r>
              <a:rPr lang="ar-IQ" dirty="0">
                <a:latin typeface="Arial" pitchFamily="34" charset="0"/>
                <a:cs typeface="Arial" pitchFamily="34" charset="0"/>
              </a:rPr>
              <a:t>) او </a:t>
            </a:r>
            <a:r>
              <a:rPr lang="ar-IQ" dirty="0" smtClean="0">
                <a:latin typeface="Arial" pitchFamily="34" charset="0"/>
                <a:cs typeface="Arial" pitchFamily="34" charset="0"/>
              </a:rPr>
              <a:t>اجتماعية كـ </a:t>
            </a:r>
            <a:r>
              <a:rPr lang="ar-IQ" b="1" dirty="0" smtClean="0">
                <a:solidFill>
                  <a:srgbClr val="FF0000"/>
                </a:solidFill>
                <a:latin typeface="Arial" pitchFamily="34" charset="0"/>
                <a:cs typeface="Arial" pitchFamily="34" charset="0"/>
              </a:rPr>
              <a:t>(حق </a:t>
            </a:r>
            <a:r>
              <a:rPr lang="ar-IQ" b="1" dirty="0">
                <a:solidFill>
                  <a:srgbClr val="FF0000"/>
                </a:solidFill>
                <a:latin typeface="Arial" pitchFamily="34" charset="0"/>
                <a:cs typeface="Arial" pitchFamily="34" charset="0"/>
              </a:rPr>
              <a:t>التعليم</a:t>
            </a:r>
            <a:r>
              <a:rPr lang="ar-IQ" b="1" dirty="0" smtClean="0">
                <a:solidFill>
                  <a:srgbClr val="FF0000"/>
                </a:solidFill>
                <a:latin typeface="Arial" pitchFamily="34" charset="0"/>
                <a:cs typeface="Arial" pitchFamily="34" charset="0"/>
              </a:rPr>
              <a:t>) </a:t>
            </a:r>
            <a:r>
              <a:rPr lang="ar-IQ" dirty="0" smtClean="0">
                <a:latin typeface="Arial" pitchFamily="34" charset="0"/>
                <a:cs typeface="Arial" pitchFamily="34" charset="0"/>
              </a:rPr>
              <a:t>فالفرد الذي يتمتع بعضوية بلد ما والتي تشير الى الحقوق التي تكفلها الدولة لمواطنيها الذي يحملون جنسيتها ، ومقابل ذلك الالتزامات التي تفرضها الدولة عليهم، او قد تعني مشاركة الفرد في أمور وطنه وما يشعره بالانتماء اليه.  </a:t>
            </a:r>
            <a:endParaRPr lang="en-US" dirty="0">
              <a:latin typeface="Arial" pitchFamily="34" charset="0"/>
              <a:cs typeface="Arial" pitchFamily="34" charset="0"/>
            </a:endParaRPr>
          </a:p>
        </p:txBody>
      </p:sp>
      <p:sp>
        <p:nvSpPr>
          <p:cNvPr id="4" name="Rounded Rectangle 3"/>
          <p:cNvSpPr/>
          <p:nvPr/>
        </p:nvSpPr>
        <p:spPr>
          <a:xfrm>
            <a:off x="899592" y="404664"/>
            <a:ext cx="504056" cy="576064"/>
          </a:xfrm>
          <a:prstGeom prst="roundRect">
            <a:avLst/>
          </a:prstGeom>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1</a:t>
            </a:r>
            <a:endParaRPr lang="en-US" dirty="0"/>
          </a:p>
        </p:txBody>
      </p:sp>
    </p:spTree>
    <p:extLst>
      <p:ext uri="{BB962C8B-B14F-4D97-AF65-F5344CB8AC3E}">
        <p14:creationId xmlns:p14="http://schemas.microsoft.com/office/powerpoint/2010/main" val="1352741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5976" y="274638"/>
            <a:ext cx="4330824" cy="922114"/>
          </a:xfrm>
        </p:spPr>
        <p:style>
          <a:lnRef idx="1">
            <a:schemeClr val="accent2"/>
          </a:lnRef>
          <a:fillRef idx="2">
            <a:schemeClr val="accent2"/>
          </a:fillRef>
          <a:effectRef idx="1">
            <a:schemeClr val="accent2"/>
          </a:effectRef>
          <a:fontRef idx="minor">
            <a:schemeClr val="dk1"/>
          </a:fontRef>
        </p:style>
        <p:txBody>
          <a:bodyPr/>
          <a:lstStyle/>
          <a:p>
            <a:pPr algn="r"/>
            <a:r>
              <a:rPr lang="ar-IQ" b="1" dirty="0" smtClean="0">
                <a:latin typeface="Arial" pitchFamily="34" charset="0"/>
                <a:cs typeface="Arial" pitchFamily="34" charset="0"/>
              </a:rPr>
              <a:t>تعـريـف المـواطنـــة </a:t>
            </a:r>
            <a:endParaRPr lang="en-US" b="1" dirty="0">
              <a:latin typeface="Arial" pitchFamily="34" charset="0"/>
              <a:cs typeface="Arial" pitchFamily="34" charset="0"/>
            </a:endParaRPr>
          </a:p>
        </p:txBody>
      </p:sp>
      <p:sp>
        <p:nvSpPr>
          <p:cNvPr id="3" name="Content Placeholder 2"/>
          <p:cNvSpPr>
            <a:spLocks noGrp="1"/>
          </p:cNvSpPr>
          <p:nvPr>
            <p:ph idx="1"/>
          </p:nvPr>
        </p:nvSpPr>
        <p:spPr>
          <a:xfrm>
            <a:off x="107504" y="1268760"/>
            <a:ext cx="8928992" cy="5256584"/>
          </a:xfrm>
        </p:spPr>
        <p:style>
          <a:lnRef idx="1">
            <a:schemeClr val="accent1"/>
          </a:lnRef>
          <a:fillRef idx="2">
            <a:schemeClr val="accent1"/>
          </a:fillRef>
          <a:effectRef idx="1">
            <a:schemeClr val="accent1"/>
          </a:effectRef>
          <a:fontRef idx="minor">
            <a:schemeClr val="dk1"/>
          </a:fontRef>
        </p:style>
        <p:txBody>
          <a:bodyPr/>
          <a:lstStyle/>
          <a:p>
            <a:pPr marL="0" indent="0" algn="just">
              <a:buNone/>
            </a:pPr>
            <a:r>
              <a:rPr lang="ar-IQ" dirty="0" smtClean="0"/>
              <a:t> </a:t>
            </a:r>
            <a:r>
              <a:rPr lang="ar-IQ" b="1" dirty="0" smtClean="0">
                <a:solidFill>
                  <a:srgbClr val="FF0000"/>
                </a:solidFill>
                <a:effectLst>
                  <a:outerShdw blurRad="38100" dist="38100" dir="2700000" algn="tl">
                    <a:srgbClr val="000000">
                      <a:alpha val="43137"/>
                    </a:srgbClr>
                  </a:outerShdw>
                </a:effectLst>
              </a:rPr>
              <a:t>هي صفه المواطن الذي يتمتع بالحقوق ويلتزم بالواجبات التي يفرضها عليه انتماؤه الى الوطن.</a:t>
            </a:r>
          </a:p>
          <a:p>
            <a:pPr marL="0" indent="0" algn="just">
              <a:buNone/>
            </a:pPr>
            <a:r>
              <a:rPr lang="ar-IQ" dirty="0" smtClean="0">
                <a:solidFill>
                  <a:schemeClr val="tx1"/>
                </a:solidFill>
                <a:effectLst>
                  <a:outerShdw blurRad="38100" dist="38100" dir="2700000" algn="tl">
                    <a:srgbClr val="000000">
                      <a:alpha val="43137"/>
                    </a:srgbClr>
                  </a:outerShdw>
                </a:effectLst>
              </a:rPr>
              <a:t>في حين يعُرف </a:t>
            </a:r>
            <a:r>
              <a:rPr lang="ar-IQ" b="1" dirty="0" smtClean="0">
                <a:solidFill>
                  <a:schemeClr val="tx1"/>
                </a:solidFill>
                <a:effectLst>
                  <a:outerShdw blurRad="38100" dist="38100" dir="2700000" algn="tl">
                    <a:srgbClr val="000000">
                      <a:alpha val="43137"/>
                    </a:srgbClr>
                  </a:outerShdw>
                </a:effectLst>
              </a:rPr>
              <a:t>المــــواطن</a:t>
            </a:r>
            <a:r>
              <a:rPr lang="ar-IQ" dirty="0" smtClean="0">
                <a:solidFill>
                  <a:schemeClr val="tx1"/>
                </a:solidFill>
                <a:effectLst>
                  <a:outerShdw blurRad="38100" dist="38100" dir="2700000" algn="tl">
                    <a:srgbClr val="000000">
                      <a:alpha val="43137"/>
                    </a:srgbClr>
                  </a:outerShdw>
                </a:effectLst>
              </a:rPr>
              <a:t> بأنه الانسان الذي يستقر في بقعه ارض معينة وينتسب اليها ويكون طرف في علاقة بين الافراد والدولة يحددها قانون الدولة.</a:t>
            </a:r>
          </a:p>
          <a:p>
            <a:pPr marL="0" indent="0" algn="just">
              <a:buNone/>
            </a:pPr>
            <a:r>
              <a:rPr lang="ar-IQ" b="1" dirty="0" smtClean="0">
                <a:solidFill>
                  <a:schemeClr val="tx1"/>
                </a:solidFill>
                <a:effectLst>
                  <a:outerShdw blurRad="38100" dist="38100" dir="2700000" algn="tl">
                    <a:srgbClr val="000000">
                      <a:alpha val="43137"/>
                    </a:srgbClr>
                  </a:outerShdw>
                </a:effectLst>
              </a:rPr>
              <a:t>حيث لا يمكن ان </a:t>
            </a:r>
            <a:r>
              <a:rPr lang="ar-IQ" b="1" dirty="0" smtClean="0">
                <a:solidFill>
                  <a:srgbClr val="FF0000"/>
                </a:solidFill>
                <a:effectLst>
                  <a:outerShdw blurRad="38100" dist="38100" dir="2700000" algn="tl">
                    <a:srgbClr val="000000">
                      <a:alpha val="43137"/>
                    </a:srgbClr>
                  </a:outerShdw>
                </a:effectLst>
              </a:rPr>
              <a:t>تتحقق المواطنة بدون مواطن </a:t>
            </a:r>
            <a:r>
              <a:rPr lang="ar-IQ" b="1" dirty="0" smtClean="0">
                <a:solidFill>
                  <a:schemeClr val="tx1"/>
                </a:solidFill>
                <a:effectLst>
                  <a:outerShdw blurRad="38100" dist="38100" dir="2700000" algn="tl">
                    <a:srgbClr val="000000">
                      <a:alpha val="43137"/>
                    </a:srgbClr>
                  </a:outerShdw>
                </a:effectLst>
              </a:rPr>
              <a:t>يعرف جيداً حقوقه وواجباته في وطنه فلا مواطنه بدون مواطن، ولا مواطن </a:t>
            </a:r>
            <a:r>
              <a:rPr lang="ar-IQ" b="1" dirty="0" err="1" smtClean="0">
                <a:solidFill>
                  <a:schemeClr val="tx1"/>
                </a:solidFill>
                <a:effectLst>
                  <a:outerShdw blurRad="38100" dist="38100" dir="2700000" algn="tl">
                    <a:srgbClr val="000000">
                      <a:alpha val="43137"/>
                    </a:srgbClr>
                  </a:outerShdw>
                </a:effectLst>
              </a:rPr>
              <a:t>الإ</a:t>
            </a:r>
            <a:r>
              <a:rPr lang="ar-IQ" b="1" dirty="0" smtClean="0">
                <a:solidFill>
                  <a:schemeClr val="tx1"/>
                </a:solidFill>
                <a:effectLst>
                  <a:outerShdw blurRad="38100" dist="38100" dir="2700000" algn="tl">
                    <a:srgbClr val="000000">
                      <a:alpha val="43137"/>
                    </a:srgbClr>
                  </a:outerShdw>
                </a:effectLst>
              </a:rPr>
              <a:t> بمشاركة حقيقية في شؤون الوطن على مختلف مستوياته.</a:t>
            </a:r>
          </a:p>
          <a:p>
            <a:pPr marL="0" indent="0" algn="just">
              <a:buNone/>
            </a:pPr>
            <a:endParaRPr lang="ar-IQ" dirty="0" smtClean="0">
              <a:solidFill>
                <a:schemeClr val="tx1"/>
              </a:solidFill>
              <a:effectLst>
                <a:outerShdw blurRad="38100" dist="38100" dir="2700000" algn="tl">
                  <a:srgbClr val="000000">
                    <a:alpha val="43137"/>
                  </a:srgbClr>
                </a:outerShdw>
              </a:effectLst>
            </a:endParaRPr>
          </a:p>
        </p:txBody>
      </p:sp>
      <p:sp>
        <p:nvSpPr>
          <p:cNvPr id="4" name="Rounded Rectangle 3"/>
          <p:cNvSpPr/>
          <p:nvPr/>
        </p:nvSpPr>
        <p:spPr>
          <a:xfrm>
            <a:off x="899592" y="404664"/>
            <a:ext cx="504056"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a:t>2</a:t>
            </a:r>
            <a:endParaRPr lang="en-US" dirty="0"/>
          </a:p>
        </p:txBody>
      </p:sp>
    </p:spTree>
    <p:extLst>
      <p:ext uri="{BB962C8B-B14F-4D97-AF65-F5344CB8AC3E}">
        <p14:creationId xmlns:p14="http://schemas.microsoft.com/office/powerpoint/2010/main" val="1678596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5976" y="274638"/>
            <a:ext cx="4330824" cy="922114"/>
          </a:xfrm>
        </p:spPr>
        <p:style>
          <a:lnRef idx="1">
            <a:schemeClr val="accent2"/>
          </a:lnRef>
          <a:fillRef idx="2">
            <a:schemeClr val="accent2"/>
          </a:fillRef>
          <a:effectRef idx="1">
            <a:schemeClr val="accent2"/>
          </a:effectRef>
          <a:fontRef idx="minor">
            <a:schemeClr val="dk1"/>
          </a:fontRef>
        </p:style>
        <p:txBody>
          <a:bodyPr/>
          <a:lstStyle/>
          <a:p>
            <a:pPr algn="r"/>
            <a:r>
              <a:rPr lang="ar-IQ" b="1" dirty="0" smtClean="0">
                <a:latin typeface="Arial" pitchFamily="34" charset="0"/>
                <a:cs typeface="Arial" pitchFamily="34" charset="0"/>
              </a:rPr>
              <a:t>مظاهر المـواطنـــة </a:t>
            </a:r>
            <a:endParaRPr lang="en-US" b="1" dirty="0">
              <a:latin typeface="Arial" pitchFamily="34" charset="0"/>
              <a:cs typeface="Arial" pitchFamily="34" charset="0"/>
            </a:endParaRPr>
          </a:p>
        </p:txBody>
      </p:sp>
      <p:sp>
        <p:nvSpPr>
          <p:cNvPr id="3" name="Content Placeholder 2"/>
          <p:cNvSpPr>
            <a:spLocks noGrp="1"/>
          </p:cNvSpPr>
          <p:nvPr>
            <p:ph idx="1"/>
          </p:nvPr>
        </p:nvSpPr>
        <p:spPr>
          <a:xfrm>
            <a:off x="107504" y="1268760"/>
            <a:ext cx="8928992" cy="5256584"/>
          </a:xfrm>
          <a:blipFill>
            <a:blip r:embed="rId2"/>
            <a:tile tx="0" ty="0" sx="100000" sy="100000" flip="none" algn="tl"/>
          </a:blipFill>
        </p:spPr>
        <p:style>
          <a:lnRef idx="1">
            <a:schemeClr val="accent1"/>
          </a:lnRef>
          <a:fillRef idx="2">
            <a:schemeClr val="accent1"/>
          </a:fillRef>
          <a:effectRef idx="1">
            <a:schemeClr val="accent1"/>
          </a:effectRef>
          <a:fontRef idx="minor">
            <a:schemeClr val="dk1"/>
          </a:fontRef>
        </p:style>
        <p:txBody>
          <a:bodyPr/>
          <a:lstStyle/>
          <a:p>
            <a:pPr marL="0" indent="0" algn="just">
              <a:buNone/>
            </a:pPr>
            <a:r>
              <a:rPr lang="ar-IQ" dirty="0" smtClean="0"/>
              <a:t> وتتمثل </a:t>
            </a:r>
            <a:r>
              <a:rPr lang="ar-IQ" b="1" dirty="0" smtClean="0"/>
              <a:t>صور المواطنة </a:t>
            </a:r>
            <a:r>
              <a:rPr lang="ar-IQ" dirty="0" smtClean="0"/>
              <a:t>في مجموعة من الحقوق كحق التعليم والعمل والجنسية والمعاملة المتساوية امام القانون وكذلك حرية الرأي وممارسة الشعائر الدينية وحرية التنقل داخل الوطن اضافة الى قيمة المشاركة التي تضمن جملة من الحقوق كحق التظاهر والاضراب وفق القانون والتصويت في الانتخابات العامة وتأسيس الاحزاب والجمعيات والنقابات التي تعمل لخدمة المجتمع.</a:t>
            </a:r>
          </a:p>
          <a:p>
            <a:pPr marL="0" indent="0" algn="just">
              <a:buNone/>
            </a:pPr>
            <a:r>
              <a:rPr lang="ar-IQ" dirty="0" smtClean="0"/>
              <a:t>كما </a:t>
            </a:r>
            <a:r>
              <a:rPr lang="ar-IQ" b="1" dirty="0" smtClean="0"/>
              <a:t>وترتب المواطنة </a:t>
            </a:r>
            <a:r>
              <a:rPr lang="ar-IQ" dirty="0" smtClean="0"/>
              <a:t>وبالمقابل مسؤولية اجتماعية على الافراد تتمثل في التزام الفرد بالعديد من الواجبات مثل دفع الضرائب وتأدية الخدمة العسكرية للمواطن واحترام القانون واحترام حرية وخصوصية الاخرين.</a:t>
            </a:r>
          </a:p>
        </p:txBody>
      </p:sp>
      <p:sp>
        <p:nvSpPr>
          <p:cNvPr id="4" name="Rounded Rectangle 3"/>
          <p:cNvSpPr/>
          <p:nvPr/>
        </p:nvSpPr>
        <p:spPr>
          <a:xfrm>
            <a:off x="899592" y="404664"/>
            <a:ext cx="504056"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3</a:t>
            </a:r>
            <a:endParaRPr lang="en-US" dirty="0"/>
          </a:p>
        </p:txBody>
      </p:sp>
    </p:spTree>
    <p:extLst>
      <p:ext uri="{BB962C8B-B14F-4D97-AF65-F5344CB8AC3E}">
        <p14:creationId xmlns:p14="http://schemas.microsoft.com/office/powerpoint/2010/main" val="1860052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5976" y="116632"/>
            <a:ext cx="4680520" cy="792088"/>
          </a:xfrm>
        </p:spPr>
        <p:style>
          <a:lnRef idx="1">
            <a:schemeClr val="accent2"/>
          </a:lnRef>
          <a:fillRef idx="2">
            <a:schemeClr val="accent2"/>
          </a:fillRef>
          <a:effectRef idx="1">
            <a:schemeClr val="accent2"/>
          </a:effectRef>
          <a:fontRef idx="minor">
            <a:schemeClr val="dk1"/>
          </a:fontRef>
        </p:style>
        <p:txBody>
          <a:bodyPr/>
          <a:lstStyle/>
          <a:p>
            <a:pPr algn="r"/>
            <a:r>
              <a:rPr lang="ar-IQ" b="1" dirty="0" smtClean="0">
                <a:latin typeface="Arial" pitchFamily="34" charset="0"/>
                <a:cs typeface="Arial" pitchFamily="34" charset="0"/>
              </a:rPr>
              <a:t>مقومات المـواطنـــة </a:t>
            </a:r>
            <a:endParaRPr lang="en-US" b="1" dirty="0">
              <a:latin typeface="Arial" pitchFamily="34" charset="0"/>
              <a:cs typeface="Arial" pitchFamily="34" charset="0"/>
            </a:endParaRPr>
          </a:p>
        </p:txBody>
      </p:sp>
      <p:sp>
        <p:nvSpPr>
          <p:cNvPr id="3" name="Content Placeholder 2"/>
          <p:cNvSpPr>
            <a:spLocks noGrp="1"/>
          </p:cNvSpPr>
          <p:nvPr>
            <p:ph idx="1"/>
          </p:nvPr>
        </p:nvSpPr>
        <p:spPr>
          <a:xfrm>
            <a:off x="107504" y="1052736"/>
            <a:ext cx="8907823" cy="5805264"/>
          </a:xfrm>
          <a:blipFill>
            <a:blip r:embed="rId2"/>
            <a:tile tx="0" ty="0" sx="100000" sy="100000" flip="none" algn="tl"/>
          </a:blipFill>
        </p:spPr>
        <p:style>
          <a:lnRef idx="1">
            <a:schemeClr val="accent1"/>
          </a:lnRef>
          <a:fillRef idx="2">
            <a:schemeClr val="accent1"/>
          </a:fillRef>
          <a:effectRef idx="1">
            <a:schemeClr val="accent1"/>
          </a:effectRef>
          <a:fontRef idx="minor">
            <a:schemeClr val="dk1"/>
          </a:fontRef>
        </p:style>
        <p:txBody>
          <a:bodyPr/>
          <a:lstStyle/>
          <a:p>
            <a:pPr marL="0" indent="0" algn="just">
              <a:buNone/>
            </a:pPr>
            <a:r>
              <a:rPr lang="ar-IQ" dirty="0" smtClean="0"/>
              <a:t> </a:t>
            </a:r>
            <a:r>
              <a:rPr lang="ar-IQ" sz="2800" b="1" dirty="0" smtClean="0">
                <a:effectLst>
                  <a:outerShdw blurRad="38100" dist="38100" dir="2700000" algn="tl">
                    <a:srgbClr val="000000">
                      <a:alpha val="43137"/>
                    </a:srgbClr>
                  </a:outerShdw>
                </a:effectLst>
              </a:rPr>
              <a:t>هناك مقومات اساسية ومشتركة بين بلد وأخر وهي:</a:t>
            </a:r>
          </a:p>
          <a:p>
            <a:pPr marL="0" indent="0" algn="just">
              <a:buNone/>
            </a:pPr>
            <a:r>
              <a:rPr lang="ar-IQ" sz="2400" b="1" dirty="0" smtClean="0">
                <a:solidFill>
                  <a:srgbClr val="FF0000"/>
                </a:solidFill>
                <a:effectLst>
                  <a:outerShdw blurRad="38100" dist="38100" dir="2700000" algn="tl">
                    <a:srgbClr val="000000">
                      <a:alpha val="43137"/>
                    </a:srgbClr>
                  </a:outerShdw>
                </a:effectLst>
              </a:rPr>
              <a:t>* المساواة وتكافؤ الفرص: </a:t>
            </a:r>
            <a:r>
              <a:rPr lang="ar-IQ" sz="2400" dirty="0" smtClean="0"/>
              <a:t>يجب التساوي بين جميع افراد المجتمع في الحقوق والواجبات واتاحة جميع الفرص امامهم باختلاف عقائدهم الدينية ومعتقداتهم الفكرية.</a:t>
            </a:r>
          </a:p>
          <a:p>
            <a:pPr algn="just">
              <a:buFont typeface="Arial" charset="0"/>
              <a:buChar char="•"/>
            </a:pPr>
            <a:r>
              <a:rPr lang="ar-IQ" sz="2400" b="1" dirty="0" smtClean="0">
                <a:solidFill>
                  <a:srgbClr val="FF0000"/>
                </a:solidFill>
                <a:effectLst>
                  <a:outerShdw blurRad="38100" dist="38100" dir="2700000" algn="tl">
                    <a:srgbClr val="000000">
                      <a:alpha val="43137"/>
                    </a:srgbClr>
                  </a:outerShdw>
                </a:effectLst>
              </a:rPr>
              <a:t>المشاركة في الحياة العامة: </a:t>
            </a:r>
            <a:r>
              <a:rPr lang="ar-IQ" sz="2400" dirty="0" smtClean="0"/>
              <a:t>ويكون من خلال فتح المجال للمواطنين بالمشاركة في جميع المجالات السياسية والاقتصادية والاجتماعية والثقافية وبدءاً من حق الطفل بالتربية والتعليم ومروراً بحقهم  في الاستفادة من الخدمات العامة </a:t>
            </a:r>
            <a:r>
              <a:rPr lang="ar-IQ" sz="2400" dirty="0" err="1" smtClean="0"/>
              <a:t>وانتهاءاً</a:t>
            </a:r>
            <a:r>
              <a:rPr lang="ar-IQ" sz="2400" dirty="0" smtClean="0"/>
              <a:t> بحقهم بتولي المناصب العليا والمشاركة بصنع القرار.  </a:t>
            </a:r>
          </a:p>
          <a:p>
            <a:pPr algn="just">
              <a:buFont typeface="Arial" charset="0"/>
              <a:buChar char="•"/>
            </a:pPr>
            <a:r>
              <a:rPr lang="ar-IQ" sz="2400" b="1" dirty="0" smtClean="0">
                <a:solidFill>
                  <a:srgbClr val="FF0000"/>
                </a:solidFill>
                <a:effectLst>
                  <a:outerShdw blurRad="38100" dist="38100" dir="2700000" algn="tl">
                    <a:srgbClr val="000000">
                      <a:alpha val="43137"/>
                    </a:srgbClr>
                  </a:outerShdw>
                </a:effectLst>
              </a:rPr>
              <a:t>الولاء للوطن: </a:t>
            </a:r>
            <a:r>
              <a:rPr lang="ar-IQ" sz="2400" dirty="0" smtClean="0"/>
              <a:t>وتكون من خلال الاعتقاد الدائم بأهمية التقيد التام بالالتزامات والواجبات تجاه الوطن والشعور بالمسؤولية لتحقيق النفع العام وخدمة الوطن والرفع من شأنه.</a:t>
            </a:r>
          </a:p>
          <a:p>
            <a:pPr algn="just">
              <a:buFont typeface="Arial" charset="0"/>
              <a:buChar char="•"/>
            </a:pPr>
            <a:r>
              <a:rPr lang="ar-IQ" sz="2400" b="1" dirty="0" smtClean="0">
                <a:solidFill>
                  <a:srgbClr val="FF0000"/>
                </a:solidFill>
                <a:effectLst>
                  <a:outerShdw blurRad="38100" dist="38100" dir="2700000" algn="tl">
                    <a:srgbClr val="000000">
                      <a:alpha val="43137"/>
                    </a:srgbClr>
                  </a:outerShdw>
                </a:effectLst>
              </a:rPr>
              <a:t>قابلية الاكتساب والفقدان: </a:t>
            </a:r>
            <a:r>
              <a:rPr lang="ar-IQ" sz="2400" dirty="0" smtClean="0"/>
              <a:t>اصبح اكتساب صفة المواطنة في الوقت الحالي بالحصول على الجنسية كشرط أولي للتمتع بجميع الحقوق، وقد تجرد الدولة شخصاً من مواطنته لأسباب تتعلق بالتآمر ضد بلده او قد يتنازل الشخص من مواطنته طوعياً نتيجة حصوله على مواطنة دولة اخرى.</a:t>
            </a:r>
          </a:p>
          <a:p>
            <a:pPr algn="just">
              <a:buFont typeface="Arial" charset="0"/>
              <a:buChar char="•"/>
            </a:pPr>
            <a:endParaRPr lang="ar-IQ" sz="2400" dirty="0" smtClean="0"/>
          </a:p>
        </p:txBody>
      </p:sp>
      <p:sp>
        <p:nvSpPr>
          <p:cNvPr id="4" name="Rounded Rectangle 3"/>
          <p:cNvSpPr/>
          <p:nvPr/>
        </p:nvSpPr>
        <p:spPr>
          <a:xfrm>
            <a:off x="395536" y="188640"/>
            <a:ext cx="504056"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4</a:t>
            </a:r>
            <a:endParaRPr lang="en-US" dirty="0"/>
          </a:p>
        </p:txBody>
      </p:sp>
    </p:spTree>
    <p:extLst>
      <p:ext uri="{BB962C8B-B14F-4D97-AF65-F5344CB8AC3E}">
        <p14:creationId xmlns:p14="http://schemas.microsoft.com/office/powerpoint/2010/main" val="3938061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6016" y="116632"/>
            <a:ext cx="4320480" cy="864096"/>
          </a:xfrm>
        </p:spPr>
        <p:style>
          <a:lnRef idx="1">
            <a:schemeClr val="accent2"/>
          </a:lnRef>
          <a:fillRef idx="2">
            <a:schemeClr val="accent2"/>
          </a:fillRef>
          <a:effectRef idx="1">
            <a:schemeClr val="accent2"/>
          </a:effectRef>
          <a:fontRef idx="minor">
            <a:schemeClr val="dk1"/>
          </a:fontRef>
        </p:style>
        <p:txBody>
          <a:bodyPr/>
          <a:lstStyle/>
          <a:p>
            <a:pPr algn="r"/>
            <a:r>
              <a:rPr lang="ar-IQ" b="1" dirty="0" smtClean="0">
                <a:latin typeface="Arial" pitchFamily="34" charset="0"/>
                <a:cs typeface="Arial" pitchFamily="34" charset="0"/>
              </a:rPr>
              <a:t>اهميـــة المـواطنـــة </a:t>
            </a:r>
            <a:endParaRPr lang="en-US" b="1" dirty="0">
              <a:latin typeface="Arial" pitchFamily="34" charset="0"/>
              <a:cs typeface="Arial" pitchFamily="34" charset="0"/>
            </a:endParaRPr>
          </a:p>
        </p:txBody>
      </p:sp>
      <p:sp>
        <p:nvSpPr>
          <p:cNvPr id="3" name="Content Placeholder 2"/>
          <p:cNvSpPr>
            <a:spLocks noGrp="1"/>
          </p:cNvSpPr>
          <p:nvPr>
            <p:ph idx="1"/>
          </p:nvPr>
        </p:nvSpPr>
        <p:spPr>
          <a:xfrm>
            <a:off x="28484" y="1196752"/>
            <a:ext cx="8928992" cy="5400600"/>
          </a:xfrm>
          <a:blipFill>
            <a:blip r:embed="rId2"/>
            <a:tile tx="0" ty="0" sx="100000" sy="100000" flip="none" algn="tl"/>
          </a:blipFill>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lgn="just">
              <a:buNone/>
            </a:pPr>
            <a:r>
              <a:rPr lang="ar-IQ" dirty="0" smtClean="0"/>
              <a:t> </a:t>
            </a:r>
            <a:r>
              <a:rPr lang="ar-IQ" b="1" dirty="0" smtClean="0"/>
              <a:t>تسهم المواطنة بشكل كبير في تطوير المجتمعات ومن خلال:</a:t>
            </a:r>
          </a:p>
          <a:p>
            <a:pPr algn="just">
              <a:buFont typeface="Arial" charset="0"/>
              <a:buChar char="•"/>
            </a:pPr>
            <a:r>
              <a:rPr lang="ar-IQ" dirty="0" smtClean="0">
                <a:effectLst>
                  <a:outerShdw blurRad="38100" dist="38100" dir="2700000" algn="tl">
                    <a:srgbClr val="000000">
                      <a:alpha val="43137"/>
                    </a:srgbClr>
                  </a:outerShdw>
                </a:effectLst>
              </a:rPr>
              <a:t>تحقيق الانسجام بين افراد المجتمع عن طريق استخدام لغة الحوار لحل جميع الخلافات التي تنشأ بين فئاته.</a:t>
            </a:r>
          </a:p>
          <a:p>
            <a:pPr algn="just">
              <a:buFont typeface="Arial" charset="0"/>
              <a:buChar char="•"/>
            </a:pPr>
            <a:r>
              <a:rPr lang="ar-IQ" dirty="0" smtClean="0">
                <a:effectLst>
                  <a:outerShdw blurRad="38100" dist="38100" dir="2700000" algn="tl">
                    <a:srgbClr val="000000">
                      <a:alpha val="43137"/>
                    </a:srgbClr>
                  </a:outerShdw>
                </a:effectLst>
              </a:rPr>
              <a:t>حفظ الحقوق والحريات وتحفيز أفراد المجتمع على تقديم التزاماتهم وواجباتهم تجاه الدولة.</a:t>
            </a:r>
          </a:p>
          <a:p>
            <a:pPr algn="just">
              <a:buFont typeface="Arial" charset="0"/>
              <a:buChar char="•"/>
            </a:pPr>
            <a:r>
              <a:rPr lang="ar-IQ" dirty="0" smtClean="0">
                <a:effectLst>
                  <a:outerShdw blurRad="38100" dist="38100" dir="2700000" algn="tl">
                    <a:srgbClr val="000000">
                      <a:alpha val="43137"/>
                    </a:srgbClr>
                  </a:outerShdw>
                </a:effectLst>
              </a:rPr>
              <a:t>احترام جميع حقوق الافراد في مختلف المجالات وهذا ما يقوي المواطنة ويعزز في بناء الدولة.</a:t>
            </a:r>
          </a:p>
          <a:p>
            <a:pPr algn="just">
              <a:buFont typeface="Arial" charset="0"/>
              <a:buChar char="•"/>
            </a:pPr>
            <a:r>
              <a:rPr lang="ar-IQ" dirty="0" smtClean="0">
                <a:effectLst>
                  <a:outerShdw blurRad="38100" dist="38100" dir="2700000" algn="tl">
                    <a:srgbClr val="000000">
                      <a:alpha val="43137"/>
                    </a:srgbClr>
                  </a:outerShdw>
                </a:effectLst>
              </a:rPr>
              <a:t>احترام الاختلاف والتنوع العقائدي والعرقي والفكري بين افراد المجتمع وتقديم مصلحة الوطن على المصالح الخاصة والمساهمة في ترسيخ مبادئ الكرامة والحرية والمساواة باعتبارها مبادئ اساسية.</a:t>
            </a:r>
          </a:p>
        </p:txBody>
      </p:sp>
      <p:sp>
        <p:nvSpPr>
          <p:cNvPr id="4" name="Rounded Rectangle 3"/>
          <p:cNvSpPr/>
          <p:nvPr/>
        </p:nvSpPr>
        <p:spPr>
          <a:xfrm>
            <a:off x="251520" y="188640"/>
            <a:ext cx="504056"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5</a:t>
            </a:r>
            <a:endParaRPr lang="en-US" dirty="0"/>
          </a:p>
        </p:txBody>
      </p:sp>
    </p:spTree>
    <p:extLst>
      <p:ext uri="{BB962C8B-B14F-4D97-AF65-F5344CB8AC3E}">
        <p14:creationId xmlns:p14="http://schemas.microsoft.com/office/powerpoint/2010/main" val="3766631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6016" y="116632"/>
            <a:ext cx="4320480" cy="864096"/>
          </a:xfrm>
        </p:spPr>
        <p:style>
          <a:lnRef idx="1">
            <a:schemeClr val="accent2"/>
          </a:lnRef>
          <a:fillRef idx="2">
            <a:schemeClr val="accent2"/>
          </a:fillRef>
          <a:effectRef idx="1">
            <a:schemeClr val="accent2"/>
          </a:effectRef>
          <a:fontRef idx="minor">
            <a:schemeClr val="dk1"/>
          </a:fontRef>
        </p:style>
        <p:txBody>
          <a:bodyPr/>
          <a:lstStyle/>
          <a:p>
            <a:pPr algn="r"/>
            <a:r>
              <a:rPr lang="ar-IQ" b="1" dirty="0" smtClean="0">
                <a:latin typeface="Arial" pitchFamily="34" charset="0"/>
                <a:cs typeface="Arial" pitchFamily="34" charset="0"/>
              </a:rPr>
              <a:t>خصائص المـواطنـــة </a:t>
            </a:r>
            <a:endParaRPr lang="en-US" b="1" dirty="0">
              <a:latin typeface="Arial" pitchFamily="34" charset="0"/>
              <a:cs typeface="Arial" pitchFamily="34" charset="0"/>
            </a:endParaRPr>
          </a:p>
        </p:txBody>
      </p:sp>
      <p:sp>
        <p:nvSpPr>
          <p:cNvPr id="3" name="Content Placeholder 2"/>
          <p:cNvSpPr>
            <a:spLocks noGrp="1"/>
          </p:cNvSpPr>
          <p:nvPr>
            <p:ph idx="1"/>
          </p:nvPr>
        </p:nvSpPr>
        <p:spPr>
          <a:xfrm>
            <a:off x="179512" y="1196752"/>
            <a:ext cx="8777964" cy="5544616"/>
          </a:xfrm>
          <a:solidFill>
            <a:schemeClr val="bg1">
              <a:lumMod val="95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lgn="just">
              <a:buNone/>
            </a:pPr>
            <a:r>
              <a:rPr lang="ar-IQ" dirty="0" smtClean="0"/>
              <a:t>وتظهر هذه الخصائص في عدة امور تتمثل في: </a:t>
            </a:r>
          </a:p>
          <a:p>
            <a:pPr algn="just">
              <a:buFont typeface="Arial" charset="0"/>
              <a:buChar char="•"/>
            </a:pPr>
            <a:r>
              <a:rPr lang="ar-IQ" b="1" dirty="0" smtClean="0">
                <a:solidFill>
                  <a:srgbClr val="FF0000"/>
                </a:solidFill>
                <a:effectLst>
                  <a:outerShdw blurRad="38100" dist="38100" dir="2700000" algn="tl">
                    <a:srgbClr val="000000">
                      <a:alpha val="43137"/>
                    </a:srgbClr>
                  </a:outerShdw>
                </a:effectLst>
              </a:rPr>
              <a:t>علاقة تبادلية: </a:t>
            </a:r>
            <a:r>
              <a:rPr lang="ar-IQ" dirty="0" smtClean="0"/>
              <a:t>وتكون هذه العلاقة بين الفرد وموطنه وهي قابلة للتغير والتطور بين فترة واخرى.</a:t>
            </a:r>
          </a:p>
          <a:p>
            <a:pPr algn="just">
              <a:buFont typeface="Arial" charset="0"/>
              <a:buChar char="•"/>
            </a:pPr>
            <a:r>
              <a:rPr lang="ar-IQ" b="1" dirty="0" smtClean="0">
                <a:solidFill>
                  <a:srgbClr val="FF0000"/>
                </a:solidFill>
                <a:effectLst>
                  <a:outerShdw blurRad="38100" dist="38100" dir="2700000" algn="tl">
                    <a:srgbClr val="000000">
                      <a:alpha val="43137"/>
                    </a:srgbClr>
                  </a:outerShdw>
                </a:effectLst>
              </a:rPr>
              <a:t>علاقة طوعية: </a:t>
            </a:r>
            <a:r>
              <a:rPr lang="ar-IQ" dirty="0" smtClean="0"/>
              <a:t>وتبنى هذه على حب الوطن وشعور الفرد بالانتماء اليه والتضحية في سبيله.</a:t>
            </a:r>
          </a:p>
          <a:p>
            <a:pPr algn="just">
              <a:buFont typeface="Arial" charset="0"/>
              <a:buChar char="•"/>
            </a:pPr>
            <a:r>
              <a:rPr lang="ar-IQ" b="1" dirty="0" smtClean="0">
                <a:solidFill>
                  <a:srgbClr val="FF0000"/>
                </a:solidFill>
                <a:effectLst>
                  <a:outerShdw blurRad="38100" dist="38100" dir="2700000" algn="tl">
                    <a:srgbClr val="000000">
                      <a:alpha val="43137"/>
                    </a:srgbClr>
                  </a:outerShdw>
                </a:effectLst>
              </a:rPr>
              <a:t>علاقة فردية: </a:t>
            </a:r>
            <a:r>
              <a:rPr lang="ar-IQ" dirty="0" smtClean="0"/>
              <a:t>وتظهر هذه من خلال ما يتمتع كل فرد في المجتمع بمجموعة من الحقوق المدنية والسياسية بغض النظر عن انتماءه او عقيدته.</a:t>
            </a:r>
          </a:p>
          <a:p>
            <a:pPr algn="just">
              <a:buFont typeface="Arial" charset="0"/>
              <a:buChar char="•"/>
            </a:pPr>
            <a:endParaRPr lang="ar-IQ" dirty="0" smtClean="0"/>
          </a:p>
        </p:txBody>
      </p:sp>
      <p:sp>
        <p:nvSpPr>
          <p:cNvPr id="4" name="Rounded Rectangle 3"/>
          <p:cNvSpPr/>
          <p:nvPr/>
        </p:nvSpPr>
        <p:spPr>
          <a:xfrm>
            <a:off x="179512" y="116632"/>
            <a:ext cx="504056"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6</a:t>
            </a:r>
            <a:endParaRPr lang="en-US" dirty="0"/>
          </a:p>
        </p:txBody>
      </p:sp>
    </p:spTree>
    <p:extLst>
      <p:ext uri="{BB962C8B-B14F-4D97-AF65-F5344CB8AC3E}">
        <p14:creationId xmlns:p14="http://schemas.microsoft.com/office/powerpoint/2010/main" val="2788912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0112" y="116632"/>
            <a:ext cx="3456384" cy="504056"/>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r"/>
            <a:r>
              <a:rPr lang="ar-IQ" b="1" dirty="0" smtClean="0">
                <a:latin typeface="Arial" pitchFamily="34" charset="0"/>
                <a:cs typeface="Arial" pitchFamily="34" charset="0"/>
              </a:rPr>
              <a:t>حقوق المـواطنـــة </a:t>
            </a:r>
            <a:endParaRPr lang="en-US" b="1" dirty="0">
              <a:latin typeface="Arial" pitchFamily="34" charset="0"/>
              <a:cs typeface="Arial" pitchFamily="34" charset="0"/>
            </a:endParaRPr>
          </a:p>
        </p:txBody>
      </p:sp>
      <p:sp>
        <p:nvSpPr>
          <p:cNvPr id="3" name="Content Placeholder 2"/>
          <p:cNvSpPr>
            <a:spLocks noGrp="1"/>
          </p:cNvSpPr>
          <p:nvPr>
            <p:ph idx="1"/>
          </p:nvPr>
        </p:nvSpPr>
        <p:spPr>
          <a:xfrm>
            <a:off x="107504" y="692696"/>
            <a:ext cx="8928992" cy="6048672"/>
          </a:xfrm>
          <a:solidFill>
            <a:schemeClr val="bg1">
              <a:lumMod val="95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0" indent="0" algn="just">
              <a:buNone/>
            </a:pPr>
            <a:r>
              <a:rPr lang="ar-IQ" sz="2800" b="1" dirty="0" smtClean="0">
                <a:solidFill>
                  <a:schemeClr val="tx1">
                    <a:lumMod val="95000"/>
                    <a:lumOff val="5000"/>
                  </a:schemeClr>
                </a:solidFill>
                <a:effectLst>
                  <a:outerShdw blurRad="38100" dist="38100" dir="2700000" algn="tl">
                    <a:srgbClr val="000000">
                      <a:alpha val="43137"/>
                    </a:srgbClr>
                  </a:outerShdw>
                </a:effectLst>
              </a:rPr>
              <a:t>في </a:t>
            </a:r>
            <a:r>
              <a:rPr lang="ar-IQ" sz="2800" b="1" u="sng" dirty="0" smtClean="0">
                <a:solidFill>
                  <a:srgbClr val="FF0000"/>
                </a:solidFill>
                <a:effectLst>
                  <a:outerShdw blurRad="38100" dist="38100" dir="2700000" algn="tl">
                    <a:srgbClr val="000000">
                      <a:alpha val="43137"/>
                    </a:srgbClr>
                  </a:outerShdw>
                </a:effectLst>
              </a:rPr>
              <a:t>أطار </a:t>
            </a:r>
            <a:r>
              <a:rPr lang="ar-IQ" sz="2800" b="1" u="sng" dirty="0" smtClean="0">
                <a:solidFill>
                  <a:srgbClr val="FF0000"/>
                </a:solidFill>
                <a:effectLst>
                  <a:outerShdw blurRad="38100" dist="38100" dir="2700000" algn="tl">
                    <a:srgbClr val="000000">
                      <a:alpha val="43137"/>
                    </a:srgbClr>
                  </a:outerShdw>
                </a:effectLst>
              </a:rPr>
              <a:t>الحقوق </a:t>
            </a:r>
            <a:r>
              <a:rPr lang="ar-IQ" sz="2800" b="1" dirty="0" smtClean="0">
                <a:solidFill>
                  <a:schemeClr val="tx1">
                    <a:lumMod val="95000"/>
                    <a:lumOff val="5000"/>
                  </a:schemeClr>
                </a:solidFill>
                <a:effectLst>
                  <a:outerShdw blurRad="38100" dist="38100" dir="2700000" algn="tl">
                    <a:srgbClr val="000000">
                      <a:alpha val="43137"/>
                    </a:srgbClr>
                  </a:outerShdw>
                </a:effectLst>
              </a:rPr>
              <a:t>فأن كل مواطن يتمتع داخل وطنه بالعديد من الحقوق التي توفر له العيش الكريم ومنها</a:t>
            </a:r>
          </a:p>
          <a:p>
            <a:pPr algn="just">
              <a:buFont typeface="Arial" charset="0"/>
              <a:buChar char="•"/>
            </a:pPr>
            <a:r>
              <a:rPr lang="ar-IQ" sz="2800" b="1" dirty="0" smtClean="0">
                <a:solidFill>
                  <a:srgbClr val="FF0000"/>
                </a:solidFill>
                <a:effectLst>
                  <a:outerShdw blurRad="38100" dist="38100" dir="2700000" algn="tl">
                    <a:srgbClr val="000000">
                      <a:alpha val="43137"/>
                    </a:srgbClr>
                  </a:outerShdw>
                </a:effectLst>
              </a:rPr>
              <a:t>حقوق اجتماعية -</a:t>
            </a:r>
            <a:r>
              <a:rPr lang="ar-IQ" sz="2800" dirty="0" smtClean="0">
                <a:solidFill>
                  <a:srgbClr val="FF0000"/>
                </a:solidFill>
                <a:effectLst>
                  <a:outerShdw blurRad="38100" dist="38100" dir="2700000" algn="tl">
                    <a:srgbClr val="000000">
                      <a:alpha val="43137"/>
                    </a:srgbClr>
                  </a:outerShdw>
                </a:effectLst>
              </a:rPr>
              <a:t> </a:t>
            </a:r>
            <a:r>
              <a:rPr lang="ar-IQ" sz="2800" dirty="0" smtClean="0">
                <a:solidFill>
                  <a:schemeClr val="tx2">
                    <a:lumMod val="75000"/>
                  </a:schemeClr>
                </a:solidFill>
                <a:effectLst>
                  <a:outerShdw blurRad="38100" dist="38100" dir="2700000" algn="tl">
                    <a:srgbClr val="000000">
                      <a:alpha val="43137"/>
                    </a:srgbClr>
                  </a:outerShdw>
                </a:effectLst>
              </a:rPr>
              <a:t>تتمثل بتوفير الدولة لمواطنيها الحياة الكريمة والحصول على الجنسية وحق التعليم وتوفير فرص عمل ورعاية صحية.</a:t>
            </a:r>
          </a:p>
          <a:p>
            <a:pPr algn="just">
              <a:buFont typeface="Arial" charset="0"/>
              <a:buChar char="•"/>
            </a:pPr>
            <a:r>
              <a:rPr lang="ar-IQ" sz="2800" b="1" dirty="0" smtClean="0">
                <a:solidFill>
                  <a:srgbClr val="FF0000"/>
                </a:solidFill>
                <a:effectLst>
                  <a:outerShdw blurRad="38100" dist="38100" dir="2700000" algn="tl">
                    <a:srgbClr val="000000">
                      <a:alpha val="43137"/>
                    </a:srgbClr>
                  </a:outerShdw>
                </a:effectLst>
              </a:rPr>
              <a:t>حقوق مدنية - </a:t>
            </a:r>
            <a:r>
              <a:rPr lang="ar-IQ" sz="2800" dirty="0" smtClean="0">
                <a:solidFill>
                  <a:schemeClr val="tx2">
                    <a:lumMod val="75000"/>
                  </a:schemeClr>
                </a:solidFill>
                <a:effectLst>
                  <a:outerShdw blurRad="38100" dist="38100" dir="2700000" algn="tl">
                    <a:srgbClr val="000000">
                      <a:alpha val="43137"/>
                    </a:srgbClr>
                  </a:outerShdw>
                </a:effectLst>
              </a:rPr>
              <a:t>وتتمثل بتوفير احترام حرية التعبير عن الرأي والتفكير والحق في العبادة وممارسة الشعائر الدينية.</a:t>
            </a:r>
          </a:p>
          <a:p>
            <a:pPr algn="just">
              <a:buFont typeface="Arial" charset="0"/>
              <a:buChar char="•"/>
            </a:pPr>
            <a:r>
              <a:rPr lang="ar-IQ" sz="2800" b="1" dirty="0" smtClean="0">
                <a:solidFill>
                  <a:srgbClr val="FF0000"/>
                </a:solidFill>
                <a:effectLst>
                  <a:outerShdw blurRad="38100" dist="38100" dir="2700000" algn="tl">
                    <a:srgbClr val="000000">
                      <a:alpha val="43137"/>
                    </a:srgbClr>
                  </a:outerShdw>
                </a:effectLst>
              </a:rPr>
              <a:t>حقوق سياسية - </a:t>
            </a:r>
            <a:r>
              <a:rPr lang="ar-IQ" sz="2800" dirty="0" smtClean="0">
                <a:solidFill>
                  <a:schemeClr val="tx2">
                    <a:lumMod val="75000"/>
                  </a:schemeClr>
                </a:solidFill>
                <a:effectLst>
                  <a:outerShdw blurRad="38100" dist="38100" dir="2700000" algn="tl">
                    <a:srgbClr val="000000">
                      <a:alpha val="43137"/>
                    </a:srgbClr>
                  </a:outerShdw>
                </a:effectLst>
              </a:rPr>
              <a:t>تتمثل في حق الترشيح والانتخاب والمشاركة في نجاح العملية السياسية. </a:t>
            </a:r>
          </a:p>
          <a:p>
            <a:pPr marL="0" indent="0" algn="just">
              <a:buNone/>
            </a:pPr>
            <a:r>
              <a:rPr lang="ar-IQ" sz="2800" dirty="0"/>
              <a:t> </a:t>
            </a:r>
            <a:r>
              <a:rPr lang="ar-IQ" sz="2800" b="1" dirty="0" smtClean="0">
                <a:solidFill>
                  <a:schemeClr val="tx1">
                    <a:lumMod val="95000"/>
                    <a:lumOff val="5000"/>
                  </a:schemeClr>
                </a:solidFill>
                <a:effectLst>
                  <a:outerShdw blurRad="38100" dist="38100" dir="2700000" algn="tl">
                    <a:srgbClr val="000000">
                      <a:alpha val="43137"/>
                    </a:srgbClr>
                  </a:outerShdw>
                </a:effectLst>
              </a:rPr>
              <a:t>أما في </a:t>
            </a:r>
            <a:r>
              <a:rPr lang="ar-IQ" sz="2800" b="1" u="sng" dirty="0" smtClean="0">
                <a:solidFill>
                  <a:srgbClr val="FF0000"/>
                </a:solidFill>
                <a:effectLst>
                  <a:outerShdw blurRad="38100" dist="38100" dir="2700000" algn="tl">
                    <a:srgbClr val="000000">
                      <a:alpha val="43137"/>
                    </a:srgbClr>
                  </a:outerShdw>
                </a:effectLst>
              </a:rPr>
              <a:t>اطار الواجبات  </a:t>
            </a:r>
            <a:r>
              <a:rPr lang="ar-IQ" sz="2800" b="1" dirty="0" smtClean="0">
                <a:solidFill>
                  <a:schemeClr val="tx1">
                    <a:lumMod val="95000"/>
                    <a:lumOff val="5000"/>
                  </a:schemeClr>
                </a:solidFill>
                <a:effectLst>
                  <a:outerShdw blurRad="38100" dist="38100" dir="2700000" algn="tl">
                    <a:srgbClr val="000000">
                      <a:alpha val="43137"/>
                    </a:srgbClr>
                  </a:outerShdw>
                </a:effectLst>
              </a:rPr>
              <a:t>فهناك مجموعة من الواجبات التي يجب ان يلتزم بها كل مواطن تجاه وطنه ... ومنها .</a:t>
            </a:r>
          </a:p>
          <a:p>
            <a:pPr algn="just">
              <a:buFontTx/>
              <a:buChar char="-"/>
            </a:pPr>
            <a:r>
              <a:rPr lang="ar-IQ" sz="2800" b="1" dirty="0" smtClean="0">
                <a:solidFill>
                  <a:srgbClr val="C00000"/>
                </a:solidFill>
                <a:effectLst>
                  <a:outerShdw blurRad="38100" dist="38100" dir="2700000" algn="tl">
                    <a:srgbClr val="000000">
                      <a:alpha val="43137"/>
                    </a:srgbClr>
                  </a:outerShdw>
                </a:effectLst>
              </a:rPr>
              <a:t>حماية الوطن والدفاع عنه.       - احترام القوانين والالتزام بها.</a:t>
            </a:r>
          </a:p>
          <a:p>
            <a:pPr algn="just">
              <a:buFontTx/>
              <a:buChar char="-"/>
            </a:pPr>
            <a:r>
              <a:rPr lang="ar-IQ" sz="2800" b="1" dirty="0" smtClean="0">
                <a:solidFill>
                  <a:srgbClr val="C00000"/>
                </a:solidFill>
                <a:effectLst>
                  <a:outerShdw blurRad="38100" dist="38100" dir="2700000" algn="tl">
                    <a:srgbClr val="000000">
                      <a:alpha val="43137"/>
                    </a:srgbClr>
                  </a:outerShdw>
                </a:effectLst>
              </a:rPr>
              <a:t>الوفاء والاخلاص للوطن.  - المحافظة على ممتلكات الدولة وعلى البيئة.</a:t>
            </a:r>
          </a:p>
          <a:p>
            <a:pPr algn="just">
              <a:buFontTx/>
              <a:buChar char="-"/>
            </a:pPr>
            <a:endParaRPr lang="ar-IQ" sz="2800" b="1" dirty="0" smtClean="0">
              <a:solidFill>
                <a:srgbClr val="C00000"/>
              </a:solidFill>
              <a:effectLst>
                <a:outerShdw blurRad="38100" dist="38100" dir="2700000" algn="tl">
                  <a:srgbClr val="000000">
                    <a:alpha val="43137"/>
                  </a:srgbClr>
                </a:outerShdw>
              </a:effectLst>
            </a:endParaRPr>
          </a:p>
        </p:txBody>
      </p:sp>
      <p:sp>
        <p:nvSpPr>
          <p:cNvPr id="4" name="Rounded Rectangle 3"/>
          <p:cNvSpPr/>
          <p:nvPr/>
        </p:nvSpPr>
        <p:spPr>
          <a:xfrm>
            <a:off x="179512" y="116632"/>
            <a:ext cx="504056"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7</a:t>
            </a:r>
            <a:endParaRPr lang="en-US" dirty="0"/>
          </a:p>
        </p:txBody>
      </p:sp>
    </p:spTree>
    <p:extLst>
      <p:ext uri="{BB962C8B-B14F-4D97-AF65-F5344CB8AC3E}">
        <p14:creationId xmlns:p14="http://schemas.microsoft.com/office/powerpoint/2010/main" val="3919913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764704"/>
            <a:ext cx="8777964" cy="5976664"/>
          </a:xfrm>
        </p:spPr>
        <p:style>
          <a:lnRef idx="1">
            <a:schemeClr val="accent1"/>
          </a:lnRef>
          <a:fillRef idx="2">
            <a:schemeClr val="accent1"/>
          </a:fillRef>
          <a:effectRef idx="1">
            <a:schemeClr val="accent1"/>
          </a:effectRef>
          <a:fontRef idx="minor">
            <a:schemeClr val="dk1"/>
          </a:fontRef>
        </p:style>
        <p:txBody>
          <a:bodyPr>
            <a:normAutofit/>
          </a:bodyPr>
          <a:lstStyle/>
          <a:p>
            <a:pPr marL="0" indent="0" algn="just">
              <a:buNone/>
            </a:pPr>
            <a:endParaRPr lang="ar-IQ" dirty="0" smtClean="0"/>
          </a:p>
          <a:p>
            <a:pPr marL="0" indent="0" algn="just">
              <a:buNone/>
            </a:pPr>
            <a:r>
              <a:rPr lang="ar-IQ" dirty="0" smtClean="0"/>
              <a:t>وختاماً فأن قيم المواطنة تتشابه مع القيم الإسلامية بحيث تعتبر جزء لا يتجزأ منها ، حيث تحرص على حب الوطن واحترام قوانينه والالتزام بواجباته وتحقيق اعلى المستويات من العدل والمساواة ويجب ان يحرص كل إنسان على حماية وطنه والحفاظ عليه في اي وقت ،اضافة الى الشعور بالغير من خلال العطف على المسكين ومساعدة الفقير والتعايش السلمي في المجتمع من خلال بناء علاقات ودية وسلمية بين ابناء الوطن وعدم الاعتداء على الاخرين واحترام جميع آرائهم مما يخلق مشاعر الحب والألفة والاحترام بين افراد المجتمع الواحد.</a:t>
            </a:r>
          </a:p>
        </p:txBody>
      </p:sp>
      <p:sp>
        <p:nvSpPr>
          <p:cNvPr id="4" name="Rounded Rectangle 3"/>
          <p:cNvSpPr/>
          <p:nvPr/>
        </p:nvSpPr>
        <p:spPr>
          <a:xfrm>
            <a:off x="251520" y="116632"/>
            <a:ext cx="504056"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8</a:t>
            </a:r>
            <a:endParaRPr lang="en-US" dirty="0"/>
          </a:p>
        </p:txBody>
      </p:sp>
    </p:spTree>
    <p:extLst>
      <p:ext uri="{BB962C8B-B14F-4D97-AF65-F5344CB8AC3E}">
        <p14:creationId xmlns:p14="http://schemas.microsoft.com/office/powerpoint/2010/main" val="442582871"/>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766</Words>
  <Application>Microsoft Office PowerPoint</Application>
  <PresentationFormat>On-screen Show (4:3)</PresentationFormat>
  <Paragraphs>45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سمة Office</vt:lpstr>
      <vt:lpstr> المواطنة   منهج وسلوك حضاري                                                                 اعداد                                                                            م.م. أوس اكرم العزاوي                                                                         م. وحدة العقود الحكومية                                                                        كلية التربية للبنات                                                                            أيار 2022  </vt:lpstr>
      <vt:lpstr>مفهــوم المـواطنـــة </vt:lpstr>
      <vt:lpstr>تعـريـف المـواطنـــة </vt:lpstr>
      <vt:lpstr>مظاهر المـواطنـــة </vt:lpstr>
      <vt:lpstr>مقومات المـواطنـــة </vt:lpstr>
      <vt:lpstr>اهميـــة المـواطنـــة </vt:lpstr>
      <vt:lpstr>خصائص المـواطنـــة </vt:lpstr>
      <vt:lpstr>حقوق المـواطنـــة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المواطنة  منهج وسلوك حضاري                                اعداد                                             م.م. أوس اكرم العزاوي                                             م. وحدة العقود الحكومية                                               أيار 2022  </dc:title>
  <dc:creator>Lenovo</dc:creator>
  <cp:lastModifiedBy>Maher</cp:lastModifiedBy>
  <cp:revision>18</cp:revision>
  <dcterms:created xsi:type="dcterms:W3CDTF">2022-05-05T15:39:17Z</dcterms:created>
  <dcterms:modified xsi:type="dcterms:W3CDTF">2022-05-05T18:51:37Z</dcterms:modified>
</cp:coreProperties>
</file>