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72" r:id="rId1"/>
  </p:sldMasterIdLst>
  <p:sldIdLst>
    <p:sldId id="256" r:id="rId2"/>
    <p:sldId id="257" r:id="rId3"/>
    <p:sldId id="258" r:id="rId4"/>
    <p:sldId id="259" r:id="rId5"/>
    <p:sldId id="260" r:id="rId6"/>
    <p:sldId id="261" r:id="rId7"/>
    <p:sldId id="262" r:id="rId8"/>
    <p:sldId id="263" r:id="rId9"/>
    <p:sldId id="273" r:id="rId10"/>
    <p:sldId id="264" r:id="rId11"/>
    <p:sldId id="265" r:id="rId12"/>
    <p:sldId id="266" r:id="rId13"/>
    <p:sldId id="267" r:id="rId14"/>
    <p:sldId id="268" r:id="rId15"/>
    <p:sldId id="269" r:id="rId16"/>
    <p:sldId id="270" r:id="rId17"/>
    <p:sldId id="271" r:id="rId18"/>
    <p:sldId id="272" r:id="rId19"/>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42C4A"/>
    <a:srgbClr val="FF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p:scale>
          <a:sx n="46" d="100"/>
          <a:sy n="46" d="100"/>
        </p:scale>
        <p:origin x="-1170" y="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bg>
      <p:bgRef idx="1002">
        <a:schemeClr val="bg2"/>
      </p:bgRef>
    </p:bg>
    <p:spTree>
      <p:nvGrpSpPr>
        <p:cNvPr id="1" name=""/>
        <p:cNvGrpSpPr/>
        <p:nvPr/>
      </p:nvGrpSpPr>
      <p:grpSpPr>
        <a:xfrm>
          <a:off x="0" y="0"/>
          <a:ext cx="0" cy="0"/>
          <a:chOff x="0" y="0"/>
          <a:chExt cx="0" cy="0"/>
        </a:xfrm>
      </p:grpSpPr>
      <p:sp>
        <p:nvSpPr>
          <p:cNvPr id="9" name="عنوان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ar-SA"/>
              <a:t>انقر لتحرير نمط العنوان الرئيسي</a:t>
            </a:r>
            <a:endParaRPr kumimoji="0" lang="en-US"/>
          </a:p>
        </p:txBody>
      </p:sp>
      <p:sp>
        <p:nvSpPr>
          <p:cNvPr id="17" name="عنوان فرعي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ar-SA"/>
              <a:t>انقر لتحرير نمط العنوان الثانوي الرئيسي</a:t>
            </a:r>
            <a:endParaRPr kumimoji="0" lang="en-US"/>
          </a:p>
        </p:txBody>
      </p:sp>
      <p:sp>
        <p:nvSpPr>
          <p:cNvPr id="30" name="عنصر نائب للتاريخ 29"/>
          <p:cNvSpPr>
            <a:spLocks noGrp="1"/>
          </p:cNvSpPr>
          <p:nvPr>
            <p:ph type="dt" sz="half" idx="10"/>
          </p:nvPr>
        </p:nvSpPr>
        <p:spPr/>
        <p:txBody>
          <a:bodyPr/>
          <a:lstStyle/>
          <a:p>
            <a:fld id="{1AC55765-63FC-40A0-BC7A-8E3D771A39E0}" type="datetimeFigureOut">
              <a:rPr lang="ar-SA" smtClean="0"/>
              <a:pPr/>
              <a:t>18/09/1443</a:t>
            </a:fld>
            <a:endParaRPr lang="ar-SA" dirty="0"/>
          </a:p>
        </p:txBody>
      </p:sp>
      <p:sp>
        <p:nvSpPr>
          <p:cNvPr id="19" name="عنصر نائب للتذييل 18"/>
          <p:cNvSpPr>
            <a:spLocks noGrp="1"/>
          </p:cNvSpPr>
          <p:nvPr>
            <p:ph type="ftr" sz="quarter" idx="11"/>
          </p:nvPr>
        </p:nvSpPr>
        <p:spPr/>
        <p:txBody>
          <a:bodyPr/>
          <a:lstStyle/>
          <a:p>
            <a:endParaRPr lang="ar-SA" dirty="0"/>
          </a:p>
        </p:txBody>
      </p:sp>
      <p:sp>
        <p:nvSpPr>
          <p:cNvPr id="27" name="عنصر نائب لرقم الشريحة 26"/>
          <p:cNvSpPr>
            <a:spLocks noGrp="1"/>
          </p:cNvSpPr>
          <p:nvPr>
            <p:ph type="sldNum" sz="quarter" idx="12"/>
          </p:nvPr>
        </p:nvSpPr>
        <p:spPr/>
        <p:txBody>
          <a:bodyPr/>
          <a:lstStyle/>
          <a:p>
            <a:fld id="{5C219531-8219-496D-AAFA-C30FFC818662}" type="slidenum">
              <a:rPr lang="ar-SA" smtClean="0"/>
              <a:pPr/>
              <a:t>‹#›</a:t>
            </a:fld>
            <a:endParaRPr lang="ar-SA"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a:t>انقر لتحرير نمط العنوان الرئيسي</a:t>
            </a:r>
            <a:endParaRPr kumimoji="0" lang="en-US"/>
          </a:p>
        </p:txBody>
      </p:sp>
      <p:sp>
        <p:nvSpPr>
          <p:cNvPr id="3" name="عنصر نائب للعنوان العمودي 2"/>
          <p:cNvSpPr>
            <a:spLocks noGrp="1"/>
          </p:cNvSpPr>
          <p:nvPr>
            <p:ph type="body" orient="vert" idx="1"/>
          </p:nvPr>
        </p:nvSpPr>
        <p:spPr/>
        <p:txBody>
          <a:bodyPr vert="eaVert"/>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4" name="عنصر نائب للتاريخ 3"/>
          <p:cNvSpPr>
            <a:spLocks noGrp="1"/>
          </p:cNvSpPr>
          <p:nvPr>
            <p:ph type="dt" sz="half" idx="10"/>
          </p:nvPr>
        </p:nvSpPr>
        <p:spPr/>
        <p:txBody>
          <a:bodyPr/>
          <a:lstStyle/>
          <a:p>
            <a:fld id="{1AC55765-63FC-40A0-BC7A-8E3D771A39E0}" type="datetimeFigureOut">
              <a:rPr lang="ar-SA" smtClean="0"/>
              <a:pPr/>
              <a:t>18/09/1443</a:t>
            </a:fld>
            <a:endParaRPr lang="ar-SA" dirty="0"/>
          </a:p>
        </p:txBody>
      </p:sp>
      <p:sp>
        <p:nvSpPr>
          <p:cNvPr id="5" name="عنصر نائب للتذييل 4"/>
          <p:cNvSpPr>
            <a:spLocks noGrp="1"/>
          </p:cNvSpPr>
          <p:nvPr>
            <p:ph type="ftr" sz="quarter" idx="11"/>
          </p:nvPr>
        </p:nvSpPr>
        <p:spPr/>
        <p:txBody>
          <a:bodyPr/>
          <a:lstStyle/>
          <a:p>
            <a:endParaRPr lang="ar-SA" dirty="0"/>
          </a:p>
        </p:txBody>
      </p:sp>
      <p:sp>
        <p:nvSpPr>
          <p:cNvPr id="6" name="عنصر نائب لرقم الشريحة 5"/>
          <p:cNvSpPr>
            <a:spLocks noGrp="1"/>
          </p:cNvSpPr>
          <p:nvPr>
            <p:ph type="sldNum" sz="quarter" idx="12"/>
          </p:nvPr>
        </p:nvSpPr>
        <p:spPr/>
        <p:txBody>
          <a:bodyPr/>
          <a:lstStyle/>
          <a:p>
            <a:fld id="{5C219531-8219-496D-AAFA-C30FFC818662}" type="slidenum">
              <a:rPr lang="ar-SA" smtClean="0"/>
              <a:pPr/>
              <a:t>‹#›</a:t>
            </a:fld>
            <a:endParaRPr lang="ar-SA"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914401"/>
            <a:ext cx="2057400" cy="5211763"/>
          </a:xfrm>
        </p:spPr>
        <p:txBody>
          <a:bodyPr vert="eaVert"/>
          <a:lstStyle/>
          <a:p>
            <a:r>
              <a:rPr kumimoji="0" lang="ar-SA"/>
              <a:t>انقر لتحرير نمط العنوان الرئيسي</a:t>
            </a:r>
            <a:endParaRPr kumimoji="0" lang="en-US"/>
          </a:p>
        </p:txBody>
      </p:sp>
      <p:sp>
        <p:nvSpPr>
          <p:cNvPr id="3" name="عنصر نائب للعنوان العمودي 2"/>
          <p:cNvSpPr>
            <a:spLocks noGrp="1"/>
          </p:cNvSpPr>
          <p:nvPr>
            <p:ph type="body" orient="vert" idx="1"/>
          </p:nvPr>
        </p:nvSpPr>
        <p:spPr>
          <a:xfrm>
            <a:off x="457200" y="914401"/>
            <a:ext cx="6019800" cy="5211763"/>
          </a:xfrm>
        </p:spPr>
        <p:txBody>
          <a:bodyPr vert="eaVert"/>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4" name="عنصر نائب للتاريخ 3"/>
          <p:cNvSpPr>
            <a:spLocks noGrp="1"/>
          </p:cNvSpPr>
          <p:nvPr>
            <p:ph type="dt" sz="half" idx="10"/>
          </p:nvPr>
        </p:nvSpPr>
        <p:spPr/>
        <p:txBody>
          <a:bodyPr/>
          <a:lstStyle/>
          <a:p>
            <a:fld id="{1AC55765-63FC-40A0-BC7A-8E3D771A39E0}" type="datetimeFigureOut">
              <a:rPr lang="ar-SA" smtClean="0"/>
              <a:pPr/>
              <a:t>18/09/1443</a:t>
            </a:fld>
            <a:endParaRPr lang="ar-SA" dirty="0"/>
          </a:p>
        </p:txBody>
      </p:sp>
      <p:sp>
        <p:nvSpPr>
          <p:cNvPr id="5" name="عنصر نائب للتذييل 4"/>
          <p:cNvSpPr>
            <a:spLocks noGrp="1"/>
          </p:cNvSpPr>
          <p:nvPr>
            <p:ph type="ftr" sz="quarter" idx="11"/>
          </p:nvPr>
        </p:nvSpPr>
        <p:spPr/>
        <p:txBody>
          <a:bodyPr/>
          <a:lstStyle/>
          <a:p>
            <a:endParaRPr lang="ar-SA" dirty="0"/>
          </a:p>
        </p:txBody>
      </p:sp>
      <p:sp>
        <p:nvSpPr>
          <p:cNvPr id="6" name="عنصر نائب لرقم الشريحة 5"/>
          <p:cNvSpPr>
            <a:spLocks noGrp="1"/>
          </p:cNvSpPr>
          <p:nvPr>
            <p:ph type="sldNum" sz="quarter" idx="12"/>
          </p:nvPr>
        </p:nvSpPr>
        <p:spPr/>
        <p:txBody>
          <a:bodyPr/>
          <a:lstStyle/>
          <a:p>
            <a:fld id="{5C219531-8219-496D-AAFA-C30FFC818662}" type="slidenum">
              <a:rPr lang="ar-SA" smtClean="0"/>
              <a:pPr/>
              <a:t>‹#›</a:t>
            </a:fld>
            <a:endParaRPr lang="ar-SA"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a:t>انقر لتحرير نمط العنوان الرئيسي</a:t>
            </a:r>
            <a:endParaRPr kumimoji="0" lang="en-US"/>
          </a:p>
        </p:txBody>
      </p:sp>
      <p:sp>
        <p:nvSpPr>
          <p:cNvPr id="3" name="عنصر نائب للمحتوى 2"/>
          <p:cNvSpPr>
            <a:spLocks noGrp="1"/>
          </p:cNvSpPr>
          <p:nvPr>
            <p:ph idx="1"/>
          </p:nvPr>
        </p:nvSpPr>
        <p:spPr/>
        <p:txBody>
          <a:bodyPr/>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4" name="عنصر نائب للتاريخ 3"/>
          <p:cNvSpPr>
            <a:spLocks noGrp="1"/>
          </p:cNvSpPr>
          <p:nvPr>
            <p:ph type="dt" sz="half" idx="10"/>
          </p:nvPr>
        </p:nvSpPr>
        <p:spPr/>
        <p:txBody>
          <a:bodyPr/>
          <a:lstStyle/>
          <a:p>
            <a:fld id="{1AC55765-63FC-40A0-BC7A-8E3D771A39E0}" type="datetimeFigureOut">
              <a:rPr lang="ar-SA" smtClean="0"/>
              <a:pPr/>
              <a:t>18/09/1443</a:t>
            </a:fld>
            <a:endParaRPr lang="ar-SA" dirty="0"/>
          </a:p>
        </p:txBody>
      </p:sp>
      <p:sp>
        <p:nvSpPr>
          <p:cNvPr id="5" name="عنصر نائب للتذييل 4"/>
          <p:cNvSpPr>
            <a:spLocks noGrp="1"/>
          </p:cNvSpPr>
          <p:nvPr>
            <p:ph type="ftr" sz="quarter" idx="11"/>
          </p:nvPr>
        </p:nvSpPr>
        <p:spPr/>
        <p:txBody>
          <a:bodyPr/>
          <a:lstStyle/>
          <a:p>
            <a:endParaRPr lang="ar-SA" dirty="0"/>
          </a:p>
        </p:txBody>
      </p:sp>
      <p:sp>
        <p:nvSpPr>
          <p:cNvPr id="6" name="عنصر نائب لرقم الشريحة 5"/>
          <p:cNvSpPr>
            <a:spLocks noGrp="1"/>
          </p:cNvSpPr>
          <p:nvPr>
            <p:ph type="sldNum" sz="quarter" idx="12"/>
          </p:nvPr>
        </p:nvSpPr>
        <p:spPr/>
        <p:txBody>
          <a:bodyPr/>
          <a:lstStyle/>
          <a:p>
            <a:fld id="{5C219531-8219-496D-AAFA-C30FFC818662}" type="slidenum">
              <a:rPr lang="ar-SA" smtClean="0"/>
              <a:pPr/>
              <a:t>‹#›</a:t>
            </a:fld>
            <a:endParaRPr lang="ar-SA"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bg>
      <p:bgRef idx="1002">
        <a:schemeClr val="bg2"/>
      </p:bgRef>
    </p:bg>
    <p:spTree>
      <p:nvGrpSpPr>
        <p:cNvPr id="1" name=""/>
        <p:cNvGrpSpPr/>
        <p:nvPr/>
      </p:nvGrpSpPr>
      <p:grpSpPr>
        <a:xfrm>
          <a:off x="0" y="0"/>
          <a:ext cx="0" cy="0"/>
          <a:chOff x="0" y="0"/>
          <a:chExt cx="0" cy="0"/>
        </a:xfrm>
      </p:grpSpPr>
      <p:sp>
        <p:nvSpPr>
          <p:cNvPr id="2" name="عنوان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ar-SA"/>
              <a:t>انقر لتحرير نمط العنوان الرئيسي</a:t>
            </a:r>
            <a:endParaRPr kumimoji="0" lang="en-US"/>
          </a:p>
        </p:txBody>
      </p:sp>
      <p:sp>
        <p:nvSpPr>
          <p:cNvPr id="3" name="عنصر نائب للنص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ar-SA"/>
              <a:t>انقر لتحرير أنماط النص الرئيسي</a:t>
            </a:r>
          </a:p>
        </p:txBody>
      </p:sp>
      <p:sp>
        <p:nvSpPr>
          <p:cNvPr id="4" name="عنصر نائب للتاريخ 3"/>
          <p:cNvSpPr>
            <a:spLocks noGrp="1"/>
          </p:cNvSpPr>
          <p:nvPr>
            <p:ph type="dt" sz="half" idx="10"/>
          </p:nvPr>
        </p:nvSpPr>
        <p:spPr/>
        <p:txBody>
          <a:bodyPr/>
          <a:lstStyle/>
          <a:p>
            <a:fld id="{1AC55765-63FC-40A0-BC7A-8E3D771A39E0}" type="datetimeFigureOut">
              <a:rPr lang="ar-SA" smtClean="0"/>
              <a:pPr/>
              <a:t>18/09/1443</a:t>
            </a:fld>
            <a:endParaRPr lang="ar-SA" dirty="0"/>
          </a:p>
        </p:txBody>
      </p:sp>
      <p:sp>
        <p:nvSpPr>
          <p:cNvPr id="5" name="عنصر نائب للتذييل 4"/>
          <p:cNvSpPr>
            <a:spLocks noGrp="1"/>
          </p:cNvSpPr>
          <p:nvPr>
            <p:ph type="ftr" sz="quarter" idx="11"/>
          </p:nvPr>
        </p:nvSpPr>
        <p:spPr/>
        <p:txBody>
          <a:bodyPr/>
          <a:lstStyle/>
          <a:p>
            <a:endParaRPr lang="ar-SA" dirty="0"/>
          </a:p>
        </p:txBody>
      </p:sp>
      <p:sp>
        <p:nvSpPr>
          <p:cNvPr id="6" name="عنصر نائب لرقم الشريحة 5"/>
          <p:cNvSpPr>
            <a:spLocks noGrp="1"/>
          </p:cNvSpPr>
          <p:nvPr>
            <p:ph type="sldNum" sz="quarter" idx="12"/>
          </p:nvPr>
        </p:nvSpPr>
        <p:spPr/>
        <p:txBody>
          <a:bodyPr/>
          <a:lstStyle/>
          <a:p>
            <a:fld id="{5C219531-8219-496D-AAFA-C30FFC818662}" type="slidenum">
              <a:rPr lang="ar-SA" smtClean="0"/>
              <a:pPr/>
              <a:t>‹#›</a:t>
            </a:fld>
            <a:endParaRPr lang="ar-SA"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704088"/>
            <a:ext cx="8229600" cy="1143000"/>
          </a:xfrm>
        </p:spPr>
        <p:txBody>
          <a:bodyPr/>
          <a:lstStyle/>
          <a:p>
            <a:r>
              <a:rPr kumimoji="0" lang="ar-SA"/>
              <a:t>انقر لتحرير نمط العنوان الرئيسي</a:t>
            </a:r>
            <a:endParaRPr kumimoji="0" lang="en-US"/>
          </a:p>
        </p:txBody>
      </p:sp>
      <p:sp>
        <p:nvSpPr>
          <p:cNvPr id="3" name="عنصر نائب للمحتوى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4" name="عنصر نائب للمحتوى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5" name="عنصر نائب للتاريخ 4"/>
          <p:cNvSpPr>
            <a:spLocks noGrp="1"/>
          </p:cNvSpPr>
          <p:nvPr>
            <p:ph type="dt" sz="half" idx="10"/>
          </p:nvPr>
        </p:nvSpPr>
        <p:spPr/>
        <p:txBody>
          <a:bodyPr/>
          <a:lstStyle/>
          <a:p>
            <a:fld id="{1AC55765-63FC-40A0-BC7A-8E3D771A39E0}" type="datetimeFigureOut">
              <a:rPr lang="ar-SA" smtClean="0"/>
              <a:pPr/>
              <a:t>18/09/1443</a:t>
            </a:fld>
            <a:endParaRPr lang="ar-SA" dirty="0"/>
          </a:p>
        </p:txBody>
      </p:sp>
      <p:sp>
        <p:nvSpPr>
          <p:cNvPr id="6" name="عنصر نائب للتذييل 5"/>
          <p:cNvSpPr>
            <a:spLocks noGrp="1"/>
          </p:cNvSpPr>
          <p:nvPr>
            <p:ph type="ftr" sz="quarter" idx="11"/>
          </p:nvPr>
        </p:nvSpPr>
        <p:spPr/>
        <p:txBody>
          <a:bodyPr/>
          <a:lstStyle/>
          <a:p>
            <a:endParaRPr lang="ar-SA" dirty="0"/>
          </a:p>
        </p:txBody>
      </p:sp>
      <p:sp>
        <p:nvSpPr>
          <p:cNvPr id="7" name="عنصر نائب لرقم الشريحة 6"/>
          <p:cNvSpPr>
            <a:spLocks noGrp="1"/>
          </p:cNvSpPr>
          <p:nvPr>
            <p:ph type="sldNum" sz="quarter" idx="12"/>
          </p:nvPr>
        </p:nvSpPr>
        <p:spPr/>
        <p:txBody>
          <a:bodyPr/>
          <a:lstStyle/>
          <a:p>
            <a:fld id="{5C219531-8219-496D-AAFA-C30FFC818662}" type="slidenum">
              <a:rPr lang="ar-SA" smtClean="0"/>
              <a:pPr/>
              <a:t>‹#›</a:t>
            </a:fld>
            <a:endParaRPr lang="ar-SA"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704088"/>
            <a:ext cx="8229600" cy="1143000"/>
          </a:xfrm>
        </p:spPr>
        <p:txBody>
          <a:bodyPr tIns="45720" anchor="b"/>
          <a:lstStyle>
            <a:lvl1pPr>
              <a:defRPr/>
            </a:lvl1pPr>
          </a:lstStyle>
          <a:p>
            <a:r>
              <a:rPr kumimoji="0" lang="ar-SA"/>
              <a:t>انقر لتحرير نمط العنوان الرئيسي</a:t>
            </a:r>
            <a:endParaRPr kumimoji="0" lang="en-US"/>
          </a:p>
        </p:txBody>
      </p:sp>
      <p:sp>
        <p:nvSpPr>
          <p:cNvPr id="3" name="عنصر نائب للنص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ar-SA"/>
              <a:t>انقر لتحرير أنماط النص الرئيسي</a:t>
            </a:r>
          </a:p>
        </p:txBody>
      </p:sp>
      <p:sp>
        <p:nvSpPr>
          <p:cNvPr id="4" name="عنصر نائب للنص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ar-SA"/>
              <a:t>انقر لتحرير أنماط النص الرئيسي</a:t>
            </a:r>
          </a:p>
        </p:txBody>
      </p:sp>
      <p:sp>
        <p:nvSpPr>
          <p:cNvPr id="5" name="عنصر نائب للمحتوى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6" name="عنصر نائب للمحتوى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7" name="عنصر نائب للتاريخ 6"/>
          <p:cNvSpPr>
            <a:spLocks noGrp="1"/>
          </p:cNvSpPr>
          <p:nvPr>
            <p:ph type="dt" sz="half" idx="10"/>
          </p:nvPr>
        </p:nvSpPr>
        <p:spPr/>
        <p:txBody>
          <a:bodyPr/>
          <a:lstStyle/>
          <a:p>
            <a:fld id="{1AC55765-63FC-40A0-BC7A-8E3D771A39E0}" type="datetimeFigureOut">
              <a:rPr lang="ar-SA" smtClean="0"/>
              <a:pPr/>
              <a:t>18/09/1443</a:t>
            </a:fld>
            <a:endParaRPr lang="ar-SA" dirty="0"/>
          </a:p>
        </p:txBody>
      </p:sp>
      <p:sp>
        <p:nvSpPr>
          <p:cNvPr id="8" name="عنصر نائب للتذييل 7"/>
          <p:cNvSpPr>
            <a:spLocks noGrp="1"/>
          </p:cNvSpPr>
          <p:nvPr>
            <p:ph type="ftr" sz="quarter" idx="11"/>
          </p:nvPr>
        </p:nvSpPr>
        <p:spPr/>
        <p:txBody>
          <a:bodyPr/>
          <a:lstStyle/>
          <a:p>
            <a:endParaRPr lang="ar-SA" dirty="0"/>
          </a:p>
        </p:txBody>
      </p:sp>
      <p:sp>
        <p:nvSpPr>
          <p:cNvPr id="9" name="عنصر نائب لرقم الشريحة 8"/>
          <p:cNvSpPr>
            <a:spLocks noGrp="1"/>
          </p:cNvSpPr>
          <p:nvPr>
            <p:ph type="sldNum" sz="quarter" idx="12"/>
          </p:nvPr>
        </p:nvSpPr>
        <p:spPr/>
        <p:txBody>
          <a:bodyPr/>
          <a:lstStyle/>
          <a:p>
            <a:fld id="{5C219531-8219-496D-AAFA-C30FFC818662}" type="slidenum">
              <a:rPr lang="ar-SA" smtClean="0"/>
              <a:pPr/>
              <a:t>‹#›</a:t>
            </a:fld>
            <a:endParaRPr lang="ar-SA"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ar-SA"/>
              <a:t>انقر لتحرير نمط العنوان الرئيسي</a:t>
            </a:r>
            <a:endParaRPr kumimoji="0" lang="en-US"/>
          </a:p>
        </p:txBody>
      </p:sp>
      <p:sp>
        <p:nvSpPr>
          <p:cNvPr id="3" name="عنصر نائب للتاريخ 2"/>
          <p:cNvSpPr>
            <a:spLocks noGrp="1"/>
          </p:cNvSpPr>
          <p:nvPr>
            <p:ph type="dt" sz="half" idx="10"/>
          </p:nvPr>
        </p:nvSpPr>
        <p:spPr/>
        <p:txBody>
          <a:bodyPr/>
          <a:lstStyle/>
          <a:p>
            <a:fld id="{1AC55765-63FC-40A0-BC7A-8E3D771A39E0}" type="datetimeFigureOut">
              <a:rPr lang="ar-SA" smtClean="0"/>
              <a:pPr/>
              <a:t>18/09/1443</a:t>
            </a:fld>
            <a:endParaRPr lang="ar-SA" dirty="0"/>
          </a:p>
        </p:txBody>
      </p:sp>
      <p:sp>
        <p:nvSpPr>
          <p:cNvPr id="4" name="عنصر نائب للتذييل 3"/>
          <p:cNvSpPr>
            <a:spLocks noGrp="1"/>
          </p:cNvSpPr>
          <p:nvPr>
            <p:ph type="ftr" sz="quarter" idx="11"/>
          </p:nvPr>
        </p:nvSpPr>
        <p:spPr/>
        <p:txBody>
          <a:bodyPr/>
          <a:lstStyle/>
          <a:p>
            <a:endParaRPr lang="ar-SA" dirty="0"/>
          </a:p>
        </p:txBody>
      </p:sp>
      <p:sp>
        <p:nvSpPr>
          <p:cNvPr id="5" name="عنصر نائب لرقم الشريحة 4"/>
          <p:cNvSpPr>
            <a:spLocks noGrp="1"/>
          </p:cNvSpPr>
          <p:nvPr>
            <p:ph type="sldNum" sz="quarter" idx="12"/>
          </p:nvPr>
        </p:nvSpPr>
        <p:spPr/>
        <p:txBody>
          <a:bodyPr/>
          <a:lstStyle/>
          <a:p>
            <a:fld id="{5C219531-8219-496D-AAFA-C30FFC818662}" type="slidenum">
              <a:rPr lang="ar-SA" smtClean="0"/>
              <a:pPr/>
              <a:t>‹#›</a:t>
            </a:fld>
            <a:endParaRPr lang="ar-SA"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1AC55765-63FC-40A0-BC7A-8E3D771A39E0}" type="datetimeFigureOut">
              <a:rPr lang="ar-SA" smtClean="0"/>
              <a:pPr/>
              <a:t>18/09/1443</a:t>
            </a:fld>
            <a:endParaRPr lang="ar-SA" dirty="0"/>
          </a:p>
        </p:txBody>
      </p:sp>
      <p:sp>
        <p:nvSpPr>
          <p:cNvPr id="3" name="عنصر نائب للتذييل 2"/>
          <p:cNvSpPr>
            <a:spLocks noGrp="1"/>
          </p:cNvSpPr>
          <p:nvPr>
            <p:ph type="ftr" sz="quarter" idx="11"/>
          </p:nvPr>
        </p:nvSpPr>
        <p:spPr/>
        <p:txBody>
          <a:bodyPr/>
          <a:lstStyle/>
          <a:p>
            <a:endParaRPr lang="ar-SA" dirty="0"/>
          </a:p>
        </p:txBody>
      </p:sp>
      <p:sp>
        <p:nvSpPr>
          <p:cNvPr id="4" name="عنصر نائب لرقم الشريحة 3"/>
          <p:cNvSpPr>
            <a:spLocks noGrp="1"/>
          </p:cNvSpPr>
          <p:nvPr>
            <p:ph type="sldNum" sz="quarter" idx="12"/>
          </p:nvPr>
        </p:nvSpPr>
        <p:spPr/>
        <p:txBody>
          <a:bodyPr/>
          <a:lstStyle/>
          <a:p>
            <a:fld id="{5C219531-8219-496D-AAFA-C30FFC818662}" type="slidenum">
              <a:rPr lang="ar-SA" smtClean="0"/>
              <a:pPr/>
              <a:t>‹#›</a:t>
            </a:fld>
            <a:endParaRPr lang="ar-SA"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ar-SA"/>
              <a:t>انقر لتحرير نمط العنوان الرئيسي</a:t>
            </a:r>
            <a:endParaRPr kumimoji="0" lang="en-US"/>
          </a:p>
        </p:txBody>
      </p:sp>
      <p:sp>
        <p:nvSpPr>
          <p:cNvPr id="3" name="عنصر نائب للنص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ar-SA"/>
              <a:t>انقر لتحرير أنماط النص الرئيسي</a:t>
            </a:r>
          </a:p>
        </p:txBody>
      </p:sp>
      <p:sp>
        <p:nvSpPr>
          <p:cNvPr id="4" name="عنصر نائب للمحتوى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ar-SA"/>
              <a:t>انقر لتحرير أنماط النص الرئيسي</a:t>
            </a:r>
          </a:p>
          <a:p>
            <a:pPr lvl="1" eaLnBrk="1" latinLnBrk="0" hangingPunct="1"/>
            <a:r>
              <a:rPr lang="ar-SA"/>
              <a:t>المستوى الثاني</a:t>
            </a:r>
          </a:p>
          <a:p>
            <a:pPr lvl="2" eaLnBrk="1" latinLnBrk="0" hangingPunct="1"/>
            <a:r>
              <a:rPr lang="ar-SA"/>
              <a:t>المستوى الثالث</a:t>
            </a:r>
          </a:p>
          <a:p>
            <a:pPr lvl="3" eaLnBrk="1" latinLnBrk="0" hangingPunct="1"/>
            <a:r>
              <a:rPr lang="ar-SA"/>
              <a:t>المستوى الرابع</a:t>
            </a:r>
          </a:p>
          <a:p>
            <a:pPr lvl="4" eaLnBrk="1" latinLnBrk="0" hangingPunct="1"/>
            <a:r>
              <a:rPr lang="ar-SA"/>
              <a:t>المستوى الخامس</a:t>
            </a:r>
            <a:endParaRPr kumimoji="0" lang="en-US"/>
          </a:p>
        </p:txBody>
      </p:sp>
      <p:sp>
        <p:nvSpPr>
          <p:cNvPr id="5" name="عنصر نائب للتاريخ 4"/>
          <p:cNvSpPr>
            <a:spLocks noGrp="1"/>
          </p:cNvSpPr>
          <p:nvPr>
            <p:ph type="dt" sz="half" idx="10"/>
          </p:nvPr>
        </p:nvSpPr>
        <p:spPr/>
        <p:txBody>
          <a:bodyPr/>
          <a:lstStyle/>
          <a:p>
            <a:fld id="{1AC55765-63FC-40A0-BC7A-8E3D771A39E0}" type="datetimeFigureOut">
              <a:rPr lang="ar-SA" smtClean="0"/>
              <a:pPr/>
              <a:t>18/09/1443</a:t>
            </a:fld>
            <a:endParaRPr lang="ar-SA" dirty="0"/>
          </a:p>
        </p:txBody>
      </p:sp>
      <p:sp>
        <p:nvSpPr>
          <p:cNvPr id="6" name="عنصر نائب للتذييل 5"/>
          <p:cNvSpPr>
            <a:spLocks noGrp="1"/>
          </p:cNvSpPr>
          <p:nvPr>
            <p:ph type="ftr" sz="quarter" idx="11"/>
          </p:nvPr>
        </p:nvSpPr>
        <p:spPr/>
        <p:txBody>
          <a:bodyPr/>
          <a:lstStyle/>
          <a:p>
            <a:endParaRPr lang="ar-SA" dirty="0"/>
          </a:p>
        </p:txBody>
      </p:sp>
      <p:sp>
        <p:nvSpPr>
          <p:cNvPr id="7" name="عنصر نائب لرقم الشريحة 6"/>
          <p:cNvSpPr>
            <a:spLocks noGrp="1"/>
          </p:cNvSpPr>
          <p:nvPr>
            <p:ph type="sldNum" sz="quarter" idx="12"/>
          </p:nvPr>
        </p:nvSpPr>
        <p:spPr/>
        <p:txBody>
          <a:bodyPr/>
          <a:lstStyle/>
          <a:p>
            <a:fld id="{5C219531-8219-496D-AAFA-C30FFC818662}" type="slidenum">
              <a:rPr lang="ar-SA" smtClean="0"/>
              <a:pPr/>
              <a:t>‹#›</a:t>
            </a:fld>
            <a:endParaRPr lang="ar-SA"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sp>
        <p:nvSpPr>
          <p:cNvPr id="9" name="مستطيل ذو زاوية واحدة مخدوشة ودائرية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12" name="مثلث قائم الزاوية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2" name="عنوان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ar-SA"/>
              <a:t>انقر لتحرير نمط العنوان الرئيسي</a:t>
            </a:r>
            <a:endParaRPr kumimoji="0" lang="en-US"/>
          </a:p>
        </p:txBody>
      </p:sp>
      <p:sp>
        <p:nvSpPr>
          <p:cNvPr id="4" name="عنصر نائب للنص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ar-SA"/>
              <a:t>انقر لتحرير أنماط النص الرئيسي</a:t>
            </a:r>
          </a:p>
        </p:txBody>
      </p:sp>
      <p:sp>
        <p:nvSpPr>
          <p:cNvPr id="5" name="عنصر نائب للتاريخ 4"/>
          <p:cNvSpPr>
            <a:spLocks noGrp="1"/>
          </p:cNvSpPr>
          <p:nvPr>
            <p:ph type="dt" sz="half" idx="10"/>
          </p:nvPr>
        </p:nvSpPr>
        <p:spPr/>
        <p:txBody>
          <a:bodyPr/>
          <a:lstStyle/>
          <a:p>
            <a:fld id="{1AC55765-63FC-40A0-BC7A-8E3D771A39E0}" type="datetimeFigureOut">
              <a:rPr lang="ar-SA" smtClean="0"/>
              <a:pPr/>
              <a:t>18/09/1443</a:t>
            </a:fld>
            <a:endParaRPr lang="ar-SA" dirty="0"/>
          </a:p>
        </p:txBody>
      </p:sp>
      <p:sp>
        <p:nvSpPr>
          <p:cNvPr id="6" name="عنصر نائب للتذييل 5"/>
          <p:cNvSpPr>
            <a:spLocks noGrp="1"/>
          </p:cNvSpPr>
          <p:nvPr>
            <p:ph type="ftr" sz="quarter" idx="11"/>
          </p:nvPr>
        </p:nvSpPr>
        <p:spPr/>
        <p:txBody>
          <a:bodyPr/>
          <a:lstStyle/>
          <a:p>
            <a:endParaRPr lang="ar-SA" dirty="0"/>
          </a:p>
        </p:txBody>
      </p:sp>
      <p:sp>
        <p:nvSpPr>
          <p:cNvPr id="7" name="عنصر نائب لرقم الشريحة 6"/>
          <p:cNvSpPr>
            <a:spLocks noGrp="1"/>
          </p:cNvSpPr>
          <p:nvPr>
            <p:ph type="sldNum" sz="quarter" idx="12"/>
          </p:nvPr>
        </p:nvSpPr>
        <p:spPr>
          <a:xfrm>
            <a:off x="8077200" y="6356350"/>
            <a:ext cx="609600" cy="365125"/>
          </a:xfrm>
        </p:spPr>
        <p:txBody>
          <a:bodyPr/>
          <a:lstStyle/>
          <a:p>
            <a:fld id="{5C219531-8219-496D-AAFA-C30FFC818662}" type="slidenum">
              <a:rPr lang="ar-SA" smtClean="0"/>
              <a:pPr/>
              <a:t>‹#›</a:t>
            </a:fld>
            <a:endParaRPr lang="ar-SA" dirty="0"/>
          </a:p>
        </p:txBody>
      </p:sp>
      <p:sp>
        <p:nvSpPr>
          <p:cNvPr id="3" name="عنصر نائب للصورة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ar-SA" dirty="0"/>
              <a:t>انقر فوق الرمز لإضافة صورة</a:t>
            </a:r>
            <a:endParaRPr kumimoji="0" lang="en-US" dirty="0"/>
          </a:p>
        </p:txBody>
      </p:sp>
      <p:sp>
        <p:nvSpPr>
          <p:cNvPr id="10" name="شكل حر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11" name="شكل حر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شكل حر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8" name="شكل حر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9" name="عنصر نائب للعنوان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ar-SA"/>
              <a:t>انقر لتحرير نمط العنوان الرئيسي</a:t>
            </a:r>
            <a:endParaRPr kumimoji="0" lang="en-US"/>
          </a:p>
        </p:txBody>
      </p:sp>
      <p:sp>
        <p:nvSpPr>
          <p:cNvPr id="30" name="عنصر نائب للنص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ar-SA"/>
              <a:t>انقر لتحرير أنماط النص الرئيسي</a:t>
            </a:r>
          </a:p>
          <a:p>
            <a:pPr lvl="1" eaLnBrk="1" latinLnBrk="0" hangingPunct="1"/>
            <a:r>
              <a:rPr kumimoji="0" lang="ar-SA"/>
              <a:t>المستوى الثاني</a:t>
            </a:r>
          </a:p>
          <a:p>
            <a:pPr lvl="2" eaLnBrk="1" latinLnBrk="0" hangingPunct="1"/>
            <a:r>
              <a:rPr kumimoji="0" lang="ar-SA"/>
              <a:t>المستوى الثالث</a:t>
            </a:r>
          </a:p>
          <a:p>
            <a:pPr lvl="3" eaLnBrk="1" latinLnBrk="0" hangingPunct="1"/>
            <a:r>
              <a:rPr kumimoji="0" lang="ar-SA"/>
              <a:t>المستوى الرابع</a:t>
            </a:r>
          </a:p>
          <a:p>
            <a:pPr lvl="4" eaLnBrk="1" latinLnBrk="0" hangingPunct="1"/>
            <a:r>
              <a:rPr kumimoji="0" lang="ar-SA"/>
              <a:t>المستوى الخامس</a:t>
            </a:r>
            <a:endParaRPr kumimoji="0" lang="en-US"/>
          </a:p>
        </p:txBody>
      </p:sp>
      <p:sp>
        <p:nvSpPr>
          <p:cNvPr id="10" name="عنصر نائب للتاريخ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1AC55765-63FC-40A0-BC7A-8E3D771A39E0}" type="datetimeFigureOut">
              <a:rPr lang="ar-SA" smtClean="0"/>
              <a:pPr/>
              <a:t>18/09/1443</a:t>
            </a:fld>
            <a:endParaRPr lang="ar-SA" dirty="0"/>
          </a:p>
        </p:txBody>
      </p:sp>
      <p:sp>
        <p:nvSpPr>
          <p:cNvPr id="22" name="عنصر نائب للتذييل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ar-SA" dirty="0"/>
          </a:p>
        </p:txBody>
      </p:sp>
      <p:sp>
        <p:nvSpPr>
          <p:cNvPr id="18" name="عنصر نائب لرقم الشريحة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5C219531-8219-496D-AAFA-C30FFC818662}" type="slidenum">
              <a:rPr lang="ar-SA" smtClean="0"/>
              <a:pPr/>
              <a:t>‹#›</a:t>
            </a:fld>
            <a:endParaRPr lang="ar-SA" dirty="0"/>
          </a:p>
        </p:txBody>
      </p:sp>
      <p:grpSp>
        <p:nvGrpSpPr>
          <p:cNvPr id="2" name="مجموعة 1"/>
          <p:cNvGrpSpPr/>
          <p:nvPr/>
        </p:nvGrpSpPr>
        <p:grpSpPr>
          <a:xfrm>
            <a:off x="-19017" y="202408"/>
            <a:ext cx="9180548" cy="649224"/>
            <a:chOff x="-19045" y="216550"/>
            <a:chExt cx="9180548" cy="649224"/>
          </a:xfrm>
        </p:grpSpPr>
        <p:sp>
          <p:nvSpPr>
            <p:cNvPr id="12" name="شكل حر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3" name="شكل حر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gr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1"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r" rtl="1"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r" rtl="1"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r" rtl="1"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r" rtl="1"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r" rtl="1"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r" rtl="1"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r" rtl="1"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r" rtl="1"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r" rtl="1"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dalia\Desktop\viber_image_٢٠٢٢-٠٤-١٢_٢١-٤٢-٥٠-١٦٩.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8324" y="260648"/>
            <a:ext cx="8496944" cy="626469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slow">
    <p:randomBar dir="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39552" y="1379677"/>
            <a:ext cx="8136903" cy="4944923"/>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chemeClr val="accent1"/>
                </a:solidFill>
              </a14:hiddenFill>
            </a:ext>
          </a:extLst>
        </p:spPr>
      </p:pic>
      <p:sp>
        <p:nvSpPr>
          <p:cNvPr id="3" name="Rectangle 2"/>
          <p:cNvSpPr/>
          <p:nvPr/>
        </p:nvSpPr>
        <p:spPr>
          <a:xfrm>
            <a:off x="1115616" y="548680"/>
            <a:ext cx="7193586" cy="830997"/>
          </a:xfrm>
          <a:prstGeom prst="rect">
            <a:avLst/>
          </a:prstGeom>
        </p:spPr>
        <p:txBody>
          <a:bodyPr wrap="square">
            <a:spAutoFit/>
          </a:bodyPr>
          <a:lstStyle/>
          <a:p>
            <a:r>
              <a:rPr lang="ar-IQ" sz="4800" b="1" dirty="0" smtClean="0">
                <a:solidFill>
                  <a:srgbClr val="FF0000"/>
                </a:solidFill>
              </a:rPr>
              <a:t>نتائج العنف </a:t>
            </a:r>
            <a:r>
              <a:rPr lang="ar-IQ" sz="4800" b="1" dirty="0">
                <a:solidFill>
                  <a:srgbClr val="FF0000"/>
                </a:solidFill>
              </a:rPr>
              <a:t>ضد المرأة ؟</a:t>
            </a:r>
            <a:endParaRPr lang="en-US" sz="4800" b="1" dirty="0">
              <a:solidFill>
                <a:srgbClr val="FF0000"/>
              </a:solidFill>
            </a:endParaRPr>
          </a:p>
        </p:txBody>
      </p:sp>
    </p:spTree>
  </p:cSld>
  <p:clrMapOvr>
    <a:masterClrMapping/>
  </p:clrMapOvr>
  <p:transition spd="slow">
    <p:cover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39552" y="404664"/>
            <a:ext cx="8229600" cy="564672"/>
          </a:xfrm>
        </p:spPr>
        <p:txBody>
          <a:bodyPr>
            <a:noAutofit/>
          </a:bodyPr>
          <a:lstStyle/>
          <a:p>
            <a:pPr algn="r"/>
            <a:r>
              <a:rPr lang="ar-IQ" sz="4000" b="1" dirty="0">
                <a:solidFill>
                  <a:srgbClr val="FF0000"/>
                </a:solidFill>
              </a:rPr>
              <a:t>الوقوف على أهم أثار انعكاس تلك الظاهرة على </a:t>
            </a:r>
            <a:r>
              <a:rPr lang="ar-IQ" sz="4000" b="1" dirty="0" smtClean="0">
                <a:solidFill>
                  <a:srgbClr val="FF0000"/>
                </a:solidFill>
              </a:rPr>
              <a:t>المجتمع</a:t>
            </a:r>
            <a:endParaRPr lang="en-US" sz="4000" dirty="0"/>
          </a:p>
        </p:txBody>
      </p:sp>
      <p:pic>
        <p:nvPicPr>
          <p:cNvPr id="7171"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11560" y="1196752"/>
            <a:ext cx="8208912" cy="5184575"/>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chemeClr val="accent1"/>
                </a:solidFill>
              </a14:hiddenFill>
            </a:ext>
          </a:extLst>
        </p:spPr>
      </p:pic>
    </p:spTree>
  </p:cSld>
  <p:clrMapOvr>
    <a:masterClrMapping/>
  </p:clrMapOvr>
  <p:transition spd="slow">
    <p:pull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pPr algn="r"/>
            <a:r>
              <a:rPr lang="ar-SA" b="1" dirty="0">
                <a:solidFill>
                  <a:srgbClr val="FF0000"/>
                </a:solidFill>
              </a:rPr>
              <a:t/>
            </a:r>
            <a:br>
              <a:rPr lang="ar-SA" b="1" dirty="0">
                <a:solidFill>
                  <a:srgbClr val="FF0000"/>
                </a:solidFill>
              </a:rPr>
            </a:br>
            <a:r>
              <a:rPr lang="en-US" dirty="0"/>
              <a:t/>
            </a:r>
            <a:br>
              <a:rPr lang="en-US" dirty="0"/>
            </a:br>
            <a:endParaRPr lang="ar-SA" dirty="0"/>
          </a:p>
        </p:txBody>
      </p:sp>
      <p:pic>
        <p:nvPicPr>
          <p:cNvPr id="819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39552" y="908720"/>
            <a:ext cx="8136903" cy="5472608"/>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chemeClr val="accent1"/>
                </a:solidFill>
              </a14:hiddenFill>
            </a:ext>
          </a:extLst>
        </p:spPr>
      </p:pic>
    </p:spTree>
  </p:cSld>
  <p:clrMapOvr>
    <a:masterClrMapping/>
  </p:clrMapOvr>
  <p:transition spd="slow">
    <p:cover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395536" y="764704"/>
            <a:ext cx="8229600" cy="2880320"/>
          </a:xfrm>
        </p:spPr>
        <p:txBody>
          <a:bodyPr>
            <a:normAutofit fontScale="92500" lnSpcReduction="10000"/>
          </a:bodyPr>
          <a:lstStyle/>
          <a:p>
            <a:r>
              <a:rPr lang="ar-IQ" sz="3600" b="1" dirty="0">
                <a:solidFill>
                  <a:srgbClr val="00B0F0"/>
                </a:solidFill>
              </a:rPr>
              <a:t>الآثار الجسدية للعنف ضد المرأة</a:t>
            </a:r>
          </a:p>
          <a:p>
            <a:r>
              <a:rPr lang="ar-IQ" sz="3600" b="1" dirty="0"/>
              <a:t>الآثار النفسية للعنف ضد المرأة</a:t>
            </a:r>
          </a:p>
          <a:p>
            <a:r>
              <a:rPr lang="ar-IQ" sz="3600" b="1" dirty="0">
                <a:solidFill>
                  <a:schemeClr val="accent5">
                    <a:lumMod val="60000"/>
                    <a:lumOff val="40000"/>
                  </a:schemeClr>
                </a:solidFill>
              </a:rPr>
              <a:t>الآثار الاقتصادية للعنف ضد المرأة</a:t>
            </a:r>
          </a:p>
          <a:p>
            <a:r>
              <a:rPr lang="ar-IQ" sz="3600" b="1" dirty="0">
                <a:solidFill>
                  <a:srgbClr val="FF3399"/>
                </a:solidFill>
              </a:rPr>
              <a:t>الآثار الأسرية للعنف ضد </a:t>
            </a:r>
            <a:r>
              <a:rPr lang="ar-IQ" sz="3600" b="1" dirty="0" smtClean="0">
                <a:solidFill>
                  <a:srgbClr val="FF3399"/>
                </a:solidFill>
              </a:rPr>
              <a:t>المرأة على </a:t>
            </a:r>
            <a:r>
              <a:rPr lang="ar-IQ" sz="3600" b="1" dirty="0">
                <a:solidFill>
                  <a:srgbClr val="FF3399"/>
                </a:solidFill>
              </a:rPr>
              <a:t>الأطفال</a:t>
            </a:r>
          </a:p>
          <a:p>
            <a:r>
              <a:rPr lang="ar-IQ" sz="3600" b="1" dirty="0">
                <a:solidFill>
                  <a:srgbClr val="FFC000"/>
                </a:solidFill>
              </a:rPr>
              <a:t>آثار العنف ضد المرأة على الوضع الأسري</a:t>
            </a:r>
          </a:p>
          <a:p>
            <a:endParaRPr lang="ar-IQ" dirty="0" smtClean="0"/>
          </a:p>
          <a:p>
            <a:pPr marL="0" indent="0">
              <a:buNone/>
            </a:pPr>
            <a:endParaRPr lang="ar-IQ" dirty="0"/>
          </a:p>
          <a:p>
            <a:pPr marL="0" indent="0">
              <a:buNone/>
            </a:pPr>
            <a:endParaRPr lang="ar-IQ" dirty="0" smtClean="0"/>
          </a:p>
        </p:txBody>
      </p:sp>
      <p:pic>
        <p:nvPicPr>
          <p:cNvPr id="92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3573016"/>
            <a:ext cx="7272808" cy="2736304"/>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slow">
    <p:pull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704088"/>
            <a:ext cx="8229600" cy="780696"/>
          </a:xfrm>
        </p:spPr>
        <p:txBody>
          <a:bodyPr>
            <a:normAutofit fontScale="90000"/>
          </a:bodyPr>
          <a:lstStyle/>
          <a:p>
            <a:pPr algn="r"/>
            <a:r>
              <a:rPr lang="ar-IQ" dirty="0" smtClean="0"/>
              <a:t/>
            </a:r>
            <a:br>
              <a:rPr lang="ar-IQ" dirty="0" smtClean="0"/>
            </a:br>
            <a:r>
              <a:rPr lang="ar-IQ" dirty="0"/>
              <a:t/>
            </a:r>
            <a:br>
              <a:rPr lang="ar-IQ" dirty="0"/>
            </a:br>
            <a:r>
              <a:rPr lang="ar-IQ" b="1" dirty="0" smtClean="0">
                <a:solidFill>
                  <a:srgbClr val="FF0000"/>
                </a:solidFill>
              </a:rPr>
              <a:t>بعض ال</a:t>
            </a:r>
            <a:r>
              <a:rPr lang="ar-SA" b="1" dirty="0" smtClean="0">
                <a:solidFill>
                  <a:srgbClr val="FF0000"/>
                </a:solidFill>
              </a:rPr>
              <a:t>حلول </a:t>
            </a:r>
            <a:r>
              <a:rPr lang="ar-SA" b="1" dirty="0">
                <a:solidFill>
                  <a:srgbClr val="FF0000"/>
                </a:solidFill>
              </a:rPr>
              <a:t>للقضاء على العنف ضد المرأة</a:t>
            </a:r>
          </a:p>
        </p:txBody>
      </p:sp>
      <p:sp>
        <p:nvSpPr>
          <p:cNvPr id="3" name="Content Placeholder 2"/>
          <p:cNvSpPr>
            <a:spLocks noGrp="1"/>
          </p:cNvSpPr>
          <p:nvPr>
            <p:ph idx="1"/>
          </p:nvPr>
        </p:nvSpPr>
        <p:spPr>
          <a:xfrm>
            <a:off x="395536" y="1988840"/>
            <a:ext cx="8229600" cy="3888432"/>
          </a:xfrm>
        </p:spPr>
        <p:txBody>
          <a:bodyPr>
            <a:normAutofit/>
          </a:bodyPr>
          <a:lstStyle/>
          <a:p>
            <a:r>
              <a:rPr lang="ar-IQ" b="1" dirty="0"/>
              <a:t>المصادقة على اتّفاقية القضاء على جميع أشكال العنف ضد </a:t>
            </a:r>
            <a:r>
              <a:rPr lang="ar-IQ" b="1" dirty="0" smtClean="0"/>
              <a:t>المرأة.</a:t>
            </a:r>
            <a:endParaRPr lang="ar-IQ" b="1" dirty="0"/>
          </a:p>
          <a:p>
            <a:r>
              <a:rPr lang="ar-IQ" b="1" dirty="0">
                <a:solidFill>
                  <a:srgbClr val="FFC000"/>
                </a:solidFill>
              </a:rPr>
              <a:t>معاقبة كلّ من يمارس العنف ضد المرأة وفقاً للقوانين والتشريعات، وتعويض النساء التي تعرّضت للعنف عن الأضرار التي لحقت </a:t>
            </a:r>
            <a:r>
              <a:rPr lang="ar-IQ" b="1" dirty="0" smtClean="0">
                <a:solidFill>
                  <a:srgbClr val="FFC000"/>
                </a:solidFill>
              </a:rPr>
              <a:t>بهنّ.</a:t>
            </a:r>
          </a:p>
          <a:p>
            <a:r>
              <a:rPr lang="ar-IQ" b="1" dirty="0">
                <a:solidFill>
                  <a:srgbClr val="0070C0"/>
                </a:solidFill>
              </a:rPr>
              <a:t>تطوير نهج وقائي، وتدابير قانونية، وسياسية، وإدارية، وثقافية شاملة لتعزيز حماية المرأة من جميع أشكال العنف</a:t>
            </a:r>
          </a:p>
          <a:p>
            <a:r>
              <a:rPr lang="ar-IQ" b="1" dirty="0">
                <a:solidFill>
                  <a:srgbClr val="FF3399"/>
                </a:solidFill>
              </a:rPr>
              <a:t>الاهتمام بقطاع التعليم لتعديل السلوكيات الاجتماعية، والثقافية، والتخلّص من الممارسات الخاطئة ضد المرأة.</a:t>
            </a:r>
          </a:p>
          <a:p>
            <a:r>
              <a:rPr lang="ar-IQ" b="1" dirty="0">
                <a:solidFill>
                  <a:schemeClr val="accent4"/>
                </a:solidFill>
              </a:rPr>
              <a:t>الاستماع لتجارب النساء اللّواتي تعرّضن للعنف، والاستجابة لاحتياجاتهنّ.</a:t>
            </a:r>
          </a:p>
          <a:p>
            <a:pPr marL="0" indent="0">
              <a:buNone/>
            </a:pPr>
            <a:endParaRPr lang="ar-IQ" dirty="0"/>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pPr algn="r"/>
            <a:r>
              <a:rPr lang="ar-SA" b="1" dirty="0"/>
              <a:t/>
            </a:r>
            <a:br>
              <a:rPr lang="ar-SA" b="1" dirty="0"/>
            </a:br>
            <a:r>
              <a:rPr lang="en-US" dirty="0"/>
              <a:t/>
            </a:r>
            <a:br>
              <a:rPr lang="en-US" dirty="0"/>
            </a:br>
            <a:endParaRPr lang="ar-SA" dirty="0"/>
          </a:p>
        </p:txBody>
      </p:sp>
      <p:sp>
        <p:nvSpPr>
          <p:cNvPr id="3" name="عنصر نائب للمحتوى 2"/>
          <p:cNvSpPr>
            <a:spLocks noGrp="1"/>
          </p:cNvSpPr>
          <p:nvPr>
            <p:ph idx="1"/>
          </p:nvPr>
        </p:nvSpPr>
        <p:spPr>
          <a:xfrm>
            <a:off x="457200" y="620688"/>
            <a:ext cx="8229600" cy="5505475"/>
          </a:xfrm>
        </p:spPr>
        <p:txBody>
          <a:bodyPr>
            <a:normAutofit/>
          </a:bodyPr>
          <a:lstStyle/>
          <a:p>
            <a:r>
              <a:rPr lang="ar-SA" sz="2800" b="1" dirty="0">
                <a:solidFill>
                  <a:srgbClr val="C00000"/>
                </a:solidFill>
              </a:rPr>
              <a:t>تدريب المرأة وتعزيز قدرتها على كسب المال، إلى جانب دعم أسرتها. </a:t>
            </a:r>
            <a:endParaRPr lang="ar-IQ" sz="2800" b="1" dirty="0" smtClean="0">
              <a:solidFill>
                <a:srgbClr val="C00000"/>
              </a:solidFill>
            </a:endParaRPr>
          </a:p>
          <a:p>
            <a:r>
              <a:rPr lang="ar-SA" sz="2800" b="1" dirty="0" smtClean="0">
                <a:solidFill>
                  <a:srgbClr val="FF3399"/>
                </a:solidFill>
              </a:rPr>
              <a:t>توعية </a:t>
            </a:r>
            <a:r>
              <a:rPr lang="ar-SA" sz="2800" b="1" dirty="0">
                <a:solidFill>
                  <a:srgbClr val="FF3399"/>
                </a:solidFill>
              </a:rPr>
              <a:t>المجتمع بسلبيات الزواج المبكّر والزواج القسري. </a:t>
            </a:r>
            <a:endParaRPr lang="ar-IQ" sz="2800" b="1" dirty="0" smtClean="0">
              <a:solidFill>
                <a:srgbClr val="FF3399"/>
              </a:solidFill>
            </a:endParaRPr>
          </a:p>
          <a:p>
            <a:r>
              <a:rPr lang="ar-SA" sz="2800" b="1" dirty="0" smtClean="0">
                <a:solidFill>
                  <a:schemeClr val="accent4"/>
                </a:solidFill>
              </a:rPr>
              <a:t>تشجيع </a:t>
            </a:r>
            <a:r>
              <a:rPr lang="ar-SA" sz="2800" b="1" dirty="0">
                <a:solidFill>
                  <a:schemeClr val="accent4"/>
                </a:solidFill>
              </a:rPr>
              <a:t>مشاركة المرأة في العملية السياسية والتنمية الاقتصادية</a:t>
            </a:r>
            <a:r>
              <a:rPr lang="ar-SA" sz="2800" b="1" dirty="0" smtClean="0">
                <a:solidFill>
                  <a:schemeClr val="accent4"/>
                </a:solidFill>
              </a:rPr>
              <a:t>.</a:t>
            </a:r>
            <a:endParaRPr lang="ar-IQ" sz="2800" b="1" dirty="0" smtClean="0">
              <a:solidFill>
                <a:schemeClr val="accent4"/>
              </a:solidFill>
            </a:endParaRPr>
          </a:p>
          <a:p>
            <a:r>
              <a:rPr lang="ar-SA" sz="2800" b="1" dirty="0" smtClean="0"/>
              <a:t> </a:t>
            </a:r>
            <a:r>
              <a:rPr lang="ar-SA" sz="2800" b="1" dirty="0"/>
              <a:t>الإبلاغ عن أيّ شكل من أشكال العنف ضد المرأة عند التعرّض له أو مشاهدته.</a:t>
            </a:r>
          </a:p>
          <a:p>
            <a:r>
              <a:rPr lang="ar-SA" b="1" dirty="0">
                <a:solidFill>
                  <a:srgbClr val="942C4A"/>
                </a:solidFill>
              </a:rPr>
              <a:t>احترام شريكة الحياة حتى عند اختلاف الآراء، والاستفسار دائماً عن احتياجاتها</a:t>
            </a:r>
          </a:p>
          <a:p>
            <a:pPr>
              <a:buNone/>
            </a:pPr>
            <a:endParaRPr lang="ar-SA" dirty="0"/>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8477" y="4423111"/>
            <a:ext cx="5328592" cy="188620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slow">
    <p:cover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67544" y="332656"/>
            <a:ext cx="8229600" cy="666328"/>
          </a:xfrm>
        </p:spPr>
        <p:txBody>
          <a:bodyPr>
            <a:noAutofit/>
          </a:bodyPr>
          <a:lstStyle/>
          <a:p>
            <a:pPr algn="r"/>
            <a:r>
              <a:rPr lang="ar-SA" sz="3600" b="1" dirty="0">
                <a:solidFill>
                  <a:srgbClr val="FF0000"/>
                </a:solidFill>
                <a:latin typeface="Arial" pitchFamily="34" charset="0"/>
                <a:cs typeface="Arial" pitchFamily="34" charset="0"/>
              </a:rPr>
              <a:t>الوقاية من العنف ضد المرأة </a:t>
            </a:r>
          </a:p>
        </p:txBody>
      </p:sp>
      <p:sp>
        <p:nvSpPr>
          <p:cNvPr id="3" name="عنصر نائب للمحتوى 2"/>
          <p:cNvSpPr>
            <a:spLocks noGrp="1"/>
          </p:cNvSpPr>
          <p:nvPr>
            <p:ph idx="1"/>
          </p:nvPr>
        </p:nvSpPr>
        <p:spPr>
          <a:xfrm>
            <a:off x="457200" y="1124744"/>
            <a:ext cx="8229600" cy="5199856"/>
          </a:xfrm>
        </p:spPr>
        <p:txBody>
          <a:bodyPr>
            <a:normAutofit fontScale="92500" lnSpcReduction="20000"/>
          </a:bodyPr>
          <a:lstStyle/>
          <a:p>
            <a:pPr marL="0" indent="0">
              <a:buNone/>
            </a:pPr>
            <a:r>
              <a:rPr lang="ar-SA" sz="3200" b="1" dirty="0" smtClean="0">
                <a:solidFill>
                  <a:srgbClr val="0070C0"/>
                </a:solidFill>
              </a:rPr>
              <a:t> </a:t>
            </a:r>
            <a:r>
              <a:rPr lang="ar-SA" sz="3200" b="1" dirty="0">
                <a:solidFill>
                  <a:schemeClr val="tx1">
                    <a:lumMod val="65000"/>
                    <a:lumOff val="35000"/>
                  </a:schemeClr>
                </a:solidFill>
              </a:rPr>
              <a:t>أفضل طريقة لإنهاء العنف ضد المرأة هي الوقاية منه، ومنع حدوثه منذ البداية، ويكون ذلك من خلال معالجة </a:t>
            </a:r>
            <a:r>
              <a:rPr lang="ar-SA" sz="3200" b="1" dirty="0" smtClean="0">
                <a:solidFill>
                  <a:schemeClr val="tx1">
                    <a:lumMod val="65000"/>
                    <a:lumOff val="35000"/>
                  </a:schemeClr>
                </a:solidFill>
              </a:rPr>
              <a:t>أسبابه، </a:t>
            </a:r>
            <a:r>
              <a:rPr lang="ar-SA" sz="3200" b="1" dirty="0">
                <a:solidFill>
                  <a:schemeClr val="tx1">
                    <a:lumMod val="65000"/>
                    <a:lumOff val="35000"/>
                  </a:schemeClr>
                </a:solidFill>
              </a:rPr>
              <a:t>وذلك من خلال</a:t>
            </a:r>
            <a:r>
              <a:rPr lang="ar-SA" sz="3200" b="1" dirty="0" smtClean="0">
                <a:solidFill>
                  <a:schemeClr val="tx1">
                    <a:lumMod val="65000"/>
                    <a:lumOff val="35000"/>
                  </a:schemeClr>
                </a:solidFill>
              </a:rPr>
              <a:t>:</a:t>
            </a:r>
            <a:endParaRPr lang="ar-IQ" sz="3200" b="1" dirty="0" smtClean="0">
              <a:solidFill>
                <a:schemeClr val="tx1">
                  <a:lumMod val="65000"/>
                  <a:lumOff val="35000"/>
                </a:schemeClr>
              </a:solidFill>
            </a:endParaRPr>
          </a:p>
          <a:p>
            <a:r>
              <a:rPr lang="ar-SA" sz="3200" b="1" dirty="0" smtClean="0">
                <a:solidFill>
                  <a:srgbClr val="FF3399"/>
                </a:solidFill>
              </a:rPr>
              <a:t> </a:t>
            </a:r>
            <a:r>
              <a:rPr lang="ar-SA" sz="3200" b="1" dirty="0">
                <a:solidFill>
                  <a:srgbClr val="FF3399"/>
                </a:solidFill>
              </a:rPr>
              <a:t>تحقيق المساواة بين الجنسين، وتعزيز علاقات الاحترام المتبادل بينهما. </a:t>
            </a:r>
            <a:endParaRPr lang="ar-IQ" sz="3200" b="1" dirty="0" smtClean="0">
              <a:solidFill>
                <a:srgbClr val="FF3399"/>
              </a:solidFill>
            </a:endParaRPr>
          </a:p>
          <a:p>
            <a:r>
              <a:rPr lang="ar-SA" sz="3200" b="1" dirty="0" smtClean="0">
                <a:solidFill>
                  <a:srgbClr val="0070C0"/>
                </a:solidFill>
              </a:rPr>
              <a:t>تمكين </a:t>
            </a:r>
            <a:r>
              <a:rPr lang="ar-SA" sz="3200" b="1" dirty="0">
                <a:solidFill>
                  <a:srgbClr val="0070C0"/>
                </a:solidFill>
              </a:rPr>
              <a:t>المرأة في المجتمع. </a:t>
            </a:r>
            <a:endParaRPr lang="ar-IQ" sz="3200" b="1" dirty="0" smtClean="0">
              <a:solidFill>
                <a:srgbClr val="0070C0"/>
              </a:solidFill>
            </a:endParaRPr>
          </a:p>
          <a:p>
            <a:r>
              <a:rPr lang="ar-SA" sz="3200" b="1" dirty="0" smtClean="0">
                <a:solidFill>
                  <a:srgbClr val="942C4A"/>
                </a:solidFill>
              </a:rPr>
              <a:t>منح </a:t>
            </a:r>
            <a:r>
              <a:rPr lang="ar-SA" sz="3200" b="1" dirty="0">
                <a:solidFill>
                  <a:srgbClr val="942C4A"/>
                </a:solidFill>
              </a:rPr>
              <a:t>المرأة جميع حقوقها الإنسانية. </a:t>
            </a:r>
            <a:endParaRPr lang="ar-IQ" sz="3200" b="1" dirty="0" smtClean="0">
              <a:solidFill>
                <a:srgbClr val="942C4A"/>
              </a:solidFill>
            </a:endParaRPr>
          </a:p>
          <a:p>
            <a:r>
              <a:rPr lang="ar-SA" sz="3200" b="1" dirty="0" smtClean="0">
                <a:solidFill>
                  <a:srgbClr val="0070C0"/>
                </a:solidFill>
              </a:rPr>
              <a:t>جعل </a:t>
            </a:r>
            <a:r>
              <a:rPr lang="ar-SA" sz="3200" b="1" dirty="0">
                <a:solidFill>
                  <a:srgbClr val="0070C0"/>
                </a:solidFill>
              </a:rPr>
              <a:t>المنزل والأماكن العامة آمنة للنساء. </a:t>
            </a:r>
            <a:endParaRPr lang="ar-IQ" sz="3200" b="1" dirty="0" smtClean="0">
              <a:solidFill>
                <a:srgbClr val="0070C0"/>
              </a:solidFill>
            </a:endParaRPr>
          </a:p>
          <a:p>
            <a:r>
              <a:rPr lang="ar-SA" sz="3200" b="1" dirty="0" smtClean="0">
                <a:solidFill>
                  <a:srgbClr val="00B050"/>
                </a:solidFill>
              </a:rPr>
              <a:t>تعزيز </a:t>
            </a:r>
            <a:r>
              <a:rPr lang="ar-SA" sz="3200" b="1" dirty="0">
                <a:solidFill>
                  <a:srgbClr val="00B050"/>
                </a:solidFill>
              </a:rPr>
              <a:t>استقلال المرأة الاقتصادي. </a:t>
            </a:r>
            <a:endParaRPr lang="ar-IQ" sz="3200" b="1" dirty="0" smtClean="0">
              <a:solidFill>
                <a:srgbClr val="00B050"/>
              </a:solidFill>
            </a:endParaRPr>
          </a:p>
          <a:p>
            <a:r>
              <a:rPr lang="ar-SA" sz="3200" b="1" dirty="0" smtClean="0">
                <a:solidFill>
                  <a:srgbClr val="0070C0"/>
                </a:solidFill>
              </a:rPr>
              <a:t>زيادة </a:t>
            </a:r>
            <a:r>
              <a:rPr lang="ar-SA" sz="3200" b="1" dirty="0">
                <a:solidFill>
                  <a:srgbClr val="0070C0"/>
                </a:solidFill>
              </a:rPr>
              <a:t>مشاركة المرأة في عمليات صنع القرار. </a:t>
            </a:r>
            <a:endParaRPr lang="ar-IQ" sz="3200" b="1" dirty="0" smtClean="0">
              <a:solidFill>
                <a:srgbClr val="0070C0"/>
              </a:solidFill>
            </a:endParaRPr>
          </a:p>
          <a:p>
            <a:r>
              <a:rPr lang="ar-SA" sz="3200" b="1" dirty="0" smtClean="0">
                <a:solidFill>
                  <a:srgbClr val="7030A0"/>
                </a:solidFill>
              </a:rPr>
              <a:t>زيادة </a:t>
            </a:r>
            <a:r>
              <a:rPr lang="ar-SA" sz="3200" b="1" dirty="0">
                <a:solidFill>
                  <a:srgbClr val="7030A0"/>
                </a:solidFill>
              </a:rPr>
              <a:t>الوعي، وتثقيف المجتمع حول هذه القضية من خلال وسائل الإعلام ومواقع التواصل الاجتماعي.</a:t>
            </a:r>
          </a:p>
          <a:p>
            <a:pPr marL="0" indent="0">
              <a:buNone/>
            </a:pPr>
            <a:endParaRPr lang="ar-SA" sz="3200" b="1" dirty="0">
              <a:solidFill>
                <a:srgbClr val="0070C0"/>
              </a:solidFill>
            </a:endParaRPr>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2780928"/>
            <a:ext cx="2448272" cy="2447925"/>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990600"/>
            <a:ext cx="8229600" cy="4958680"/>
          </a:xfrm>
        </p:spPr>
        <p:txBody>
          <a:bodyPr>
            <a:normAutofit/>
          </a:bodyPr>
          <a:lstStyle/>
          <a:p>
            <a:pPr marL="0" indent="0">
              <a:buNone/>
            </a:pPr>
            <a:endParaRPr lang="ar-SA" dirty="0"/>
          </a:p>
          <a:p>
            <a:pPr>
              <a:buNone/>
            </a:pPr>
            <a:r>
              <a:rPr lang="ar-SA" sz="5400" b="1" dirty="0">
                <a:solidFill>
                  <a:srgbClr val="FF3399"/>
                </a:solidFill>
              </a:rPr>
              <a:t>السؤال </a:t>
            </a:r>
            <a:r>
              <a:rPr lang="ar-SA" sz="5400" b="1" dirty="0" smtClean="0">
                <a:solidFill>
                  <a:srgbClr val="FF3399"/>
                </a:solidFill>
              </a:rPr>
              <a:t>المهم</a:t>
            </a:r>
            <a:r>
              <a:rPr lang="ar-IQ" sz="5400" b="1" dirty="0" smtClean="0">
                <a:solidFill>
                  <a:srgbClr val="FF3399"/>
                </a:solidFill>
              </a:rPr>
              <a:t>..</a:t>
            </a:r>
          </a:p>
          <a:p>
            <a:pPr>
              <a:buNone/>
            </a:pPr>
            <a:endParaRPr lang="ar-SA" sz="4400" b="1" dirty="0">
              <a:solidFill>
                <a:srgbClr val="FF0000"/>
              </a:solidFill>
            </a:endParaRPr>
          </a:p>
          <a:p>
            <a:pPr>
              <a:buNone/>
            </a:pPr>
            <a:endParaRPr lang="ar-IQ" sz="4400" b="1" i="1" dirty="0" smtClean="0">
              <a:latin typeface="Adobe Arabic" pitchFamily="18" charset="-78"/>
              <a:ea typeface="Segoe UI" pitchFamily="34" charset="0"/>
              <a:cs typeface="Adobe Arabic" pitchFamily="18" charset="-78"/>
            </a:endParaRPr>
          </a:p>
          <a:p>
            <a:pPr>
              <a:buNone/>
            </a:pPr>
            <a:r>
              <a:rPr lang="ar-IQ" sz="5400" b="1" i="1" dirty="0" smtClean="0">
                <a:latin typeface="Adobe Arabic" pitchFamily="18" charset="-78"/>
                <a:ea typeface="Segoe UI" pitchFamily="34" charset="0"/>
                <a:cs typeface="Adobe Arabic" pitchFamily="18" charset="-78"/>
              </a:rPr>
              <a:t>ما </a:t>
            </a:r>
            <a:r>
              <a:rPr lang="ar-SA" sz="5400" b="1" i="1" dirty="0" smtClean="0">
                <a:latin typeface="Adobe Arabic" pitchFamily="18" charset="-78"/>
                <a:ea typeface="Segoe UI" pitchFamily="34" charset="0"/>
                <a:cs typeface="Adobe Arabic" pitchFamily="18" charset="-78"/>
              </a:rPr>
              <a:t>دور </a:t>
            </a:r>
            <a:r>
              <a:rPr lang="ar-SA" sz="5400" b="1" i="1" dirty="0">
                <a:latin typeface="Adobe Arabic" pitchFamily="18" charset="-78"/>
                <a:ea typeface="Segoe UI" pitchFamily="34" charset="0"/>
                <a:cs typeface="Adobe Arabic" pitchFamily="18" charset="-78"/>
              </a:rPr>
              <a:t>الرجل في القضاء على العنف ضد </a:t>
            </a:r>
            <a:r>
              <a:rPr lang="ar-SA" sz="5400" b="1" i="1" dirty="0" smtClean="0">
                <a:latin typeface="Adobe Arabic" pitchFamily="18" charset="-78"/>
                <a:ea typeface="Segoe UI" pitchFamily="34" charset="0"/>
                <a:cs typeface="Adobe Arabic" pitchFamily="18" charset="-78"/>
              </a:rPr>
              <a:t>المرأة</a:t>
            </a:r>
            <a:r>
              <a:rPr lang="ar-IQ" sz="5400" b="1" i="1" dirty="0" smtClean="0">
                <a:latin typeface="Adobe Arabic" pitchFamily="18" charset="-78"/>
                <a:ea typeface="Segoe UI" pitchFamily="34" charset="0"/>
                <a:cs typeface="Adobe Arabic" pitchFamily="18" charset="-78"/>
              </a:rPr>
              <a:t> في مجتمعنا</a:t>
            </a:r>
            <a:r>
              <a:rPr lang="ar-IQ" sz="5400" b="1" i="1" dirty="0" smtClean="0">
                <a:solidFill>
                  <a:srgbClr val="FF0000"/>
                </a:solidFill>
                <a:latin typeface="Adobe Arabic" pitchFamily="18" charset="-78"/>
                <a:ea typeface="Segoe UI" pitchFamily="34" charset="0"/>
                <a:cs typeface="Adobe Arabic" pitchFamily="18" charset="-78"/>
              </a:rPr>
              <a:t> ؟؟؟</a:t>
            </a:r>
            <a:endParaRPr lang="ar-SA" sz="5400" b="1" i="1" dirty="0">
              <a:solidFill>
                <a:srgbClr val="FF0000"/>
              </a:solidFill>
              <a:latin typeface="Adobe Arabic" pitchFamily="18" charset="-78"/>
              <a:ea typeface="Segoe UI" pitchFamily="34" charset="0"/>
              <a:cs typeface="Adobe Arabic" pitchFamily="18" charset="-78"/>
            </a:endParaRPr>
          </a:p>
          <a:p>
            <a:pPr>
              <a:buNone/>
            </a:pPr>
            <a:endParaRPr lang="ar-SA" sz="4400" b="1" dirty="0">
              <a:solidFill>
                <a:srgbClr val="FF0000"/>
              </a:solidFill>
            </a:endParaRPr>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1052736"/>
            <a:ext cx="4464496" cy="2952328"/>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chemeClr val="accent1"/>
                </a:solidFill>
              </a14:hiddenFill>
            </a:ext>
          </a:extLst>
        </p:spPr>
      </p:pic>
    </p:spTree>
  </p:cSld>
  <p:clrMapOvr>
    <a:masterClrMapping/>
  </p:clrMapOvr>
  <p:transition spd="slow">
    <p:cover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1371600"/>
            <a:ext cx="8229600" cy="4953000"/>
          </a:xfrm>
        </p:spPr>
        <p:style>
          <a:lnRef idx="1">
            <a:schemeClr val="accent2"/>
          </a:lnRef>
          <a:fillRef idx="3">
            <a:schemeClr val="accent2"/>
          </a:fillRef>
          <a:effectRef idx="2">
            <a:schemeClr val="accent2"/>
          </a:effectRef>
          <a:fontRef idx="minor">
            <a:schemeClr val="lt1"/>
          </a:fontRef>
        </p:style>
        <p:txBody>
          <a:bodyPr/>
          <a:lstStyle/>
          <a:p>
            <a:endParaRPr lang="ar-SA" dirty="0"/>
          </a:p>
          <a:p>
            <a:endParaRPr lang="ar-SA" dirty="0"/>
          </a:p>
          <a:p>
            <a:endParaRPr lang="ar-SA" dirty="0"/>
          </a:p>
          <a:p>
            <a:pPr algn="ctr">
              <a:buNone/>
            </a:pPr>
            <a:r>
              <a:rPr lang="ar-SA" sz="8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شكرا لحسن إصغائكم </a:t>
            </a:r>
          </a:p>
        </p:txBody>
      </p:sp>
    </p:spTree>
  </p:cSld>
  <p:clrMapOvr>
    <a:masterClrMapping/>
  </p:clrMapOvr>
  <mc:AlternateContent xmlns:mc="http://schemas.openxmlformats.org/markup-compatibility/2006" xmlns:p14="http://schemas.microsoft.com/office/powerpoint/2010/main">
    <mc:Choice Requires="p14">
      <p:transition spd="slow" p14:dur="3400">
        <p14:reveal thruBlk="1" dir="r"/>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704088"/>
            <a:ext cx="8229600" cy="667512"/>
          </a:xfrm>
        </p:spPr>
        <p:txBody>
          <a:bodyPr>
            <a:noAutofit/>
          </a:bodyPr>
          <a:lstStyle/>
          <a:p>
            <a:pPr algn="r"/>
            <a:r>
              <a:rPr lang="ar-SA" sz="4400" b="1" dirty="0">
                <a:solidFill>
                  <a:srgbClr val="FF0000"/>
                </a:solidFill>
              </a:rPr>
              <a:t>هدف </a:t>
            </a:r>
            <a:r>
              <a:rPr lang="ar-IQ" sz="4400" b="1" dirty="0" smtClean="0">
                <a:solidFill>
                  <a:srgbClr val="FF0000"/>
                </a:solidFill>
              </a:rPr>
              <a:t>المحاضرة</a:t>
            </a:r>
            <a:endParaRPr lang="ar-SA" sz="4400" b="1" dirty="0">
              <a:solidFill>
                <a:srgbClr val="FF0000"/>
              </a:solidFill>
            </a:endParaRPr>
          </a:p>
        </p:txBody>
      </p:sp>
      <p:sp>
        <p:nvSpPr>
          <p:cNvPr id="3" name="عنصر نائب للمحتوى 2"/>
          <p:cNvSpPr>
            <a:spLocks noGrp="1"/>
          </p:cNvSpPr>
          <p:nvPr>
            <p:ph idx="1"/>
          </p:nvPr>
        </p:nvSpPr>
        <p:spPr>
          <a:xfrm>
            <a:off x="539552" y="1714953"/>
            <a:ext cx="8229600" cy="3962400"/>
          </a:xfrm>
        </p:spPr>
        <p:txBody>
          <a:bodyPr>
            <a:noAutofit/>
          </a:bodyPr>
          <a:lstStyle/>
          <a:p>
            <a:r>
              <a:rPr lang="ar-SA" sz="3600" dirty="0"/>
              <a:t> </a:t>
            </a:r>
            <a:r>
              <a:rPr lang="ar-IQ" sz="3600" b="1" dirty="0" smtClean="0"/>
              <a:t>التعريف</a:t>
            </a:r>
            <a:r>
              <a:rPr lang="ar-IQ" sz="3600" b="1" dirty="0"/>
              <a:t> </a:t>
            </a:r>
            <a:r>
              <a:rPr lang="ar-IQ" sz="3600" b="1" dirty="0" smtClean="0"/>
              <a:t>بمصطلح</a:t>
            </a:r>
            <a:r>
              <a:rPr lang="ar-SA" sz="3600" b="1" dirty="0" smtClean="0"/>
              <a:t> العنف</a:t>
            </a:r>
            <a:r>
              <a:rPr lang="ar-IQ" sz="3600" b="1" dirty="0"/>
              <a:t> </a:t>
            </a:r>
            <a:r>
              <a:rPr lang="ar-IQ" sz="3600" b="1" dirty="0" smtClean="0"/>
              <a:t>ضد المرأة</a:t>
            </a:r>
            <a:r>
              <a:rPr lang="ar-SA" sz="3600" b="1" dirty="0" smtClean="0"/>
              <a:t> </a:t>
            </a:r>
            <a:endParaRPr lang="ar-SA" sz="3600" b="1" dirty="0"/>
          </a:p>
          <a:p>
            <a:r>
              <a:rPr lang="ar-SA" sz="3600" b="1" dirty="0"/>
              <a:t>الوقوف على أهم إشكاله. </a:t>
            </a:r>
          </a:p>
          <a:p>
            <a:r>
              <a:rPr lang="ar-SA" sz="3600" b="1" dirty="0"/>
              <a:t>معرفة أهم الأسباب المؤدية إلى ظاهرة العنف </a:t>
            </a:r>
            <a:r>
              <a:rPr lang="ar-IQ" sz="3600" b="1" dirty="0" smtClean="0"/>
              <a:t>ضد المرأة</a:t>
            </a:r>
            <a:r>
              <a:rPr lang="ar-SA" sz="3600" b="1" dirty="0" smtClean="0"/>
              <a:t>.</a:t>
            </a:r>
            <a:endParaRPr lang="ar-SA" sz="3600" b="1" dirty="0"/>
          </a:p>
          <a:p>
            <a:r>
              <a:rPr lang="ar-SA" sz="3600" b="1" dirty="0"/>
              <a:t>الوقوف على أهم أثار انعكاس تلك الظاهرة على </a:t>
            </a:r>
            <a:r>
              <a:rPr lang="ar-IQ" sz="3600" b="1" dirty="0" smtClean="0"/>
              <a:t>المجتمع</a:t>
            </a:r>
            <a:r>
              <a:rPr lang="ar-SA" sz="3600" b="1" dirty="0" smtClean="0"/>
              <a:t>.</a:t>
            </a:r>
            <a:endParaRPr lang="ar-SA" sz="3600" b="1" dirty="0"/>
          </a:p>
          <a:p>
            <a:r>
              <a:rPr lang="ar-SA" sz="3600" b="1" dirty="0"/>
              <a:t>وضع </a:t>
            </a:r>
            <a:r>
              <a:rPr lang="ar-IQ" sz="3600" b="1" dirty="0" smtClean="0"/>
              <a:t>مقترحات وحلول </a:t>
            </a:r>
            <a:r>
              <a:rPr lang="ar-SA" sz="3600" b="1" dirty="0" smtClean="0"/>
              <a:t>لهذه </a:t>
            </a:r>
            <a:r>
              <a:rPr lang="ar-SA" sz="3600" b="1" dirty="0"/>
              <a:t>الظاهرة الاجتماعية.</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260648"/>
            <a:ext cx="2808312" cy="1454305"/>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a:extLs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cover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685800" y="533400"/>
            <a:ext cx="8229600" cy="762000"/>
          </a:xfrm>
        </p:spPr>
        <p:txBody>
          <a:bodyPr>
            <a:normAutofit fontScale="90000"/>
          </a:bodyPr>
          <a:lstStyle/>
          <a:p>
            <a:pPr algn="r"/>
            <a:r>
              <a:rPr lang="ar-SA" b="1" dirty="0"/>
              <a:t/>
            </a:r>
            <a:br>
              <a:rPr lang="ar-SA" b="1" dirty="0"/>
            </a:br>
            <a:r>
              <a:rPr lang="ar-SA" b="1" dirty="0"/>
              <a:t/>
            </a:r>
            <a:br>
              <a:rPr lang="ar-SA" b="1" dirty="0"/>
            </a:br>
            <a:r>
              <a:rPr lang="ar-SA" b="1" dirty="0"/>
              <a:t/>
            </a:r>
            <a:br>
              <a:rPr lang="ar-SA" b="1" dirty="0"/>
            </a:br>
            <a:r>
              <a:rPr lang="ar-SA" b="1" dirty="0"/>
              <a:t/>
            </a:r>
            <a:br>
              <a:rPr lang="ar-SA" b="1" dirty="0"/>
            </a:br>
            <a:r>
              <a:rPr lang="ar-SA" b="1" dirty="0"/>
              <a:t/>
            </a:r>
            <a:br>
              <a:rPr lang="ar-SA" b="1" dirty="0"/>
            </a:br>
            <a:r>
              <a:rPr lang="en-US" dirty="0"/>
              <a:t/>
            </a:r>
            <a:br>
              <a:rPr lang="en-US" dirty="0"/>
            </a:br>
            <a:r>
              <a:rPr lang="ar-SA" sz="5400" b="1" dirty="0">
                <a:solidFill>
                  <a:srgbClr val="FF0000"/>
                </a:solidFill>
              </a:rPr>
              <a:t> ما </a:t>
            </a:r>
            <a:r>
              <a:rPr lang="ar-IQ" sz="5400" b="1" dirty="0" smtClean="0">
                <a:solidFill>
                  <a:srgbClr val="FF0000"/>
                </a:solidFill>
              </a:rPr>
              <a:t>معنى</a:t>
            </a:r>
            <a:r>
              <a:rPr lang="ar-SA" sz="5400" b="1" dirty="0" smtClean="0">
                <a:solidFill>
                  <a:srgbClr val="FF0000"/>
                </a:solidFill>
              </a:rPr>
              <a:t> </a:t>
            </a:r>
            <a:r>
              <a:rPr lang="ar-SA" sz="5400" b="1" dirty="0">
                <a:solidFill>
                  <a:srgbClr val="FF0000"/>
                </a:solidFill>
              </a:rPr>
              <a:t>العنف </a:t>
            </a:r>
            <a:r>
              <a:rPr lang="ar-IQ" sz="5400" b="1" dirty="0" smtClean="0">
                <a:solidFill>
                  <a:srgbClr val="FF0000"/>
                </a:solidFill>
              </a:rPr>
              <a:t>ضد المرأة؟</a:t>
            </a:r>
            <a:endParaRPr lang="ar-SA" dirty="0"/>
          </a:p>
        </p:txBody>
      </p:sp>
      <p:sp>
        <p:nvSpPr>
          <p:cNvPr id="3" name="عنصر نائب للمحتوى 2"/>
          <p:cNvSpPr>
            <a:spLocks noGrp="1"/>
          </p:cNvSpPr>
          <p:nvPr>
            <p:ph idx="1"/>
          </p:nvPr>
        </p:nvSpPr>
        <p:spPr>
          <a:xfrm>
            <a:off x="457200" y="1196752"/>
            <a:ext cx="8229600" cy="5051648"/>
          </a:xfrm>
        </p:spPr>
        <p:txBody>
          <a:bodyPr>
            <a:normAutofit fontScale="92500"/>
          </a:bodyPr>
          <a:lstStyle/>
          <a:p>
            <a:r>
              <a:rPr lang="ar-SA" b="1" dirty="0">
                <a:solidFill>
                  <a:srgbClr val="FF0000"/>
                </a:solidFill>
              </a:rPr>
              <a:t> </a:t>
            </a:r>
            <a:r>
              <a:rPr lang="ar-SA" sz="3200" b="1" dirty="0" smtClean="0">
                <a:solidFill>
                  <a:srgbClr val="FF0000"/>
                </a:solidFill>
              </a:rPr>
              <a:t>العُنْف </a:t>
            </a:r>
            <a:r>
              <a:rPr lang="ar-SA" sz="3200" b="1" dirty="0">
                <a:solidFill>
                  <a:srgbClr val="FF0000"/>
                </a:solidFill>
              </a:rPr>
              <a:t>لغةً : </a:t>
            </a:r>
            <a:r>
              <a:rPr lang="ar-SA" sz="3200" b="1" dirty="0"/>
              <a:t>يعني الشدّة والقسوة</a:t>
            </a:r>
          </a:p>
          <a:p>
            <a:pPr>
              <a:buNone/>
            </a:pPr>
            <a:endParaRPr lang="ar-SA" sz="3200" b="1" dirty="0"/>
          </a:p>
          <a:p>
            <a:r>
              <a:rPr lang="ar-SA" sz="3200" b="1" dirty="0">
                <a:solidFill>
                  <a:srgbClr val="FF0000"/>
                </a:solidFill>
              </a:rPr>
              <a:t>العنف اصطلاحاً : </a:t>
            </a:r>
            <a:r>
              <a:rPr lang="ar-SA" sz="3200" b="1" dirty="0"/>
              <a:t>يعني استخدام </a:t>
            </a:r>
            <a:endParaRPr lang="ar-IQ" sz="3200" b="1" dirty="0" smtClean="0"/>
          </a:p>
          <a:p>
            <a:pPr marL="0" indent="0">
              <a:buNone/>
            </a:pPr>
            <a:r>
              <a:rPr lang="ar-SA" sz="3200" b="1" dirty="0" smtClean="0"/>
              <a:t>القوة </a:t>
            </a:r>
            <a:r>
              <a:rPr lang="ar-SA" sz="3200" b="1" dirty="0"/>
              <a:t>بطريقة غير قانونية، أو التهديد من أجل التسبّب بالضرر والأذى </a:t>
            </a:r>
            <a:r>
              <a:rPr lang="ar-SA" sz="3200" b="1" dirty="0" smtClean="0"/>
              <a:t>للآخرين</a:t>
            </a:r>
            <a:endParaRPr lang="ar-SA" sz="3200" b="1" dirty="0"/>
          </a:p>
          <a:p>
            <a:r>
              <a:rPr lang="ar-IQ" sz="3200" b="1" dirty="0" smtClean="0">
                <a:solidFill>
                  <a:srgbClr val="FF0000"/>
                </a:solidFill>
              </a:rPr>
              <a:t>اما </a:t>
            </a:r>
            <a:r>
              <a:rPr lang="ar-SA" sz="3200" b="1" dirty="0" smtClean="0">
                <a:solidFill>
                  <a:srgbClr val="FF0000"/>
                </a:solidFill>
              </a:rPr>
              <a:t>العنف </a:t>
            </a:r>
            <a:r>
              <a:rPr lang="ar-SA" sz="3200" b="1" dirty="0">
                <a:solidFill>
                  <a:srgbClr val="FF0000"/>
                </a:solidFill>
              </a:rPr>
              <a:t>ضد المرأة أو العنف ضد النساء </a:t>
            </a:r>
            <a:r>
              <a:rPr lang="ar-IQ" sz="3200" b="1" dirty="0" smtClean="0">
                <a:solidFill>
                  <a:srgbClr val="FF0000"/>
                </a:solidFill>
              </a:rPr>
              <a:t>: و</a:t>
            </a:r>
            <a:r>
              <a:rPr lang="ar-SA" sz="3200" b="1" dirty="0" smtClean="0"/>
              <a:t>كما </a:t>
            </a:r>
            <a:r>
              <a:rPr lang="ar-SA" sz="3200" b="1" dirty="0"/>
              <a:t>يُعرف باسم العنف القائم على نوع الجنس، </a:t>
            </a:r>
            <a:r>
              <a:rPr lang="ar-SA" sz="3200" b="1" dirty="0" smtClean="0"/>
              <a:t>هو </a:t>
            </a:r>
            <a:r>
              <a:rPr lang="ar-SA" sz="3200" b="1" dirty="0"/>
              <a:t>مصطلح يستخدم بشكل عام للإشارة إلى أي أفعال عنيفة تمارس بشكل متعمد أو بشكل استثنائي تجاه النساء. ومثله كجرائم الكراهية، </a:t>
            </a:r>
            <a:r>
              <a:rPr lang="ar-IQ" sz="3200" b="1" dirty="0" smtClean="0"/>
              <a:t>اذ</a:t>
            </a:r>
            <a:r>
              <a:rPr lang="ar-SA" sz="3200" b="1" dirty="0" smtClean="0"/>
              <a:t> </a:t>
            </a:r>
            <a:r>
              <a:rPr lang="ar-SA" sz="3200" b="1" dirty="0"/>
              <a:t>يستند إلى جنس الضحية كدافع رئيسي وقد يكون جسمي أو </a:t>
            </a:r>
            <a:r>
              <a:rPr lang="ar-SA" sz="3200" b="1" dirty="0" smtClean="0"/>
              <a:t>نفسي</a:t>
            </a:r>
            <a:r>
              <a:rPr lang="ar-IQ" sz="3200" b="1" dirty="0" smtClean="0"/>
              <a:t>.</a:t>
            </a:r>
            <a:endParaRPr lang="ar-SA" sz="3200"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1028700"/>
            <a:ext cx="3528392" cy="1752228"/>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xmlns:p14="http://schemas.microsoft.com/office/powerpoint/2010/main">
    <mc:Choice Requires="p14">
      <p:transition spd="slow" p14:dur="3400">
        <p14:reveal thruBlk="1" dir="r"/>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762000"/>
            <a:ext cx="8229600" cy="5364163"/>
          </a:xfrm>
        </p:spPr>
        <p:txBody>
          <a:bodyPr>
            <a:normAutofit/>
          </a:bodyPr>
          <a:lstStyle/>
          <a:p>
            <a:r>
              <a:rPr lang="ar-SA" sz="2800" b="1" dirty="0">
                <a:solidFill>
                  <a:srgbClr val="FF0000"/>
                </a:solidFill>
              </a:rPr>
              <a:t>عرّفت الجمعية العامة للأمم المتحدة "العنف ضد النساء</a:t>
            </a:r>
            <a:r>
              <a:rPr lang="ar-SA" sz="2800" b="1" dirty="0"/>
              <a:t>" على أنه "أي اعتداء ضد المرأة مبني على أساس الجنس، والذي يتسبب بإحداث إيذاء أو ألم جسدي، جنسي أو نفسي للمرأة، ويشمل أيضاً التهديد بهذا الاعتداء أو الضغط أو الحرمان التعسفي للحريات، سواء حدث في إطار الحياة العامة أو الخاصة</a:t>
            </a:r>
            <a:r>
              <a:rPr lang="ar-SA" sz="2800" b="1" dirty="0" smtClean="0"/>
              <a:t>.«</a:t>
            </a:r>
            <a:endParaRPr lang="ar-IQ" sz="2800" b="1" dirty="0" smtClean="0"/>
          </a:p>
          <a:p>
            <a:pPr marL="0" indent="0">
              <a:buNone/>
            </a:pPr>
            <a:endParaRPr lang="ar-SA" dirty="0"/>
          </a:p>
          <a:p>
            <a:r>
              <a:rPr lang="ar-IQ" sz="3200" b="1" dirty="0" smtClean="0">
                <a:solidFill>
                  <a:srgbClr val="FF0000"/>
                </a:solidFill>
              </a:rPr>
              <a:t>و</a:t>
            </a:r>
            <a:r>
              <a:rPr lang="ar-SA" sz="3200" b="1" dirty="0" smtClean="0">
                <a:solidFill>
                  <a:srgbClr val="FF0000"/>
                </a:solidFill>
              </a:rPr>
              <a:t>حدّدت </a:t>
            </a:r>
            <a:r>
              <a:rPr lang="ar-SA" sz="3200" b="1" dirty="0">
                <a:solidFill>
                  <a:srgbClr val="FF0000"/>
                </a:solidFill>
              </a:rPr>
              <a:t>منظمة الصحة العالمية </a:t>
            </a:r>
            <a:r>
              <a:rPr lang="ar-SA" sz="3200" b="1" dirty="0" smtClean="0"/>
              <a:t>العن</a:t>
            </a:r>
            <a:r>
              <a:rPr lang="ar-IQ" sz="3200" b="1" dirty="0" smtClean="0"/>
              <a:t>ف ضد المرأة</a:t>
            </a:r>
            <a:r>
              <a:rPr lang="ar-SA" sz="3200" b="1" dirty="0" smtClean="0"/>
              <a:t> </a:t>
            </a:r>
            <a:r>
              <a:rPr lang="ar-SA" sz="3200" b="1" dirty="0"/>
              <a:t>: بمجموعة من الأعمال القسرية الجنسيّة والنفسيّة والبدنيّة المستخدمة </a:t>
            </a:r>
            <a:r>
              <a:rPr lang="ar-SA" sz="3200" b="1" dirty="0" smtClean="0"/>
              <a:t>ضد</a:t>
            </a:r>
            <a:r>
              <a:rPr lang="ar-IQ" sz="3200" b="1" dirty="0" smtClean="0"/>
              <a:t>ها</a:t>
            </a:r>
            <a:r>
              <a:rPr lang="ar-SA" sz="3200" b="1" dirty="0" smtClean="0"/>
              <a:t> من الأزواج  </a:t>
            </a:r>
            <a:r>
              <a:rPr lang="ar-SA" sz="3200" b="1" dirty="0"/>
              <a:t>والإباء أو الأبناء أو الأخوة الذكور.</a:t>
            </a:r>
            <a:endParaRPr lang="en-US" sz="3200"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664" y="4941168"/>
            <a:ext cx="2880320" cy="170383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chemeClr val="accent1"/>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3400">
        <p14:reveal thruBlk="1" dir="r"/>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620688"/>
            <a:ext cx="8229600" cy="5703912"/>
          </a:xfrm>
        </p:spPr>
        <p:txBody>
          <a:bodyPr>
            <a:normAutofit/>
          </a:bodyPr>
          <a:lstStyle/>
          <a:p>
            <a:r>
              <a:rPr lang="ar-IQ" sz="3200" b="1" dirty="0" smtClean="0">
                <a:solidFill>
                  <a:srgbClr val="FF3399"/>
                </a:solidFill>
              </a:rPr>
              <a:t>عليه يمكن القول </a:t>
            </a:r>
            <a:r>
              <a:rPr lang="ar-IQ" sz="3200" b="1" dirty="0" smtClean="0">
                <a:solidFill>
                  <a:srgbClr val="7030A0"/>
                </a:solidFill>
              </a:rPr>
              <a:t>بان </a:t>
            </a:r>
            <a:r>
              <a:rPr lang="ar-SA" sz="3200" b="1" dirty="0" smtClean="0">
                <a:solidFill>
                  <a:srgbClr val="7030A0"/>
                </a:solidFill>
              </a:rPr>
              <a:t>العنف </a:t>
            </a:r>
            <a:r>
              <a:rPr lang="ar-SA" sz="3200" b="1" dirty="0">
                <a:solidFill>
                  <a:srgbClr val="7030A0"/>
                </a:solidFill>
              </a:rPr>
              <a:t>ضد النساء والفتيات </a:t>
            </a:r>
            <a:r>
              <a:rPr lang="ar-SA" sz="3200" b="1" dirty="0" smtClean="0">
                <a:solidFill>
                  <a:srgbClr val="7030A0"/>
                </a:solidFill>
              </a:rPr>
              <a:t>يعد</a:t>
            </a:r>
            <a:r>
              <a:rPr lang="ar-IQ" sz="3200" b="1" dirty="0" smtClean="0">
                <a:solidFill>
                  <a:srgbClr val="7030A0"/>
                </a:solidFill>
              </a:rPr>
              <a:t> </a:t>
            </a:r>
            <a:r>
              <a:rPr lang="ar-SA" sz="3200" b="1" dirty="0" smtClean="0">
                <a:solidFill>
                  <a:srgbClr val="7030A0"/>
                </a:solidFill>
              </a:rPr>
              <a:t>أحد </a:t>
            </a:r>
            <a:r>
              <a:rPr lang="ar-SA" sz="3200" b="1" dirty="0">
                <a:solidFill>
                  <a:srgbClr val="7030A0"/>
                </a:solidFill>
              </a:rPr>
              <a:t>أكثر انتهاكات حقوق الإنسان انتشارًا في العالم، حيث يحدث على نحو يومي، مرارًا وتكرارا، في كافة أرجاء العالم. وله عواقب جسدية واقتصادية ونفسية خطيرة قصيرة وطويلة الأجل على النساء والفتيات، مما يحول دون مشاركتهن الكاملة والمتساوية في المجتمع. ولا يمكن قياس تأثيره، سواء في حياة الأفراد والأسر والمجتمع </a:t>
            </a:r>
            <a:r>
              <a:rPr lang="ar-SA" sz="3200" b="1" dirty="0" smtClean="0">
                <a:solidFill>
                  <a:srgbClr val="7030A0"/>
                </a:solidFill>
              </a:rPr>
              <a:t>ككل</a:t>
            </a:r>
            <a:r>
              <a:rPr lang="ar-IQ" sz="3200" b="1" dirty="0" smtClean="0">
                <a:solidFill>
                  <a:srgbClr val="7030A0"/>
                </a:solidFill>
              </a:rPr>
              <a:t> وذلك لما يترتب عليه من اثار سلبية اجتماعية واقتصادية وصحية.</a:t>
            </a:r>
          </a:p>
          <a:p>
            <a:pPr marL="0" indent="0">
              <a:buNone/>
            </a:pPr>
            <a:endParaRPr lang="ar-IQ" sz="3200" b="1" dirty="0" smtClean="0">
              <a:solidFill>
                <a:srgbClr val="7030A0"/>
              </a:solidFill>
            </a:endParaRPr>
          </a:p>
          <a:p>
            <a:r>
              <a:rPr lang="ar-IQ" sz="3200" b="1" dirty="0" smtClean="0">
                <a:solidFill>
                  <a:srgbClr val="00B050"/>
                </a:solidFill>
              </a:rPr>
              <a:t>العنف ضد المرأة لا يرتبط بثقافة اوعرف او طبقة اجتماعية، بل اصبح ظاهرة عامة</a:t>
            </a:r>
            <a:r>
              <a:rPr lang="ar-IQ" sz="3200" dirty="0" smtClean="0">
                <a:solidFill>
                  <a:schemeClr val="accent2">
                    <a:lumMod val="75000"/>
                  </a:schemeClr>
                </a:solidFill>
              </a:rPr>
              <a:t>. </a:t>
            </a:r>
            <a:endParaRPr lang="ar-SA" sz="3200" dirty="0">
              <a:solidFill>
                <a:schemeClr val="accent2">
                  <a:lumMod val="75000"/>
                </a:schemeClr>
              </a:solidFill>
            </a:endParaRPr>
          </a:p>
        </p:txBody>
      </p:sp>
    </p:spTree>
  </p:cSld>
  <p:clrMapOvr>
    <a:masterClrMapping/>
  </p:clrMapOvr>
  <mc:AlternateContent xmlns:mc="http://schemas.openxmlformats.org/markup-compatibility/2006" xmlns:p14="http://schemas.microsoft.com/office/powerpoint/2010/main">
    <mc:Choice Requires="p14">
      <p:transition spd="slow" p14:dur="3400">
        <p14:reveal thruBlk="1" dir="r"/>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11560" y="260648"/>
            <a:ext cx="8229600" cy="864096"/>
          </a:xfrm>
        </p:spPr>
        <p:txBody>
          <a:bodyPr>
            <a:normAutofit fontScale="90000"/>
          </a:bodyPr>
          <a:lstStyle/>
          <a:p>
            <a:pPr algn="r"/>
            <a:r>
              <a:rPr lang="ar-IQ" dirty="0" smtClean="0"/>
              <a:t>  </a:t>
            </a:r>
            <a:r>
              <a:rPr lang="ar-IQ" sz="5400" b="1" dirty="0" smtClean="0">
                <a:solidFill>
                  <a:srgbClr val="FF0000"/>
                </a:solidFill>
              </a:rPr>
              <a:t>اشكال العنف ضد المرأة ...</a:t>
            </a:r>
            <a:endParaRPr lang="en-US" sz="5400" b="1" dirty="0">
              <a:solidFill>
                <a:srgbClr val="FF0000"/>
              </a:solidFill>
            </a:endParaRPr>
          </a:p>
        </p:txBody>
      </p:sp>
      <p:pic>
        <p:nvPicPr>
          <p:cNvPr id="2051"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95536" y="1196752"/>
            <a:ext cx="8424936" cy="5127849"/>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chemeClr val="accent1"/>
                </a:solidFill>
              </a14:hiddenFill>
            </a:ext>
          </a:extLst>
        </p:spPr>
      </p:pic>
    </p:spTree>
  </p:cSld>
  <p:clrMapOvr>
    <a:masterClrMapping/>
  </p:clrMapOvr>
  <p:transition spd="slow">
    <p:cover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2958" y="1268760"/>
            <a:ext cx="8496944" cy="5256584"/>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chemeClr val="accent1"/>
                </a:solidFill>
              </a14:hiddenFill>
            </a:ext>
          </a:extLst>
        </p:spPr>
      </p:pic>
      <p:sp>
        <p:nvSpPr>
          <p:cNvPr id="2" name="Rectangle 1"/>
          <p:cNvSpPr/>
          <p:nvPr/>
        </p:nvSpPr>
        <p:spPr>
          <a:xfrm>
            <a:off x="1187624" y="332656"/>
            <a:ext cx="7435386" cy="769441"/>
          </a:xfrm>
          <a:prstGeom prst="rect">
            <a:avLst/>
          </a:prstGeom>
        </p:spPr>
        <p:txBody>
          <a:bodyPr wrap="square">
            <a:spAutoFit/>
          </a:bodyPr>
          <a:lstStyle/>
          <a:p>
            <a:r>
              <a:rPr lang="ar-IQ" sz="4400" b="1" dirty="0" smtClean="0">
                <a:solidFill>
                  <a:srgbClr val="FF0000"/>
                </a:solidFill>
              </a:rPr>
              <a:t>ومن اشكال </a:t>
            </a:r>
            <a:r>
              <a:rPr lang="ar-IQ" sz="4400" b="1" dirty="0">
                <a:solidFill>
                  <a:srgbClr val="FF0000"/>
                </a:solidFill>
              </a:rPr>
              <a:t>العنف ضد </a:t>
            </a:r>
            <a:r>
              <a:rPr lang="ar-IQ" sz="4400" b="1" dirty="0" smtClean="0">
                <a:solidFill>
                  <a:srgbClr val="FF0000"/>
                </a:solidFill>
              </a:rPr>
              <a:t>المرأة ايضا </a:t>
            </a:r>
            <a:r>
              <a:rPr lang="ar-IQ" sz="4400" b="1" dirty="0">
                <a:solidFill>
                  <a:srgbClr val="FF0000"/>
                </a:solidFill>
              </a:rPr>
              <a:t>...</a:t>
            </a:r>
            <a:endParaRPr lang="en-US" sz="4400" b="1" dirty="0">
              <a:solidFill>
                <a:srgbClr val="FF0000"/>
              </a:solidFill>
            </a:endParaRPr>
          </a:p>
        </p:txBody>
      </p:sp>
    </p:spTree>
  </p:cSld>
  <p:clrMapOvr>
    <a:masterClrMapping/>
  </p:clrMapOvr>
  <p:transition spd="slow">
    <p:cover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539552" y="476672"/>
            <a:ext cx="8229600" cy="780696"/>
          </a:xfrm>
        </p:spPr>
        <p:txBody>
          <a:bodyPr>
            <a:normAutofit fontScale="90000"/>
          </a:bodyPr>
          <a:lstStyle/>
          <a:p>
            <a:pPr algn="r"/>
            <a:r>
              <a:rPr lang="ar-SA" b="1" dirty="0"/>
              <a:t/>
            </a:r>
            <a:br>
              <a:rPr lang="ar-SA" b="1" dirty="0"/>
            </a:br>
            <a:r>
              <a:rPr lang="ar-IQ" b="1" dirty="0" smtClean="0">
                <a:solidFill>
                  <a:srgbClr val="FF0000"/>
                </a:solidFill>
              </a:rPr>
              <a:t>اسباب العنف ضد المرأة </a:t>
            </a:r>
            <a:r>
              <a:rPr lang="ar-SA" b="1" dirty="0" smtClean="0">
                <a:solidFill>
                  <a:srgbClr val="FF0000"/>
                </a:solidFill>
              </a:rPr>
              <a:t>؟</a:t>
            </a:r>
            <a:endParaRPr lang="ar-SA" dirty="0"/>
          </a:p>
        </p:txBody>
      </p:sp>
      <p:sp>
        <p:nvSpPr>
          <p:cNvPr id="3" name="عنصر نائب للمحتوى 2"/>
          <p:cNvSpPr>
            <a:spLocks noGrp="1"/>
          </p:cNvSpPr>
          <p:nvPr>
            <p:ph idx="1"/>
          </p:nvPr>
        </p:nvSpPr>
        <p:spPr>
          <a:xfrm>
            <a:off x="457200" y="1295400"/>
            <a:ext cx="8229600" cy="4830763"/>
          </a:xfrm>
        </p:spPr>
        <p:txBody>
          <a:bodyPr/>
          <a:lstStyle/>
          <a:p>
            <a:pPr marL="0" indent="0">
              <a:buNone/>
            </a:pPr>
            <a:endParaRPr lang="ar-SA" sz="2800" b="1" dirty="0"/>
          </a:p>
          <a:p>
            <a:pPr>
              <a:buNone/>
            </a:pPr>
            <a:endParaRPr lang="ar-SA" sz="2800" b="1" dirty="0"/>
          </a:p>
          <a:p>
            <a:pPr>
              <a:buNone/>
            </a:pPr>
            <a:endParaRPr lang="ar-SA"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6268" y="1268760"/>
            <a:ext cx="7920880" cy="5112568"/>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chemeClr val="accent1"/>
                </a:solidFill>
              </a14:hiddenFill>
            </a:ext>
          </a:extLst>
        </p:spPr>
      </p:pic>
    </p:spTree>
  </p:cSld>
  <p:clrMapOvr>
    <a:masterClrMapping/>
  </p:clrMapOvr>
  <p:transition spd="slow">
    <p:pull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332656"/>
            <a:ext cx="8229600" cy="5991944"/>
          </a:xfrm>
        </p:spPr>
        <p:txBody>
          <a:bodyPr/>
          <a:lstStyle/>
          <a:p>
            <a:pPr marL="0" indent="0">
              <a:buNone/>
            </a:pPr>
            <a:r>
              <a:rPr lang="ar-IQ" sz="4400" b="1" dirty="0" smtClean="0">
                <a:solidFill>
                  <a:srgbClr val="FF0000"/>
                </a:solidFill>
              </a:rPr>
              <a:t>فضلا عن الاسباب التالية : </a:t>
            </a:r>
          </a:p>
          <a:p>
            <a:pPr marL="0" indent="0">
              <a:buNone/>
            </a:pPr>
            <a:endParaRPr lang="en-US" dirty="0"/>
          </a:p>
        </p:txBody>
      </p:sp>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9" y="1124745"/>
            <a:ext cx="7776864" cy="4968551"/>
          </a:xfrm>
          <a:prstGeom prst="rect">
            <a:avLst/>
          </a:prstGeom>
          <a:ln w="889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396668149"/>
      </p:ext>
    </p:extLst>
  </p:cSld>
  <p:clrMapOvr>
    <a:masterClrMapping/>
  </p:clrMapOvr>
  <p:transition spd="slow">
    <p:pull dir="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تدفق">
  <a:themeElements>
    <a:clrScheme name="تدفق">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تدفق">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تدفق">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233</TotalTime>
  <Words>605</Words>
  <Application>Microsoft Office PowerPoint</Application>
  <PresentationFormat>On-screen Show (4:3)</PresentationFormat>
  <Paragraphs>62</Paragraphs>
  <Slides>18</Slides>
  <Notes>0</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تدفق</vt:lpstr>
      <vt:lpstr>PowerPoint Presentation</vt:lpstr>
      <vt:lpstr>هدف المحاضرة</vt:lpstr>
      <vt:lpstr>       ما معنى العنف ضد المرأة؟</vt:lpstr>
      <vt:lpstr>PowerPoint Presentation</vt:lpstr>
      <vt:lpstr>PowerPoint Presentation</vt:lpstr>
      <vt:lpstr>  اشكال العنف ضد المرأة ...</vt:lpstr>
      <vt:lpstr>PowerPoint Presentation</vt:lpstr>
      <vt:lpstr> اسباب العنف ضد المرأة ؟</vt:lpstr>
      <vt:lpstr>PowerPoint Presentation</vt:lpstr>
      <vt:lpstr>PowerPoint Presentation</vt:lpstr>
      <vt:lpstr>الوقوف على أهم أثار انعكاس تلك الظاهرة على المجتمع</vt:lpstr>
      <vt:lpstr>  </vt:lpstr>
      <vt:lpstr>PowerPoint Presentation</vt:lpstr>
      <vt:lpstr>  بعض الحلول للقضاء على العنف ضد المرأة</vt:lpstr>
      <vt:lpstr>  </vt:lpstr>
      <vt:lpstr>الوقاية من العنف ضد المرأة </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جامعة بغداد/ كلية الإدارة والاقتصاد قسم إدارة الأعمال   ورشة عمل بعنوان</dc:title>
  <dc:creator>home</dc:creator>
  <cp:lastModifiedBy>hp15</cp:lastModifiedBy>
  <cp:revision>54</cp:revision>
  <dcterms:created xsi:type="dcterms:W3CDTF">2021-12-09T15:50:54Z</dcterms:created>
  <dcterms:modified xsi:type="dcterms:W3CDTF">2022-04-19T06:03:11Z</dcterms:modified>
</cp:coreProperties>
</file>