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7" r:id="rId3"/>
    <p:sldId id="258" r:id="rId4"/>
    <p:sldId id="259" r:id="rId5"/>
    <p:sldId id="260" r:id="rId6"/>
    <p:sldId id="256" r:id="rId7"/>
    <p:sldId id="261" r:id="rId8"/>
    <p:sldId id="262" r:id="rId9"/>
    <p:sldId id="263" r:id="rId10"/>
    <p:sldId id="264" r:id="rId11"/>
    <p:sldId id="265"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685800"/>
            <a:ext cx="8229600" cy="544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9509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FF0000"/>
                </a:solidFill>
              </a:rPr>
              <a:t>Mitochondrial DNA Disorders</a:t>
            </a:r>
          </a:p>
        </p:txBody>
      </p:sp>
      <p:sp>
        <p:nvSpPr>
          <p:cNvPr id="3" name="Content Placeholder 2"/>
          <p:cNvSpPr>
            <a:spLocks noGrp="1"/>
          </p:cNvSpPr>
          <p:nvPr>
            <p:ph idx="1"/>
          </p:nvPr>
        </p:nvSpPr>
        <p:spPr/>
        <p:txBody>
          <a:bodyPr>
            <a:noAutofit/>
          </a:bodyPr>
          <a:lstStyle/>
          <a:p>
            <a:pPr marL="0" indent="0">
              <a:buNone/>
            </a:pPr>
            <a:r>
              <a:rPr lang="en-GB" sz="1100" b="1" dirty="0"/>
              <a:t>Disorder	Primary Features	Additional Features</a:t>
            </a:r>
          </a:p>
          <a:p>
            <a:pPr marL="0" indent="0">
              <a:buNone/>
            </a:pPr>
            <a:r>
              <a:rPr lang="en-GB" sz="1100" b="1" dirty="0"/>
              <a:t>CPEO	</a:t>
            </a:r>
          </a:p>
          <a:p>
            <a:pPr marL="0" indent="0">
              <a:buNone/>
            </a:pPr>
            <a:r>
              <a:rPr lang="en-GB" sz="1100" b="1" dirty="0"/>
              <a:t>External </a:t>
            </a:r>
            <a:r>
              <a:rPr lang="en-GB" sz="1100" b="1" dirty="0" err="1"/>
              <a:t>ophthalmoplegia</a:t>
            </a:r>
            <a:endParaRPr lang="en-GB" sz="1100" b="1" dirty="0"/>
          </a:p>
          <a:p>
            <a:pPr marL="0" indent="0">
              <a:buNone/>
            </a:pPr>
            <a:r>
              <a:rPr lang="en-GB" sz="1100" b="1" dirty="0"/>
              <a:t>Bilateral ptosis</a:t>
            </a:r>
          </a:p>
          <a:p>
            <a:pPr marL="0" indent="0">
              <a:buNone/>
            </a:pPr>
            <a:r>
              <a:rPr lang="en-GB" sz="1100" b="1" dirty="0"/>
              <a:t>Mild proximal myopathy</a:t>
            </a:r>
          </a:p>
          <a:p>
            <a:pPr marL="0" indent="0">
              <a:buNone/>
            </a:pPr>
            <a:r>
              <a:rPr lang="en-GB" sz="1100" b="1" dirty="0"/>
              <a:t>KSS	</a:t>
            </a:r>
          </a:p>
          <a:p>
            <a:pPr marL="0" indent="0">
              <a:buNone/>
            </a:pPr>
            <a:r>
              <a:rPr lang="en-GB" sz="1100" b="1" dirty="0"/>
              <a:t>PEO onset age &lt;20 </a:t>
            </a:r>
            <a:r>
              <a:rPr lang="en-GB" sz="1100" b="1" dirty="0" err="1"/>
              <a:t>yrs</a:t>
            </a:r>
            <a:endParaRPr lang="en-GB" sz="1100" b="1" dirty="0"/>
          </a:p>
          <a:p>
            <a:pPr marL="0" indent="0">
              <a:buNone/>
            </a:pPr>
            <a:r>
              <a:rPr lang="en-GB" sz="1100" b="1" dirty="0" err="1"/>
              <a:t>Pigmentary</a:t>
            </a:r>
            <a:r>
              <a:rPr lang="en-GB" sz="1100" b="1" dirty="0"/>
              <a:t> retinopathy</a:t>
            </a:r>
          </a:p>
          <a:p>
            <a:pPr marL="0" indent="0">
              <a:buNone/>
            </a:pPr>
            <a:r>
              <a:rPr lang="en-GB" sz="1100" b="1" dirty="0"/>
              <a:t>One of the following: CSF protein &gt;1 g/L, cerebellar ataxia, heart block</a:t>
            </a:r>
          </a:p>
          <a:p>
            <a:pPr marL="0" indent="0">
              <a:buNone/>
            </a:pPr>
            <a:r>
              <a:rPr lang="en-GB" sz="1100" b="1" dirty="0"/>
              <a:t>Bilateral deafness</a:t>
            </a:r>
          </a:p>
          <a:p>
            <a:pPr marL="0" indent="0">
              <a:buNone/>
            </a:pPr>
            <a:r>
              <a:rPr lang="en-GB" sz="1100" b="1" dirty="0"/>
              <a:t>Myopathy</a:t>
            </a:r>
          </a:p>
          <a:p>
            <a:pPr marL="0" indent="0">
              <a:buNone/>
            </a:pPr>
            <a:r>
              <a:rPr lang="en-GB" sz="1100" b="1" dirty="0"/>
              <a:t>Dysphagia</a:t>
            </a:r>
          </a:p>
          <a:p>
            <a:pPr marL="0" indent="0">
              <a:buNone/>
            </a:pPr>
            <a:r>
              <a:rPr lang="en-GB" sz="1100" b="1" dirty="0"/>
              <a:t>Diabetes mellitus</a:t>
            </a:r>
          </a:p>
          <a:p>
            <a:pPr marL="0" indent="0">
              <a:buNone/>
            </a:pPr>
            <a:r>
              <a:rPr lang="en-GB" sz="1100" b="1" dirty="0" err="1"/>
              <a:t>Hypoparathyroidism</a:t>
            </a:r>
            <a:endParaRPr lang="en-GB" sz="1100" b="1" dirty="0"/>
          </a:p>
          <a:p>
            <a:pPr marL="0" indent="0">
              <a:buNone/>
            </a:pPr>
            <a:r>
              <a:rPr lang="en-GB" sz="1100" b="1" dirty="0"/>
              <a:t>Dementia</a:t>
            </a:r>
          </a:p>
          <a:p>
            <a:pPr marL="0" indent="0">
              <a:buNone/>
            </a:pPr>
            <a:r>
              <a:rPr lang="en-GB" sz="1100" b="1" dirty="0"/>
              <a:t>Pearson syndrome	</a:t>
            </a:r>
          </a:p>
          <a:p>
            <a:pPr marL="0" indent="0">
              <a:buNone/>
            </a:pPr>
            <a:r>
              <a:rPr lang="en-GB" sz="1100" b="1" dirty="0" err="1"/>
              <a:t>Sideroblastic</a:t>
            </a:r>
            <a:r>
              <a:rPr lang="en-GB" sz="1100" b="1" dirty="0"/>
              <a:t> </a:t>
            </a:r>
            <a:r>
              <a:rPr lang="en-GB" sz="1100" b="1" dirty="0" err="1"/>
              <a:t>anemia</a:t>
            </a:r>
            <a:r>
              <a:rPr lang="en-GB" sz="1100" b="1" dirty="0"/>
              <a:t> of childhood</a:t>
            </a:r>
          </a:p>
          <a:p>
            <a:pPr marL="0" indent="0">
              <a:buNone/>
            </a:pPr>
            <a:r>
              <a:rPr lang="en-GB" sz="1100" b="1" dirty="0"/>
              <a:t>Pancytopenia</a:t>
            </a:r>
          </a:p>
          <a:p>
            <a:pPr marL="0" indent="0">
              <a:buNone/>
            </a:pPr>
            <a:r>
              <a:rPr lang="en-GB" sz="1100" b="1" dirty="0"/>
              <a:t>Exocrine pancreatic failure</a:t>
            </a:r>
          </a:p>
          <a:p>
            <a:pPr marL="0" indent="0">
              <a:buNone/>
            </a:pPr>
            <a:r>
              <a:rPr lang="en-GB" sz="1100" b="1" dirty="0"/>
              <a:t>Renal tubular defects</a:t>
            </a:r>
          </a:p>
          <a:p>
            <a:pPr marL="0" indent="0">
              <a:buNone/>
            </a:pPr>
            <a:r>
              <a:rPr lang="en-GB" sz="1100" b="1" dirty="0"/>
              <a:t>Leigh syndrome	</a:t>
            </a:r>
          </a:p>
          <a:p>
            <a:pPr marL="0" indent="0">
              <a:buNone/>
            </a:pPr>
            <a:r>
              <a:rPr lang="en-GB" sz="1100" b="1" dirty="0" err="1"/>
              <a:t>Subacute</a:t>
            </a:r>
            <a:r>
              <a:rPr lang="en-GB" sz="1100" b="1" dirty="0"/>
              <a:t> relapsing encephalopathy</a:t>
            </a:r>
          </a:p>
          <a:p>
            <a:pPr marL="0" indent="0">
              <a:buNone/>
            </a:pPr>
            <a:r>
              <a:rPr lang="en-GB" sz="1100" b="1" dirty="0"/>
              <a:t>Cerebellar &amp; brain stem signs</a:t>
            </a:r>
          </a:p>
          <a:p>
            <a:pPr marL="0" indent="0">
              <a:buNone/>
            </a:pPr>
            <a:r>
              <a:rPr lang="en-GB" sz="1100" b="1" dirty="0"/>
              <a:t>Infantile onset</a:t>
            </a:r>
          </a:p>
          <a:p>
            <a:pPr marL="0" indent="0">
              <a:buNone/>
            </a:pPr>
            <a:r>
              <a:rPr lang="en-GB" sz="1100" b="1" dirty="0"/>
              <a:t>Basal ganglia </a:t>
            </a:r>
            <a:r>
              <a:rPr lang="en-GB" sz="1100" b="1" dirty="0" err="1"/>
              <a:t>lucencies</a:t>
            </a:r>
            <a:endParaRPr lang="en-GB" sz="1100" b="1" dirty="0"/>
          </a:p>
          <a:p>
            <a:pPr marL="0" indent="0">
              <a:buNone/>
            </a:pPr>
            <a:r>
              <a:rPr lang="en-GB" sz="1100" b="1" dirty="0"/>
              <a:t>Maternal history of neurologic disease or Leigh syndrome</a:t>
            </a:r>
          </a:p>
        </p:txBody>
      </p:sp>
    </p:spTree>
    <p:extLst>
      <p:ext uri="{BB962C8B-B14F-4D97-AF65-F5344CB8AC3E}">
        <p14:creationId xmlns:p14="http://schemas.microsoft.com/office/powerpoint/2010/main" val="2317518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96000"/>
          </a:xfrm>
        </p:spPr>
        <p:txBody>
          <a:bodyPr>
            <a:normAutofit fontScale="25000" lnSpcReduction="20000"/>
          </a:bodyPr>
          <a:lstStyle/>
          <a:p>
            <a:pPr marL="0" indent="0">
              <a:buNone/>
            </a:pPr>
            <a:r>
              <a:rPr lang="en-GB" sz="4800" b="1" dirty="0"/>
              <a:t>NARP	</a:t>
            </a:r>
          </a:p>
          <a:p>
            <a:pPr marL="0" indent="0">
              <a:buNone/>
            </a:pPr>
            <a:r>
              <a:rPr lang="en-GB" sz="4800" b="1" dirty="0"/>
              <a:t>Late-childhood or adult-onset peripheral neuropathy</a:t>
            </a:r>
          </a:p>
          <a:p>
            <a:pPr marL="0" indent="0">
              <a:buNone/>
            </a:pPr>
            <a:r>
              <a:rPr lang="en-GB" sz="4800" b="1" dirty="0"/>
              <a:t>Ataxia</a:t>
            </a:r>
          </a:p>
          <a:p>
            <a:pPr marL="0" indent="0">
              <a:buNone/>
            </a:pPr>
            <a:r>
              <a:rPr lang="en-GB" sz="4800" b="1" dirty="0" err="1"/>
              <a:t>Pigmentary</a:t>
            </a:r>
            <a:r>
              <a:rPr lang="en-GB" sz="4800" b="1" dirty="0"/>
              <a:t> retinopathy</a:t>
            </a:r>
          </a:p>
          <a:p>
            <a:pPr marL="0" indent="0">
              <a:buNone/>
            </a:pPr>
            <a:r>
              <a:rPr lang="en-GB" sz="4800" b="1" dirty="0"/>
              <a:t>Basal ganglia </a:t>
            </a:r>
            <a:r>
              <a:rPr lang="en-GB" sz="4800" b="1" dirty="0" err="1"/>
              <a:t>lucencies</a:t>
            </a:r>
            <a:endParaRPr lang="en-GB" sz="4800" b="1" dirty="0"/>
          </a:p>
          <a:p>
            <a:pPr marL="0" indent="0">
              <a:buNone/>
            </a:pPr>
            <a:r>
              <a:rPr lang="en-GB" sz="4800" b="1" dirty="0"/>
              <a:t>Abnormal </a:t>
            </a:r>
            <a:r>
              <a:rPr lang="en-GB" sz="4800" b="1" dirty="0" err="1"/>
              <a:t>electroretinogram</a:t>
            </a:r>
            <a:endParaRPr lang="en-GB" sz="4800" b="1" dirty="0"/>
          </a:p>
          <a:p>
            <a:pPr marL="0" indent="0">
              <a:buNone/>
            </a:pPr>
            <a:r>
              <a:rPr lang="en-GB" sz="4800" b="1" dirty="0"/>
              <a:t>Sensorimotor neuropathy</a:t>
            </a:r>
          </a:p>
          <a:p>
            <a:pPr marL="0" indent="0">
              <a:buNone/>
            </a:pPr>
            <a:r>
              <a:rPr lang="en-GB" sz="4800" b="1" dirty="0"/>
              <a:t>MELAS	</a:t>
            </a:r>
          </a:p>
          <a:p>
            <a:pPr marL="0" indent="0">
              <a:buNone/>
            </a:pPr>
            <a:r>
              <a:rPr lang="en-GB" sz="4800" b="1" dirty="0"/>
              <a:t>Stroke-like episodes at age &lt;40 </a:t>
            </a:r>
            <a:r>
              <a:rPr lang="en-GB" sz="4800" b="1" dirty="0" err="1"/>
              <a:t>yrs</a:t>
            </a:r>
            <a:endParaRPr lang="en-GB" sz="4800" b="1" dirty="0"/>
          </a:p>
          <a:p>
            <a:pPr marL="0" indent="0">
              <a:buNone/>
            </a:pPr>
            <a:r>
              <a:rPr lang="en-GB" sz="4800" b="1" dirty="0"/>
              <a:t>Seizures &amp;/or dementia</a:t>
            </a:r>
          </a:p>
          <a:p>
            <a:pPr marL="0" indent="0">
              <a:buNone/>
            </a:pPr>
            <a:r>
              <a:rPr lang="en-GB" sz="4800" b="1" dirty="0"/>
              <a:t>Ragged-red </a:t>
            </a:r>
            <a:r>
              <a:rPr lang="en-GB" sz="4800" b="1" dirty="0" err="1"/>
              <a:t>fibers</a:t>
            </a:r>
            <a:r>
              <a:rPr lang="en-GB" sz="4800" b="1" dirty="0"/>
              <a:t> &amp;/or lactic acidosis</a:t>
            </a:r>
          </a:p>
          <a:p>
            <a:pPr marL="0" indent="0">
              <a:buNone/>
            </a:pPr>
            <a:r>
              <a:rPr lang="en-GB" sz="4800" b="1" dirty="0"/>
              <a:t>Diabetes mellitus</a:t>
            </a:r>
          </a:p>
          <a:p>
            <a:pPr marL="0" indent="0">
              <a:buNone/>
            </a:pPr>
            <a:r>
              <a:rPr lang="en-GB" sz="4800" b="1" dirty="0"/>
              <a:t>Cardiomyopathy (initially hypertrophic; later dilated)</a:t>
            </a:r>
          </a:p>
          <a:p>
            <a:pPr marL="0" indent="0">
              <a:buNone/>
            </a:pPr>
            <a:r>
              <a:rPr lang="en-GB" sz="4800" b="1" dirty="0"/>
              <a:t>Bilateral deafness</a:t>
            </a:r>
          </a:p>
          <a:p>
            <a:pPr marL="0" indent="0">
              <a:buNone/>
            </a:pPr>
            <a:r>
              <a:rPr lang="en-GB" sz="4800" b="1" dirty="0" err="1"/>
              <a:t>Pigmentary</a:t>
            </a:r>
            <a:r>
              <a:rPr lang="en-GB" sz="4800" b="1" dirty="0"/>
              <a:t> retinopathy</a:t>
            </a:r>
          </a:p>
          <a:p>
            <a:pPr marL="0" indent="0">
              <a:buNone/>
            </a:pPr>
            <a:r>
              <a:rPr lang="en-GB" sz="4800" b="1" dirty="0"/>
              <a:t>Cerebellar ataxia</a:t>
            </a:r>
          </a:p>
          <a:p>
            <a:pPr marL="0" indent="0">
              <a:buNone/>
            </a:pPr>
            <a:r>
              <a:rPr lang="en-GB" sz="4800" b="1" dirty="0"/>
              <a:t>MERRF	</a:t>
            </a:r>
          </a:p>
          <a:p>
            <a:pPr marL="0" indent="0">
              <a:buNone/>
            </a:pPr>
            <a:r>
              <a:rPr lang="en-GB" sz="4800" b="1" dirty="0"/>
              <a:t>Myoclonus</a:t>
            </a:r>
          </a:p>
          <a:p>
            <a:pPr marL="0" indent="0">
              <a:buNone/>
            </a:pPr>
            <a:r>
              <a:rPr lang="en-GB" sz="4800" b="1" dirty="0"/>
              <a:t>Seizures</a:t>
            </a:r>
          </a:p>
          <a:p>
            <a:pPr marL="0" indent="0">
              <a:buNone/>
            </a:pPr>
            <a:r>
              <a:rPr lang="en-GB" sz="4800" b="1" dirty="0"/>
              <a:t>Cerebellar ataxia</a:t>
            </a:r>
          </a:p>
          <a:p>
            <a:pPr marL="0" indent="0">
              <a:buNone/>
            </a:pPr>
            <a:r>
              <a:rPr lang="en-GB" sz="4800" b="1" dirty="0"/>
              <a:t>Myopathy</a:t>
            </a:r>
          </a:p>
          <a:p>
            <a:pPr marL="0" indent="0">
              <a:buNone/>
            </a:pPr>
            <a:r>
              <a:rPr lang="en-GB" sz="4800" b="1" dirty="0"/>
              <a:t>Dementia</a:t>
            </a:r>
          </a:p>
          <a:p>
            <a:pPr marL="0" indent="0">
              <a:buNone/>
            </a:pPr>
            <a:r>
              <a:rPr lang="en-GB" sz="4800" b="1" dirty="0"/>
              <a:t>Optic atrophy</a:t>
            </a:r>
          </a:p>
          <a:p>
            <a:pPr marL="0" indent="0">
              <a:buNone/>
            </a:pPr>
            <a:r>
              <a:rPr lang="en-GB" sz="4800" b="1" dirty="0"/>
              <a:t>Bilateral deafness</a:t>
            </a:r>
          </a:p>
          <a:p>
            <a:pPr marL="0" indent="0">
              <a:buNone/>
            </a:pPr>
            <a:r>
              <a:rPr lang="en-GB" sz="4800" b="1" dirty="0"/>
              <a:t>Peripheral neuropathy</a:t>
            </a:r>
          </a:p>
          <a:p>
            <a:pPr marL="0" indent="0">
              <a:buNone/>
            </a:pPr>
            <a:r>
              <a:rPr lang="en-GB" sz="4800" b="1" dirty="0"/>
              <a:t>Spasticity</a:t>
            </a:r>
          </a:p>
          <a:p>
            <a:pPr marL="0" indent="0">
              <a:buNone/>
            </a:pPr>
            <a:r>
              <a:rPr lang="en-GB" sz="4800" b="1" dirty="0"/>
              <a:t>Multiple </a:t>
            </a:r>
            <a:r>
              <a:rPr lang="en-GB" sz="4800" b="1" dirty="0" err="1"/>
              <a:t>lipomata</a:t>
            </a:r>
            <a:endParaRPr lang="en-GB" sz="4800" b="1" dirty="0"/>
          </a:p>
          <a:p>
            <a:pPr marL="0" indent="0">
              <a:buNone/>
            </a:pPr>
            <a:r>
              <a:rPr lang="en-GB" sz="4800" b="1" dirty="0"/>
              <a:t>LHON	</a:t>
            </a:r>
          </a:p>
          <a:p>
            <a:pPr marL="0" indent="0">
              <a:buNone/>
            </a:pPr>
            <a:r>
              <a:rPr lang="en-GB" sz="4800" b="1" dirty="0" err="1"/>
              <a:t>Subacute</a:t>
            </a:r>
            <a:r>
              <a:rPr lang="en-GB" sz="4800" b="1" dirty="0"/>
              <a:t> painless bilateral visual failure</a:t>
            </a:r>
          </a:p>
          <a:p>
            <a:pPr marL="0" indent="0">
              <a:buNone/>
            </a:pPr>
            <a:r>
              <a:rPr lang="en-GB" sz="4800" b="1" dirty="0" err="1"/>
              <a:t>Males:females</a:t>
            </a:r>
            <a:r>
              <a:rPr lang="en-GB" sz="4800" b="1" dirty="0"/>
              <a:t> ~4:1</a:t>
            </a:r>
          </a:p>
          <a:p>
            <a:pPr marL="0" indent="0">
              <a:buNone/>
            </a:pPr>
            <a:r>
              <a:rPr lang="en-GB" sz="4800" b="1" dirty="0"/>
              <a:t>Median age of onset 24 </a:t>
            </a:r>
            <a:r>
              <a:rPr lang="en-GB" sz="4800" b="1" dirty="0" err="1"/>
              <a:t>yrs</a:t>
            </a:r>
            <a:endParaRPr lang="en-GB" sz="4800" b="1" dirty="0"/>
          </a:p>
          <a:p>
            <a:pPr marL="0" indent="0">
              <a:buNone/>
            </a:pPr>
            <a:r>
              <a:rPr lang="en-GB" sz="4800" b="1" dirty="0" smtClean="0"/>
              <a:t>Dystonia</a:t>
            </a:r>
            <a:endParaRPr lang="en-GB" sz="4800" b="1" dirty="0"/>
          </a:p>
        </p:txBody>
      </p:sp>
    </p:spTree>
    <p:extLst>
      <p:ext uri="{BB962C8B-B14F-4D97-AF65-F5344CB8AC3E}">
        <p14:creationId xmlns:p14="http://schemas.microsoft.com/office/powerpoint/2010/main" val="2705718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rgbClr val="FF0000"/>
                </a:solidFill>
              </a:rPr>
              <a:t>Nuclear DNA Mitochondrial Disorders</a:t>
            </a:r>
          </a:p>
        </p:txBody>
      </p:sp>
      <p:sp>
        <p:nvSpPr>
          <p:cNvPr id="3" name="Content Placeholder 2"/>
          <p:cNvSpPr>
            <a:spLocks noGrp="1"/>
          </p:cNvSpPr>
          <p:nvPr>
            <p:ph idx="1"/>
          </p:nvPr>
        </p:nvSpPr>
        <p:spPr/>
        <p:txBody>
          <a:bodyPr/>
          <a:lstStyle/>
          <a:p>
            <a:pPr marL="0" indent="0">
              <a:buNone/>
            </a:pPr>
            <a:r>
              <a:rPr lang="en-GB" dirty="0"/>
              <a:t>Nuclear DNA (</a:t>
            </a:r>
            <a:r>
              <a:rPr lang="en-GB" dirty="0" err="1"/>
              <a:t>nDNA</a:t>
            </a:r>
            <a:r>
              <a:rPr lang="en-GB" dirty="0"/>
              <a:t>) mitochondrial disorders often display considerable clinical variability and many affected individuals do not fit neatly into one particular category. For example, mutation of POLG, which has emerged as a major cause of </a:t>
            </a:r>
            <a:r>
              <a:rPr lang="en-GB" dirty="0" err="1"/>
              <a:t>nDNA</a:t>
            </a:r>
            <a:r>
              <a:rPr lang="en-GB" dirty="0"/>
              <a:t> mitochondrial disorders, illustrates this well, with an overlapping spectrum of disease </a:t>
            </a:r>
            <a:r>
              <a:rPr lang="en-GB" dirty="0" smtClean="0"/>
              <a:t>phenotypes.</a:t>
            </a:r>
            <a:endParaRPr lang="en-GB" dirty="0"/>
          </a:p>
        </p:txBody>
      </p:sp>
    </p:spTree>
    <p:extLst>
      <p:ext uri="{BB962C8B-B14F-4D97-AF65-F5344CB8AC3E}">
        <p14:creationId xmlns:p14="http://schemas.microsoft.com/office/powerpoint/2010/main" val="25643110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fontScale="55000" lnSpcReduction="20000"/>
          </a:bodyPr>
          <a:lstStyle/>
          <a:p>
            <a:pPr marL="0" indent="0">
              <a:buNone/>
            </a:pPr>
            <a:r>
              <a:rPr lang="en-GB" dirty="0"/>
              <a:t>Genetic Cause	Disorders</a:t>
            </a:r>
          </a:p>
          <a:p>
            <a:pPr marL="0" indent="0">
              <a:buNone/>
            </a:pPr>
            <a:r>
              <a:rPr lang="en-GB" dirty="0" err="1"/>
              <a:t>nDNA</a:t>
            </a:r>
            <a:endParaRPr lang="en-GB" dirty="0"/>
          </a:p>
          <a:p>
            <a:pPr marL="0" indent="0">
              <a:buNone/>
            </a:pPr>
            <a:r>
              <a:rPr lang="en-GB" dirty="0"/>
              <a:t>disorders</a:t>
            </a:r>
          </a:p>
          <a:p>
            <a:pPr marL="0" indent="0">
              <a:buNone/>
            </a:pPr>
            <a:r>
              <a:rPr lang="en-GB" dirty="0"/>
              <a:t>of the </a:t>
            </a:r>
            <a:r>
              <a:rPr lang="en-GB" dirty="0" err="1"/>
              <a:t>mt</a:t>
            </a:r>
            <a:endParaRPr lang="en-GB" dirty="0"/>
          </a:p>
          <a:p>
            <a:pPr marL="0" indent="0">
              <a:buNone/>
            </a:pPr>
            <a:r>
              <a:rPr lang="en-GB" dirty="0"/>
              <a:t>respiratory</a:t>
            </a:r>
          </a:p>
          <a:p>
            <a:pPr marL="0" indent="0">
              <a:buNone/>
            </a:pPr>
            <a:r>
              <a:rPr lang="en-GB" dirty="0"/>
              <a:t>chain	</a:t>
            </a:r>
            <a:r>
              <a:rPr lang="en-GB" dirty="0" err="1"/>
              <a:t>nDNA</a:t>
            </a:r>
            <a:r>
              <a:rPr lang="en-GB" dirty="0"/>
              <a:t> genes encoding structural subunits 1	</a:t>
            </a:r>
          </a:p>
          <a:p>
            <a:pPr marL="0" indent="0">
              <a:buNone/>
            </a:pPr>
            <a:r>
              <a:rPr lang="en-GB" dirty="0"/>
              <a:t>Leigh syndrome w/complex I deficiency</a:t>
            </a:r>
          </a:p>
          <a:p>
            <a:pPr marL="0" indent="0">
              <a:buNone/>
            </a:pPr>
            <a:r>
              <a:rPr lang="en-GB" dirty="0"/>
              <a:t>Leigh syndrome w/complex II deficiency</a:t>
            </a:r>
          </a:p>
          <a:p>
            <a:pPr marL="0" indent="0">
              <a:buNone/>
            </a:pPr>
            <a:r>
              <a:rPr lang="en-GB" dirty="0" err="1"/>
              <a:t>Leukodystrophy</a:t>
            </a:r>
            <a:r>
              <a:rPr lang="en-GB" dirty="0"/>
              <a:t> w/complex II deficiency</a:t>
            </a:r>
          </a:p>
          <a:p>
            <a:pPr marL="0" indent="0">
              <a:buNone/>
            </a:pPr>
            <a:r>
              <a:rPr lang="en-GB" dirty="0"/>
              <a:t>Cardiomyopathy &amp; encephalopathy (complex I deficiency)</a:t>
            </a:r>
          </a:p>
          <a:p>
            <a:pPr marL="0" indent="0">
              <a:buNone/>
            </a:pPr>
            <a:r>
              <a:rPr lang="en-GB" dirty="0"/>
              <a:t>Optic atrophy &amp; ataxia (complex II deficiency)</a:t>
            </a:r>
          </a:p>
          <a:p>
            <a:pPr marL="0" indent="0">
              <a:buNone/>
            </a:pPr>
            <a:r>
              <a:rPr lang="en-GB" dirty="0" err="1"/>
              <a:t>Hypokalemia</a:t>
            </a:r>
            <a:r>
              <a:rPr lang="en-GB" dirty="0"/>
              <a:t> &amp; lactic acidosis (complex III deficiency)</a:t>
            </a:r>
          </a:p>
          <a:p>
            <a:pPr marL="0" indent="0">
              <a:buNone/>
            </a:pPr>
            <a:r>
              <a:rPr lang="en-GB" dirty="0" err="1"/>
              <a:t>nDNA</a:t>
            </a:r>
            <a:r>
              <a:rPr lang="en-GB" dirty="0"/>
              <a:t> genes encoding assembly factors 1	</a:t>
            </a:r>
          </a:p>
          <a:p>
            <a:pPr marL="0" indent="0">
              <a:buNone/>
            </a:pPr>
            <a:r>
              <a:rPr lang="en-GB" dirty="0"/>
              <a:t>Leigh syndrome</a:t>
            </a:r>
          </a:p>
          <a:p>
            <a:pPr marL="0" indent="0">
              <a:buNone/>
            </a:pPr>
            <a:r>
              <a:rPr lang="en-GB" dirty="0" err="1"/>
              <a:t>Hepatopathy</a:t>
            </a:r>
            <a:r>
              <a:rPr lang="en-GB" dirty="0"/>
              <a:t> &amp; ketoacidosis</a:t>
            </a:r>
          </a:p>
          <a:p>
            <a:pPr marL="0" indent="0">
              <a:buNone/>
            </a:pPr>
            <a:r>
              <a:rPr lang="en-GB" dirty="0"/>
              <a:t>Cardiomyopathy &amp; encephalopathy</a:t>
            </a:r>
          </a:p>
          <a:p>
            <a:pPr marL="0" indent="0">
              <a:buNone/>
            </a:pPr>
            <a:r>
              <a:rPr lang="en-GB" dirty="0" err="1"/>
              <a:t>Leukodystrophy</a:t>
            </a:r>
            <a:r>
              <a:rPr lang="en-GB" dirty="0"/>
              <a:t> &amp; renal </a:t>
            </a:r>
            <a:r>
              <a:rPr lang="en-GB" dirty="0" err="1"/>
              <a:t>tubulopathy</a:t>
            </a:r>
            <a:endParaRPr lang="en-GB" dirty="0"/>
          </a:p>
          <a:p>
            <a:pPr marL="0" indent="0">
              <a:buNone/>
            </a:pPr>
            <a:r>
              <a:rPr lang="en-GB" dirty="0"/>
              <a:t>Hypertrophic cardiomyopathy</a:t>
            </a:r>
          </a:p>
          <a:p>
            <a:pPr marL="0" indent="0">
              <a:buNone/>
            </a:pPr>
            <a:r>
              <a:rPr lang="en-GB" dirty="0"/>
              <a:t>Encephalopathy, liver failure, renal </a:t>
            </a:r>
            <a:r>
              <a:rPr lang="en-GB" dirty="0" err="1"/>
              <a:t>tubulopathy</a:t>
            </a:r>
            <a:r>
              <a:rPr lang="en-GB" dirty="0"/>
              <a:t> (w/complex III deficiency)</a:t>
            </a:r>
          </a:p>
          <a:p>
            <a:pPr marL="0" indent="0">
              <a:buNone/>
            </a:pPr>
            <a:r>
              <a:rPr lang="en-GB" dirty="0"/>
              <a:t>Encephalopathy (w/complex V deficiency)</a:t>
            </a:r>
          </a:p>
        </p:txBody>
      </p:sp>
    </p:spTree>
    <p:extLst>
      <p:ext uri="{BB962C8B-B14F-4D97-AF65-F5344CB8AC3E}">
        <p14:creationId xmlns:p14="http://schemas.microsoft.com/office/powerpoint/2010/main" val="2785910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32500" lnSpcReduction="20000"/>
          </a:bodyPr>
          <a:lstStyle/>
          <a:p>
            <a:pPr marL="0" indent="0">
              <a:buNone/>
            </a:pPr>
            <a:r>
              <a:rPr lang="en-GB" sz="4300" b="1" dirty="0" err="1"/>
              <a:t>nDNA</a:t>
            </a:r>
            <a:r>
              <a:rPr lang="en-GB" sz="4300" b="1" dirty="0"/>
              <a:t> genes encoding translation factors 1	</a:t>
            </a:r>
          </a:p>
          <a:p>
            <a:pPr marL="0" indent="0">
              <a:buNone/>
            </a:pPr>
            <a:r>
              <a:rPr lang="en-GB" sz="4300" b="1" dirty="0"/>
              <a:t>Leigh syndrome, liver failure, &amp; lactic acidosis</a:t>
            </a:r>
          </a:p>
          <a:p>
            <a:pPr marL="0" indent="0">
              <a:buNone/>
            </a:pPr>
            <a:r>
              <a:rPr lang="en-GB" sz="4300" b="1" dirty="0"/>
              <a:t>Lactic acidosis, developmental failure, &amp; </a:t>
            </a:r>
            <a:r>
              <a:rPr lang="en-GB" sz="4300" b="1" dirty="0" err="1"/>
              <a:t>dysmorphism</a:t>
            </a:r>
            <a:endParaRPr lang="en-GB" sz="4300" b="1" dirty="0"/>
          </a:p>
          <a:p>
            <a:pPr marL="0" indent="0">
              <a:buNone/>
            </a:pPr>
            <a:r>
              <a:rPr lang="en-GB" sz="4300" b="1" dirty="0"/>
              <a:t>Myopathy &amp; </a:t>
            </a:r>
            <a:r>
              <a:rPr lang="en-GB" sz="4300" b="1" dirty="0" err="1"/>
              <a:t>sideroblastic</a:t>
            </a:r>
            <a:r>
              <a:rPr lang="en-GB" sz="4300" b="1" dirty="0"/>
              <a:t> </a:t>
            </a:r>
            <a:r>
              <a:rPr lang="en-GB" sz="4300" b="1" dirty="0" err="1"/>
              <a:t>anemia</a:t>
            </a:r>
            <a:endParaRPr lang="en-GB" sz="4300" b="1" dirty="0"/>
          </a:p>
          <a:p>
            <a:pPr marL="0" indent="0">
              <a:buNone/>
            </a:pPr>
            <a:r>
              <a:rPr lang="en-GB" sz="4300" b="1" dirty="0" err="1"/>
              <a:t>Leukodystrophy</a:t>
            </a:r>
            <a:r>
              <a:rPr lang="en-GB" sz="4300" b="1" dirty="0"/>
              <a:t> &amp; </a:t>
            </a:r>
            <a:r>
              <a:rPr lang="en-GB" sz="4300" b="1" dirty="0" err="1"/>
              <a:t>polymicrogyria</a:t>
            </a:r>
            <a:endParaRPr lang="en-GB" sz="4300" b="1" dirty="0"/>
          </a:p>
          <a:p>
            <a:pPr marL="0" indent="0">
              <a:buNone/>
            </a:pPr>
            <a:r>
              <a:rPr lang="en-GB" sz="4300" b="1" dirty="0"/>
              <a:t>Leigh syndrome &amp; optic atrophy w/COX deficiency</a:t>
            </a:r>
          </a:p>
          <a:p>
            <a:pPr marL="0" indent="0">
              <a:buNone/>
            </a:pPr>
            <a:r>
              <a:rPr lang="en-GB" sz="4300" b="1" dirty="0" err="1"/>
              <a:t>nDNA</a:t>
            </a:r>
            <a:r>
              <a:rPr lang="en-GB" sz="4300" b="1" dirty="0"/>
              <a:t> disorders </a:t>
            </a:r>
            <a:r>
              <a:rPr lang="en-GB" sz="4300" b="1" dirty="0" err="1"/>
              <a:t>assoc</a:t>
            </a:r>
            <a:r>
              <a:rPr lang="en-GB" sz="4300" b="1" dirty="0"/>
              <a:t> w/multiple </a:t>
            </a:r>
            <a:r>
              <a:rPr lang="en-GB" sz="4300" b="1" dirty="0" err="1"/>
              <a:t>mtDNA</a:t>
            </a:r>
            <a:r>
              <a:rPr lang="en-GB" sz="4300" b="1" dirty="0"/>
              <a:t> deletions or </a:t>
            </a:r>
            <a:r>
              <a:rPr lang="en-GB" sz="4300" b="1" dirty="0" err="1"/>
              <a:t>mtDNA</a:t>
            </a:r>
            <a:r>
              <a:rPr lang="en-GB" sz="4300" b="1" dirty="0"/>
              <a:t> depletion	</a:t>
            </a:r>
          </a:p>
          <a:p>
            <a:pPr marL="0" indent="0">
              <a:buNone/>
            </a:pPr>
            <a:r>
              <a:rPr lang="en-GB" sz="4300" b="1" dirty="0"/>
              <a:t>Autosomal progressive external </a:t>
            </a:r>
            <a:r>
              <a:rPr lang="en-GB" sz="4300" b="1" dirty="0" err="1"/>
              <a:t>ophthalmoplegia</a:t>
            </a:r>
            <a:endParaRPr lang="en-GB" sz="4300" b="1" dirty="0"/>
          </a:p>
          <a:p>
            <a:pPr marL="0" indent="0">
              <a:buNone/>
            </a:pPr>
            <a:r>
              <a:rPr lang="en-GB" sz="4300" b="1" dirty="0"/>
              <a:t>Mitochondrial </a:t>
            </a:r>
            <a:r>
              <a:rPr lang="en-GB" sz="4300" b="1" dirty="0" err="1"/>
              <a:t>neurogastrointestinal</a:t>
            </a:r>
            <a:r>
              <a:rPr lang="en-GB" sz="4300" b="1" dirty="0"/>
              <a:t> </a:t>
            </a:r>
            <a:r>
              <a:rPr lang="en-GB" sz="4300" b="1" dirty="0" err="1"/>
              <a:t>encephalomyopathy</a:t>
            </a:r>
            <a:endParaRPr lang="en-GB" sz="4300" b="1" dirty="0"/>
          </a:p>
          <a:p>
            <a:pPr marL="0" indent="0">
              <a:buNone/>
            </a:pPr>
            <a:r>
              <a:rPr lang="en-GB" sz="4300" b="1" dirty="0" err="1"/>
              <a:t>Alpers-Huttenlocher</a:t>
            </a:r>
            <a:r>
              <a:rPr lang="en-GB" sz="4300" b="1" dirty="0"/>
              <a:t> syndrome</a:t>
            </a:r>
          </a:p>
          <a:p>
            <a:pPr marL="0" indent="0">
              <a:buNone/>
            </a:pPr>
            <a:r>
              <a:rPr lang="en-GB" sz="4300" b="1" dirty="0"/>
              <a:t>Ataxia neuropathy syndromes 2</a:t>
            </a:r>
          </a:p>
          <a:p>
            <a:pPr marL="0" indent="0">
              <a:buNone/>
            </a:pPr>
            <a:r>
              <a:rPr lang="en-GB" sz="4300" b="1" dirty="0"/>
              <a:t>Infantile myopathy / spinal muscular atrophy</a:t>
            </a:r>
          </a:p>
          <a:p>
            <a:pPr marL="0" indent="0">
              <a:buNone/>
            </a:pPr>
            <a:r>
              <a:rPr lang="en-GB" sz="4300" b="1" dirty="0" err="1"/>
              <a:t>Encephalomyopathy</a:t>
            </a:r>
            <a:r>
              <a:rPr lang="en-GB" sz="4300" b="1" dirty="0"/>
              <a:t> &amp; liver failure</a:t>
            </a:r>
          </a:p>
          <a:p>
            <a:pPr marL="0" indent="0">
              <a:buNone/>
            </a:pPr>
            <a:r>
              <a:rPr lang="en-GB" sz="4300" b="1" dirty="0" err="1"/>
              <a:t>Hypotonia</a:t>
            </a:r>
            <a:r>
              <a:rPr lang="en-GB" sz="4300" b="1" dirty="0"/>
              <a:t>, movement disorder, &amp;/or Leigh syndrome w/</a:t>
            </a:r>
            <a:r>
              <a:rPr lang="en-GB" sz="4300" b="1" dirty="0" err="1"/>
              <a:t>methylmalonic</a:t>
            </a:r>
            <a:r>
              <a:rPr lang="en-GB" sz="4300" b="1" dirty="0"/>
              <a:t> </a:t>
            </a:r>
            <a:r>
              <a:rPr lang="en-GB" sz="4300" b="1" dirty="0" err="1"/>
              <a:t>aciduria</a:t>
            </a:r>
            <a:endParaRPr lang="en-GB" sz="4300" b="1" dirty="0"/>
          </a:p>
          <a:p>
            <a:pPr marL="0" indent="0">
              <a:buNone/>
            </a:pPr>
            <a:r>
              <a:rPr lang="en-GB" sz="4300" b="1" dirty="0" err="1"/>
              <a:t>Hypotonia</a:t>
            </a:r>
            <a:r>
              <a:rPr lang="en-GB" sz="4300" b="1" dirty="0"/>
              <a:t>, encephalopathy, renal </a:t>
            </a:r>
            <a:r>
              <a:rPr lang="en-GB" sz="4300" b="1" dirty="0" err="1"/>
              <a:t>tubulopathy</a:t>
            </a:r>
            <a:r>
              <a:rPr lang="en-GB" sz="4300" b="1" dirty="0"/>
              <a:t>, lactic acidosis</a:t>
            </a:r>
          </a:p>
          <a:p>
            <a:pPr marL="0" indent="0">
              <a:buNone/>
            </a:pPr>
            <a:r>
              <a:rPr lang="en-GB" sz="4300" b="1" dirty="0"/>
              <a:t>Mitochondrial </a:t>
            </a:r>
            <a:r>
              <a:rPr lang="en-GB" sz="4300" b="1" dirty="0" err="1"/>
              <a:t>encephalomyopathy</a:t>
            </a:r>
            <a:r>
              <a:rPr lang="en-GB" sz="4300" b="1" dirty="0"/>
              <a:t> w/combined RC deficiency</a:t>
            </a:r>
          </a:p>
          <a:p>
            <a:pPr marL="0" indent="0">
              <a:buNone/>
            </a:pPr>
            <a:r>
              <a:rPr lang="en-GB" sz="4300" b="1" dirty="0"/>
              <a:t>Reversible </a:t>
            </a:r>
            <a:r>
              <a:rPr lang="en-GB" sz="4300" b="1" dirty="0" err="1"/>
              <a:t>hepatopathy</a:t>
            </a:r>
            <a:endParaRPr lang="en-GB" sz="4300" b="1" dirty="0"/>
          </a:p>
          <a:p>
            <a:pPr marL="0" indent="0">
              <a:buNone/>
            </a:pPr>
            <a:r>
              <a:rPr lang="en-GB" sz="4300" b="1" dirty="0"/>
              <a:t>Myopathy w/cataract &amp; combined RC deficiency</a:t>
            </a:r>
          </a:p>
          <a:p>
            <a:pPr marL="0" indent="0">
              <a:buNone/>
            </a:pPr>
            <a:r>
              <a:rPr lang="en-GB" sz="4300" b="1" dirty="0"/>
              <a:t>Disorders of the</a:t>
            </a:r>
          </a:p>
          <a:p>
            <a:pPr marL="0" indent="0">
              <a:buNone/>
            </a:pPr>
            <a:r>
              <a:rPr lang="en-GB" sz="4300" b="1" dirty="0" err="1"/>
              <a:t>mt</a:t>
            </a:r>
            <a:r>
              <a:rPr lang="en-GB" sz="4300" b="1" dirty="0"/>
              <a:t> membrane	</a:t>
            </a:r>
          </a:p>
          <a:p>
            <a:pPr marL="0" indent="0">
              <a:buNone/>
            </a:pPr>
            <a:r>
              <a:rPr lang="en-GB" sz="4300" b="1" dirty="0"/>
              <a:t>Coenzyme Q10 deficiency</a:t>
            </a:r>
          </a:p>
          <a:p>
            <a:pPr marL="0" indent="0">
              <a:buNone/>
            </a:pPr>
            <a:r>
              <a:rPr lang="en-GB" sz="4300" b="1" dirty="0"/>
              <a:t>Barth syndrome</a:t>
            </a:r>
          </a:p>
          <a:p>
            <a:pPr marL="0" indent="0">
              <a:buNone/>
            </a:pPr>
            <a:r>
              <a:rPr lang="en-GB" sz="4300" b="1" dirty="0"/>
              <a:t>Cardiomyopathy &amp; lactic acidosis (mitochondrial phosphate carrier deficiency)</a:t>
            </a:r>
          </a:p>
          <a:p>
            <a:pPr marL="0" indent="0">
              <a:buNone/>
            </a:pPr>
            <a:r>
              <a:rPr lang="en-GB" sz="4300" b="1" dirty="0" err="1"/>
              <a:t>mt</a:t>
            </a:r>
            <a:r>
              <a:rPr lang="en-GB" sz="4300" b="1" dirty="0"/>
              <a:t> = mitochondrial; RC = respiratory chain</a:t>
            </a:r>
          </a:p>
          <a:p>
            <a:pPr marL="0" indent="0">
              <a:buNone/>
            </a:pPr>
            <a:endParaRPr lang="en-GB" dirty="0"/>
          </a:p>
        </p:txBody>
      </p:sp>
    </p:spTree>
    <p:extLst>
      <p:ext uri="{BB962C8B-B14F-4D97-AF65-F5344CB8AC3E}">
        <p14:creationId xmlns:p14="http://schemas.microsoft.com/office/powerpoint/2010/main" val="32530852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solidFill>
                  <a:srgbClr val="FF0000"/>
                </a:solidFill>
              </a:rPr>
              <a:t>Evaluation Strategies to Identify the </a:t>
            </a:r>
            <a:r>
              <a:rPr lang="en-GB" sz="3100" dirty="0">
                <a:solidFill>
                  <a:srgbClr val="FF0000"/>
                </a:solidFill>
              </a:rPr>
              <a:t>Genetic Cause of a Mitochondrial Disorder</a:t>
            </a:r>
          </a:p>
        </p:txBody>
      </p:sp>
      <p:sp>
        <p:nvSpPr>
          <p:cNvPr id="3" name="Content Placeholder 2"/>
          <p:cNvSpPr>
            <a:spLocks noGrp="1"/>
          </p:cNvSpPr>
          <p:nvPr>
            <p:ph idx="1"/>
          </p:nvPr>
        </p:nvSpPr>
        <p:spPr/>
        <p:txBody>
          <a:bodyPr>
            <a:normAutofit fontScale="55000" lnSpcReduction="20000"/>
          </a:bodyPr>
          <a:lstStyle/>
          <a:p>
            <a:pPr marL="0" indent="0">
              <a:buNone/>
            </a:pPr>
            <a:r>
              <a:rPr lang="en-GB" dirty="0"/>
              <a:t>With more than 1,000 nuclear genes encoding mitochondrial proteins, the molecular diagnosis of mitochondrial disorders can be challenging. Establishing a molecular genetic diagnosis has important implications for the recurrence risk </a:t>
            </a:r>
            <a:r>
              <a:rPr lang="en-GB" dirty="0" err="1"/>
              <a:t>counseling</a:t>
            </a:r>
            <a:r>
              <a:rPr lang="en-GB" dirty="0"/>
              <a:t> of individuals with mitochondrial disease [</a:t>
            </a:r>
            <a:r>
              <a:rPr lang="en-GB" dirty="0" err="1"/>
              <a:t>Lieber</a:t>
            </a:r>
            <a:r>
              <a:rPr lang="en-GB" dirty="0"/>
              <a:t> et al 2013, Nesbitt et al 2013].</a:t>
            </a:r>
          </a:p>
          <a:p>
            <a:pPr marL="0" indent="0">
              <a:buNone/>
            </a:pPr>
            <a:endParaRPr lang="en-GB" dirty="0"/>
          </a:p>
          <a:p>
            <a:pPr marL="0" indent="0">
              <a:buNone/>
            </a:pPr>
            <a:r>
              <a:rPr lang="en-GB" dirty="0"/>
              <a:t>Mitochondrial dysfunction should be considered in the differential diagnosis of any progressive multisystem disorder. A full evaluation for a mitochondrial disorder is often warranted in individuals with a complex neurologic picture or a single neurologic manifestation and other system involvement.</a:t>
            </a:r>
          </a:p>
          <a:p>
            <a:pPr marL="0" indent="0">
              <a:buNone/>
            </a:pPr>
            <a:endParaRPr lang="en-GB" dirty="0"/>
          </a:p>
          <a:p>
            <a:pPr marL="0" indent="0">
              <a:buNone/>
            </a:pPr>
            <a:r>
              <a:rPr lang="en-GB" dirty="0"/>
              <a:t>Findings that can suggest a mitochondrial disorder include clinical phenotype (physical examination including neurologic examination), mode of inheritance (family history), and extent of the phenotype (other investigations to establish the extent of the phenotype).</a:t>
            </a:r>
          </a:p>
          <a:p>
            <a:pPr marL="0" indent="0">
              <a:buNone/>
            </a:pPr>
            <a:endParaRPr lang="en-GB" dirty="0"/>
          </a:p>
          <a:p>
            <a:pPr marL="0" indent="0">
              <a:buNone/>
            </a:pPr>
            <a:r>
              <a:rPr lang="en-GB" dirty="0"/>
              <a:t>Molecular genetic testing is used to establish the diagnosis.</a:t>
            </a:r>
          </a:p>
        </p:txBody>
      </p:sp>
    </p:spTree>
    <p:extLst>
      <p:ext uri="{BB962C8B-B14F-4D97-AF65-F5344CB8AC3E}">
        <p14:creationId xmlns:p14="http://schemas.microsoft.com/office/powerpoint/2010/main" val="815721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solidFill>
                  <a:srgbClr val="FF0000"/>
                </a:solidFill>
              </a:rPr>
              <a:t>Physical Examination and Neurologic Evaluation</a:t>
            </a:r>
          </a:p>
        </p:txBody>
      </p:sp>
      <p:sp>
        <p:nvSpPr>
          <p:cNvPr id="3" name="Content Placeholder 2"/>
          <p:cNvSpPr>
            <a:spLocks noGrp="1"/>
          </p:cNvSpPr>
          <p:nvPr>
            <p:ph idx="1"/>
          </p:nvPr>
        </p:nvSpPr>
        <p:spPr/>
        <p:txBody>
          <a:bodyPr>
            <a:normAutofit fontScale="70000" lnSpcReduction="20000"/>
          </a:bodyPr>
          <a:lstStyle/>
          <a:p>
            <a:pPr marL="0" indent="0">
              <a:buNone/>
            </a:pPr>
            <a:r>
              <a:rPr lang="en-GB" dirty="0"/>
              <a:t>A comprehensive physical examination is essential to identify asymptomatic organ involvement that would allow a </a:t>
            </a:r>
            <a:r>
              <a:rPr lang="en-GB" dirty="0" err="1"/>
              <a:t>syndromic</a:t>
            </a:r>
            <a:r>
              <a:rPr lang="en-GB" dirty="0"/>
              <a:t> diagnosis, or to identify asymptomatic complications that require management. Mitochondrial disorders can affect most organ systems, but a particular emphasis on the neuromuscular system and cardiovascular system is important.</a:t>
            </a:r>
          </a:p>
          <a:p>
            <a:pPr marL="0" indent="0">
              <a:buNone/>
            </a:pPr>
            <a:endParaRPr lang="en-GB" dirty="0"/>
          </a:p>
          <a:p>
            <a:pPr marL="0" indent="0">
              <a:buNone/>
            </a:pPr>
            <a:r>
              <a:rPr lang="en-GB" b="1" dirty="0">
                <a:solidFill>
                  <a:srgbClr val="FF0000"/>
                </a:solidFill>
              </a:rPr>
              <a:t>Family History</a:t>
            </a:r>
          </a:p>
          <a:p>
            <a:pPr marL="0" indent="0">
              <a:buNone/>
            </a:pPr>
            <a:r>
              <a:rPr lang="en-GB" dirty="0"/>
              <a:t>A three-generation family history should be taken, with attention to relatives with manifestations of mitochondrial disorders and documentation of relevant findings through direct examination or review of medical records, including results of molecular genetic testing.</a:t>
            </a:r>
          </a:p>
        </p:txBody>
      </p:sp>
    </p:spTree>
    <p:extLst>
      <p:ext uri="{BB962C8B-B14F-4D97-AF65-F5344CB8AC3E}">
        <p14:creationId xmlns:p14="http://schemas.microsoft.com/office/powerpoint/2010/main" val="35840921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990600"/>
            <a:ext cx="76200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8530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MITOCHONDRIA</a:t>
            </a:r>
            <a:endParaRPr lang="en-GB" b="1"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GB" dirty="0"/>
              <a:t>Mitochondria are the power houses of the cell providing the body with over 90% of the energy it needs to sustain life. Mitochondria take in sugars and proteins from the food we eat and produce energy called ATP that our bodies use to function properly. Mitochondrial disease (</a:t>
            </a:r>
            <a:r>
              <a:rPr lang="en-GB" dirty="0" err="1"/>
              <a:t>mito</a:t>
            </a:r>
            <a:r>
              <a:rPr lang="en-GB" dirty="0"/>
              <a:t>) is a debilitating and potentially fatal disease that reduces the ability of the mitochondria to produce this energy. When the mitochondria are not working properly, cells begin to die until eventually whole organ systems fail and the patient’s life itself is compromised.</a:t>
            </a:r>
          </a:p>
        </p:txBody>
      </p:sp>
    </p:spTree>
    <p:extLst>
      <p:ext uri="{BB962C8B-B14F-4D97-AF65-F5344CB8AC3E}">
        <p14:creationId xmlns:p14="http://schemas.microsoft.com/office/powerpoint/2010/main" val="2676993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77500" lnSpcReduction="20000"/>
          </a:bodyPr>
          <a:lstStyle/>
          <a:p>
            <a:pPr marL="0" indent="0">
              <a:buNone/>
            </a:pPr>
            <a:r>
              <a:rPr lang="en-GB" dirty="0"/>
              <a:t>Hence, high energy organs that do a lot of work, such as the brain, contain cells with 1,000s of mitochondria (like the many batteries in the large torch). The low energy organs might only contain a few mitochondria in their cells, such as the platelets in our blood (like the single battery in the small torch).</a:t>
            </a:r>
          </a:p>
          <a:p>
            <a:pPr marL="0" indent="0">
              <a:buNone/>
            </a:pPr>
            <a:endParaRPr lang="en-GB" dirty="0"/>
          </a:p>
          <a:p>
            <a:pPr marL="0" indent="0">
              <a:buNone/>
            </a:pPr>
            <a:r>
              <a:rPr lang="en-GB" dirty="0"/>
              <a:t>Since the high energy organs require so many mitochondria within their cells, they are usually the first to be affected by mitochondrial disease. These include the brain (using 20% of our total energy), nerves, muscles, eyes, ears, heart, bowels, liver, kidney and pancreas. The red cells in our blood are the only cells in our body that lack mitochondria. However, they can also be affected by mitochondrial disease since the bone marrow stem cells they come from need mitochondria to produce the haemoglobin that carries oxygen around the bloodstream.</a:t>
            </a:r>
          </a:p>
        </p:txBody>
      </p:sp>
    </p:spTree>
    <p:extLst>
      <p:ext uri="{BB962C8B-B14F-4D97-AF65-F5344CB8AC3E}">
        <p14:creationId xmlns:p14="http://schemas.microsoft.com/office/powerpoint/2010/main" val="25883560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buNone/>
            </a:pPr>
            <a:r>
              <a:rPr lang="en-GB" dirty="0"/>
              <a:t>Mitochondria are extremely complex little organelles and each one requires over 1,400 genes to create it. Our genes are like the blueprints of our body, dictating exactly how we will be made and how we function.</a:t>
            </a:r>
          </a:p>
          <a:p>
            <a:pPr marL="0" indent="0">
              <a:buNone/>
            </a:pPr>
            <a:endParaRPr lang="en-GB" dirty="0"/>
          </a:p>
          <a:p>
            <a:pPr marL="0" indent="0">
              <a:buNone/>
            </a:pPr>
            <a:r>
              <a:rPr lang="en-GB" dirty="0"/>
              <a:t>Mitochondrial disease (</a:t>
            </a:r>
            <a:r>
              <a:rPr lang="en-GB" dirty="0" err="1"/>
              <a:t>mito</a:t>
            </a:r>
            <a:r>
              <a:rPr lang="en-GB" dirty="0"/>
              <a:t>) is due to a fault in one or more of the genes that make up the mitochondria. This means a hiccup will occur in the production of mitochondria from the time of conception. As the foetus grows, some mitochondria can divide and grow as normal whilst others will divide and grow abnormally.</a:t>
            </a:r>
          </a:p>
          <a:p>
            <a:pPr marL="0" indent="0">
              <a:buNone/>
            </a:pPr>
            <a:endParaRPr lang="en-GB" dirty="0"/>
          </a:p>
          <a:p>
            <a:pPr marL="0" indent="0">
              <a:buNone/>
            </a:pPr>
            <a:r>
              <a:rPr lang="en-GB" dirty="0"/>
              <a:t>The ratio of healthy to unhealthy mitochondria can also vary greatly from cell to cell and organ to organ. This is the main reason why it is so difficult to know where and when and how severely </a:t>
            </a:r>
            <a:r>
              <a:rPr lang="en-GB" dirty="0" err="1"/>
              <a:t>mito</a:t>
            </a:r>
            <a:r>
              <a:rPr lang="en-GB" dirty="0"/>
              <a:t> can strike each person.</a:t>
            </a:r>
          </a:p>
        </p:txBody>
      </p:sp>
    </p:spTree>
    <p:extLst>
      <p:ext uri="{BB962C8B-B14F-4D97-AF65-F5344CB8AC3E}">
        <p14:creationId xmlns:p14="http://schemas.microsoft.com/office/powerpoint/2010/main" val="4133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FF0000"/>
                </a:solidFill>
              </a:rPr>
              <a:t>TYPES OF MITOCHONDRIAL DISORDERS</a:t>
            </a:r>
            <a:endParaRPr lang="en-GB" b="1" dirty="0">
              <a:solidFill>
                <a:srgbClr val="FF0000"/>
              </a:solidFill>
            </a:endParaRPr>
          </a:p>
        </p:txBody>
      </p:sp>
      <p:sp>
        <p:nvSpPr>
          <p:cNvPr id="3" name="Content Placeholder 2"/>
          <p:cNvSpPr>
            <a:spLocks noGrp="1"/>
          </p:cNvSpPr>
          <p:nvPr>
            <p:ph idx="1"/>
          </p:nvPr>
        </p:nvSpPr>
        <p:spPr/>
        <p:txBody>
          <a:bodyPr>
            <a:normAutofit fontScale="47500" lnSpcReduction="20000"/>
          </a:bodyPr>
          <a:lstStyle/>
          <a:p>
            <a:pPr marL="0" indent="0">
              <a:buNone/>
            </a:pPr>
            <a:r>
              <a:rPr lang="en-GB" dirty="0"/>
              <a:t>Mitochondrial disease (</a:t>
            </a:r>
            <a:r>
              <a:rPr lang="en-GB" dirty="0" err="1"/>
              <a:t>mito</a:t>
            </a:r>
            <a:r>
              <a:rPr lang="en-GB" dirty="0"/>
              <a:t>) can have many presentations because mitochondria are located everywhere within the body. The severity of damage, location, and number of mitochondria affected all have an effect on body functioning. So far we know of at least 350 different types of mitochondrial disease with the potential for 100s more. New presentations of this disease appear regularly.</a:t>
            </a:r>
          </a:p>
          <a:p>
            <a:pPr marL="0" indent="0">
              <a:buNone/>
            </a:pPr>
            <a:endParaRPr lang="en-GB" dirty="0"/>
          </a:p>
          <a:p>
            <a:pPr marL="0" indent="0">
              <a:buNone/>
            </a:pPr>
            <a:r>
              <a:rPr lang="en-GB" dirty="0"/>
              <a:t>Some mitochondrial disorders might only affect a single organ, such as the eye in </a:t>
            </a:r>
            <a:r>
              <a:rPr lang="en-GB" dirty="0" err="1"/>
              <a:t>Leber</a:t>
            </a:r>
            <a:r>
              <a:rPr lang="en-GB" dirty="0"/>
              <a:t> hereditary optic neuropathy (LHON), but most involve multiple organs, with the nerves and muscles being affected the most.</a:t>
            </a:r>
          </a:p>
          <a:p>
            <a:pPr marL="0" indent="0">
              <a:buNone/>
            </a:pPr>
            <a:endParaRPr lang="en-GB" dirty="0"/>
          </a:p>
          <a:p>
            <a:pPr marL="0" indent="0">
              <a:buNone/>
            </a:pPr>
            <a:r>
              <a:rPr lang="en-GB" dirty="0"/>
              <a:t>Many affected individuals will present with a number of features that fall into a discrete subgroup, such as the Kearns-Sayre syndrome (KSS), chronic progressive external </a:t>
            </a:r>
            <a:r>
              <a:rPr lang="en-GB" dirty="0" err="1"/>
              <a:t>ophthalmoplegia</a:t>
            </a:r>
            <a:r>
              <a:rPr lang="en-GB" dirty="0"/>
              <a:t> (CPEO), mitochondrial </a:t>
            </a:r>
            <a:r>
              <a:rPr lang="en-GB" dirty="0" err="1"/>
              <a:t>encephalomyopathy</a:t>
            </a:r>
            <a:r>
              <a:rPr lang="en-GB" dirty="0"/>
              <a:t> with lactic acidosis and stroke-like episodes (MELAS), myoclonic epilepsy with ragged-red fibres (MERRF), neurogenic weakness with ataxia and retinitis </a:t>
            </a:r>
            <a:r>
              <a:rPr lang="en-GB" dirty="0" err="1"/>
              <a:t>pigmentosa</a:t>
            </a:r>
            <a:r>
              <a:rPr lang="en-GB" dirty="0"/>
              <a:t> (NARP), or Leigh syndrome (LS).</a:t>
            </a:r>
          </a:p>
          <a:p>
            <a:pPr marL="0" indent="0">
              <a:buNone/>
            </a:pPr>
            <a:endParaRPr lang="en-GB" dirty="0" smtClean="0"/>
          </a:p>
          <a:p>
            <a:pPr marL="0" indent="0">
              <a:buNone/>
            </a:pPr>
            <a:endParaRPr lang="en-GB" dirty="0"/>
          </a:p>
          <a:p>
            <a:pPr marL="0" indent="0">
              <a:buNone/>
            </a:pPr>
            <a:r>
              <a:rPr lang="en-GB" dirty="0"/>
              <a:t>Others subgroups may be named according to the actual defect occurring in the mitochondria, such as COX deficiency or complex I and IV deficiency. However, many individuals will not fit neatly into any one particular </a:t>
            </a:r>
            <a:r>
              <a:rPr lang="en-GB" dirty="0" smtClean="0"/>
              <a:t>subgroup</a:t>
            </a:r>
            <a:endParaRPr lang="en-GB" dirty="0"/>
          </a:p>
        </p:txBody>
      </p:sp>
    </p:spTree>
    <p:extLst>
      <p:ext uri="{BB962C8B-B14F-4D97-AF65-F5344CB8AC3E}">
        <p14:creationId xmlns:p14="http://schemas.microsoft.com/office/powerpoint/2010/main" val="1379325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872412" cy="914399"/>
          </a:xfrm>
        </p:spPr>
        <p:txBody>
          <a:bodyPr/>
          <a:lstStyle/>
          <a:p>
            <a:r>
              <a:rPr lang="en-GB" b="1" dirty="0" smtClean="0">
                <a:solidFill>
                  <a:srgbClr val="FF0000"/>
                </a:solidFill>
              </a:rPr>
              <a:t>Mitochondrial disorders</a:t>
            </a:r>
            <a:endParaRPr lang="en-GB" b="1" dirty="0">
              <a:solidFill>
                <a:srgbClr val="FF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295400"/>
            <a:ext cx="7467600" cy="50489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9506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DIAGNOSIS</a:t>
            </a:r>
            <a:endParaRPr lang="en-GB" b="1"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marL="0" indent="0">
              <a:buNone/>
            </a:pPr>
            <a:r>
              <a:rPr lang="en-GB" dirty="0"/>
              <a:t>Mitochondrial disease is a multi-system illness, so a thorough history and examination of all the organs mentioned above can be done by a GP. General questions about fatigue, muscles, nerve problems, intellectual/mental issues, hearing, sight, bowel/heart/liver/kidney problems, or diabetes are a good place to start. A family history of similar illnesses or symptoms is important, especially if the illness was atypical (e.g., atypical MS) or a death was unexplained. Because mitochondrial disease is relatively ‘new’ it is unlikely that there will be a clear and distinct family history of the illness.</a:t>
            </a:r>
          </a:p>
          <a:p>
            <a:pPr marL="0" indent="0">
              <a:buNone/>
            </a:pPr>
            <a:endParaRPr lang="en-GB" dirty="0"/>
          </a:p>
          <a:p>
            <a:pPr marL="0" indent="0">
              <a:buNone/>
            </a:pPr>
            <a:r>
              <a:rPr lang="en-GB" dirty="0"/>
              <a:t>Basic investigations such as hearing tests, eye tests, blood tests, etc., can be done straight away. The next and more specialised investigations are best done by a mitochondrial specialist or a neurologist with knowledge of the illness, or in the case of children, a metabolic geneticist.</a:t>
            </a:r>
          </a:p>
        </p:txBody>
      </p:sp>
    </p:spTree>
    <p:extLst>
      <p:ext uri="{BB962C8B-B14F-4D97-AF65-F5344CB8AC3E}">
        <p14:creationId xmlns:p14="http://schemas.microsoft.com/office/powerpoint/2010/main" val="3536023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MITOCHONDRIAL DNA (</a:t>
            </a:r>
            <a:r>
              <a:rPr lang="en-GB" dirty="0" err="1" smtClean="0"/>
              <a:t>mDNA</a:t>
            </a:r>
            <a:r>
              <a:rPr lang="en-GB" dirty="0" smtClean="0"/>
              <a:t>)</a:t>
            </a:r>
            <a:endParaRPr lang="en-GB" dirty="0"/>
          </a:p>
        </p:txBody>
      </p:sp>
      <p:sp>
        <p:nvSpPr>
          <p:cNvPr id="3" name="Content Placeholder 2"/>
          <p:cNvSpPr>
            <a:spLocks noGrp="1"/>
          </p:cNvSpPr>
          <p:nvPr>
            <p:ph idx="1"/>
          </p:nvPr>
        </p:nvSpPr>
        <p:spPr/>
        <p:txBody>
          <a:bodyPr>
            <a:normAutofit fontScale="55000" lnSpcReduction="20000"/>
          </a:bodyPr>
          <a:lstStyle/>
          <a:p>
            <a:pPr marL="0" indent="0">
              <a:buNone/>
            </a:pPr>
            <a:r>
              <a:rPr lang="en-GB" dirty="0"/>
              <a:t>The 1.1-kb D-loop (noncoding region) is involved in the regulation of transcription and replication of the molecule, and is the only region not directly involved in the synthesis of respiratory chain polypeptides</a:t>
            </a:r>
            <a:r>
              <a:rPr lang="en-GB" dirty="0" smtClean="0"/>
              <a:t>.</a:t>
            </a:r>
          </a:p>
          <a:p>
            <a:pPr marL="0" indent="0">
              <a:buNone/>
            </a:pPr>
            <a:endParaRPr lang="en-GB" dirty="0"/>
          </a:p>
          <a:p>
            <a:pPr>
              <a:buFont typeface="Wingdings" pitchFamily="2" charset="2"/>
              <a:buChar char="v"/>
            </a:pPr>
            <a:r>
              <a:rPr lang="en-GB" dirty="0"/>
              <a:t>The protein-encoding regions:</a:t>
            </a:r>
          </a:p>
          <a:p>
            <a:r>
              <a:rPr lang="en-GB" dirty="0"/>
              <a:t>ND1 through ND6 and ND4L encode seven subunits of respiratory chain complex I.</a:t>
            </a:r>
          </a:p>
          <a:p>
            <a:r>
              <a:rPr lang="en-GB" dirty="0"/>
              <a:t>CYT b encodes the only </a:t>
            </a:r>
            <a:r>
              <a:rPr lang="en-GB" dirty="0" err="1"/>
              <a:t>mtDNA</a:t>
            </a:r>
            <a:r>
              <a:rPr lang="en-GB" dirty="0"/>
              <a:t>-encoded respiratory chain complex III subunit.</a:t>
            </a:r>
          </a:p>
          <a:p>
            <a:r>
              <a:rPr lang="en-GB" dirty="0"/>
              <a:t>CO I to CO III encode for three of respiratory chain complex IV (cytochrome c oxidase, or COX) subunits.</a:t>
            </a:r>
          </a:p>
          <a:p>
            <a:r>
              <a:rPr lang="en-GB" dirty="0"/>
              <a:t>ATPase6 and ATPase8 encode for two subunits of respiratory chain complex V: ATPase6 and ATPase8, respectively</a:t>
            </a:r>
            <a:r>
              <a:rPr lang="en-GB" dirty="0" smtClean="0"/>
              <a:t>.</a:t>
            </a:r>
          </a:p>
          <a:p>
            <a:endParaRPr lang="en-GB" dirty="0"/>
          </a:p>
          <a:p>
            <a:pPr>
              <a:buFont typeface="Wingdings" pitchFamily="2" charset="2"/>
              <a:buChar char="v"/>
            </a:pPr>
            <a:r>
              <a:rPr lang="en-GB" dirty="0"/>
              <a:t>Two ribosomal RNA genes (encoding 12S and 16S </a:t>
            </a:r>
            <a:r>
              <a:rPr lang="en-GB" dirty="0" err="1"/>
              <a:t>rRNA</a:t>
            </a:r>
            <a:r>
              <a:rPr lang="en-GB" dirty="0"/>
              <a:t>) and 22 transfer RNA genes are interspaced between the protein-encoding genes. These provide </a:t>
            </a:r>
            <a:r>
              <a:rPr lang="en-GB" dirty="0" smtClean="0"/>
              <a:t>the </a:t>
            </a:r>
            <a:r>
              <a:rPr lang="en-GB" dirty="0"/>
              <a:t>necessary RNA components for intra-mitochondrial </a:t>
            </a:r>
            <a:r>
              <a:rPr lang="en-GB" dirty="0" smtClean="0"/>
              <a:t>protein </a:t>
            </a:r>
            <a:r>
              <a:rPr lang="en-GB" dirty="0"/>
              <a:t>synthesis. </a:t>
            </a:r>
            <a:endParaRPr lang="en-GB" dirty="0" smtClean="0"/>
          </a:p>
          <a:p>
            <a:pPr>
              <a:buFont typeface="Wingdings" pitchFamily="2" charset="2"/>
              <a:buChar char="v"/>
            </a:pPr>
            <a:endParaRPr lang="en-GB" dirty="0" smtClean="0"/>
          </a:p>
          <a:p>
            <a:pPr>
              <a:buFont typeface="Wingdings" pitchFamily="2" charset="2"/>
              <a:buChar char="v"/>
            </a:pPr>
            <a:r>
              <a:rPr lang="en-GB" dirty="0" smtClean="0"/>
              <a:t>OH </a:t>
            </a:r>
            <a:r>
              <a:rPr lang="en-GB" dirty="0"/>
              <a:t>and OL are the origins of heavy- and light-strand </a:t>
            </a:r>
            <a:r>
              <a:rPr lang="en-GB" dirty="0" err="1"/>
              <a:t>mtDNA</a:t>
            </a:r>
            <a:r>
              <a:rPr lang="en-GB" dirty="0"/>
              <a:t> replication.</a:t>
            </a:r>
            <a:endParaRPr lang="en-GB" dirty="0"/>
          </a:p>
        </p:txBody>
      </p:sp>
    </p:spTree>
    <p:extLst>
      <p:ext uri="{BB962C8B-B14F-4D97-AF65-F5344CB8AC3E}">
        <p14:creationId xmlns:p14="http://schemas.microsoft.com/office/powerpoint/2010/main" val="4019545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62500" lnSpcReduction="20000"/>
          </a:bodyPr>
          <a:lstStyle/>
          <a:p>
            <a:pPr marL="0" indent="0">
              <a:buNone/>
            </a:pPr>
            <a:r>
              <a:rPr lang="en-GB" dirty="0"/>
              <a:t>Each human cell contains thousands of copies of </a:t>
            </a:r>
            <a:r>
              <a:rPr lang="en-GB" dirty="0" err="1"/>
              <a:t>mtDNA</a:t>
            </a:r>
            <a:r>
              <a:rPr lang="en-GB" dirty="0"/>
              <a:t>. At birth these are usually all identical (</a:t>
            </a:r>
            <a:r>
              <a:rPr lang="en-GB" dirty="0" err="1"/>
              <a:t>homoplasmy</a:t>
            </a:r>
            <a:r>
              <a:rPr lang="en-GB" dirty="0"/>
              <a:t>). By contrast, individuals with mitochondrial disorders resulting from </a:t>
            </a:r>
            <a:r>
              <a:rPr lang="en-GB" dirty="0" err="1"/>
              <a:t>mtDNA</a:t>
            </a:r>
            <a:r>
              <a:rPr lang="en-GB" dirty="0"/>
              <a:t> pathogenic variants may </a:t>
            </a:r>
            <a:r>
              <a:rPr lang="en-GB" dirty="0" err="1"/>
              <a:t>harbor</a:t>
            </a:r>
            <a:r>
              <a:rPr lang="en-GB" dirty="0"/>
              <a:t> a mixture of mutated and wild type </a:t>
            </a:r>
            <a:r>
              <a:rPr lang="en-GB" dirty="0" err="1"/>
              <a:t>mtDNA</a:t>
            </a:r>
            <a:r>
              <a:rPr lang="en-GB" dirty="0"/>
              <a:t> within each cell (</a:t>
            </a:r>
            <a:r>
              <a:rPr lang="en-GB" dirty="0" err="1"/>
              <a:t>heteroplasmy</a:t>
            </a:r>
            <a:r>
              <a:rPr lang="en-GB" dirty="0"/>
              <a:t>) [Holt et al 1988, Holt et al 1990].</a:t>
            </a:r>
          </a:p>
          <a:p>
            <a:pPr marL="0" indent="0">
              <a:buNone/>
            </a:pPr>
            <a:endParaRPr lang="en-GB" dirty="0"/>
          </a:p>
          <a:p>
            <a:pPr marL="0" indent="0">
              <a:buNone/>
            </a:pPr>
            <a:r>
              <a:rPr lang="en-GB" dirty="0"/>
              <a:t>Single-cell studies have shown that the proportion of </a:t>
            </a:r>
            <a:r>
              <a:rPr lang="en-GB" dirty="0" err="1"/>
              <a:t>mtDNA</a:t>
            </a:r>
            <a:r>
              <a:rPr lang="en-GB" dirty="0"/>
              <a:t> pathogenic variants must exceed a critical threshold level before a cell expresses a biochemical abnormality of the mitochondrial respiratory chain (the threshold effect) [</a:t>
            </a:r>
            <a:r>
              <a:rPr lang="en-GB" dirty="0" err="1"/>
              <a:t>Schon</a:t>
            </a:r>
            <a:r>
              <a:rPr lang="en-GB" dirty="0"/>
              <a:t> et al 1997].</a:t>
            </a:r>
          </a:p>
          <a:p>
            <a:pPr marL="0" indent="0">
              <a:buNone/>
            </a:pPr>
            <a:endParaRPr lang="en-GB" dirty="0"/>
          </a:p>
          <a:p>
            <a:pPr marL="0" indent="0">
              <a:buNone/>
            </a:pPr>
            <a:r>
              <a:rPr lang="en-GB" dirty="0"/>
              <a:t>The percentage level of </a:t>
            </a:r>
            <a:r>
              <a:rPr lang="en-GB" dirty="0" err="1"/>
              <a:t>mtDNA</a:t>
            </a:r>
            <a:r>
              <a:rPr lang="en-GB" dirty="0"/>
              <a:t> pathogenic variants may vary among individuals within the same family, and also among organs and tissues within an individual [Macmillan et al 1993]. This is one explanation for the varied clinical phenotype seen in individuals with disorders caused by </a:t>
            </a:r>
            <a:r>
              <a:rPr lang="en-GB" dirty="0" err="1"/>
              <a:t>mtDNA</a:t>
            </a:r>
            <a:r>
              <a:rPr lang="en-GB" dirty="0"/>
              <a:t> pathogenic variants. For example, in individuals </a:t>
            </a:r>
            <a:r>
              <a:rPr lang="en-GB" dirty="0" err="1"/>
              <a:t>harboring</a:t>
            </a:r>
            <a:r>
              <a:rPr lang="en-GB" dirty="0"/>
              <a:t> the m.8993T&gt;G pathogenic variant, higher percentage levels of this variant are seen in those with Leigh syndrome than in those with NARP (neurogenic weakness with ataxia and retinitis </a:t>
            </a:r>
            <a:r>
              <a:rPr lang="en-GB" dirty="0" err="1"/>
              <a:t>pigmentosa</a:t>
            </a:r>
            <a:r>
              <a:rPr lang="en-GB" dirty="0"/>
              <a:t>) [</a:t>
            </a:r>
            <a:r>
              <a:rPr lang="en-GB" dirty="0" err="1"/>
              <a:t>Uziel</a:t>
            </a:r>
            <a:r>
              <a:rPr lang="en-GB" dirty="0"/>
              <a:t> et al 1997, White et al 1999]. See Mitochondrial DNA-Associated Leigh Syndrome and NARP.</a:t>
            </a:r>
          </a:p>
        </p:txBody>
      </p:sp>
    </p:spTree>
    <p:extLst>
      <p:ext uri="{BB962C8B-B14F-4D97-AF65-F5344CB8AC3E}">
        <p14:creationId xmlns:p14="http://schemas.microsoft.com/office/powerpoint/2010/main" val="36770155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1478</Words>
  <Application>Microsoft Office PowerPoint</Application>
  <PresentationFormat>On-screen Show (4:3)</PresentationFormat>
  <Paragraphs>159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MITOCHONDRIA</vt:lpstr>
      <vt:lpstr>PowerPoint Presentation</vt:lpstr>
      <vt:lpstr>PowerPoint Presentation</vt:lpstr>
      <vt:lpstr>TYPES OF MITOCHONDRIAL DISORDERS</vt:lpstr>
      <vt:lpstr>Mitochondrial disorders</vt:lpstr>
      <vt:lpstr>DIAGNOSIS</vt:lpstr>
      <vt:lpstr>MITOCHONDRIAL DNA (mDNA)</vt:lpstr>
      <vt:lpstr>PowerPoint Presentation</vt:lpstr>
      <vt:lpstr>Mitochondrial DNA Disorders</vt:lpstr>
      <vt:lpstr>PowerPoint Presentation</vt:lpstr>
      <vt:lpstr>Nuclear DNA Mitochondrial Disorders</vt:lpstr>
      <vt:lpstr>PowerPoint Presentation</vt:lpstr>
      <vt:lpstr>PowerPoint Presentation</vt:lpstr>
      <vt:lpstr>Evaluation Strategies to Identify the Genetic Cause of a Mitochondrial Disorder</vt:lpstr>
      <vt:lpstr>Physical Examination and Neurologic Evaluation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Mitochondrial disorders</dc:title>
  <dc:creator>Dr</dc:creator>
  <cp:lastModifiedBy>Maher</cp:lastModifiedBy>
  <cp:revision>16</cp:revision>
  <dcterms:created xsi:type="dcterms:W3CDTF">2006-08-16T00:00:00Z</dcterms:created>
  <dcterms:modified xsi:type="dcterms:W3CDTF">2022-03-31T19:31:22Z</dcterms:modified>
</cp:coreProperties>
</file>