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20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7%D9%84%D8%AB%D9%88%D8%B1%D8%A9_%D8%A7%D9%84%D8%B5%D9%86%D8%A7%D8%B9%D9%8A%D8%A9" TargetMode="External"/><Relationship Id="rId2" Type="http://schemas.openxmlformats.org/officeDocument/2006/relationships/hyperlink" Target="https://ar.wikipedia.org/wiki/%D9%85%D8%A8%D9%84%D9%85%D8%B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8%B4%D8%B1%D9%82_%D8%A7%D9%84%D8%A3%D9%88%D8%B3%D8%B7" TargetMode="External"/><Relationship Id="rId2" Type="http://schemas.openxmlformats.org/officeDocument/2006/relationships/hyperlink" Target="https://ar.wikipedia.org/w/index.php?title=%D8%A7%D9%84%D9%85%D8%AD%D9%88%D9%84%D8%A7%D8%AA_(%D8%A7%D9%84%D8%B5%D9%86%D8%A7%D8%B9%D8%A9)&amp;action=edit&amp;redlink=1" TargetMode="External"/><Relationship Id="rId1" Type="http://schemas.openxmlformats.org/officeDocument/2006/relationships/slideLayout" Target="../slideLayouts/slideLayout2.xml"/><Relationship Id="rId5" Type="http://schemas.openxmlformats.org/officeDocument/2006/relationships/hyperlink" Target="https://ar.wikipedia.org/wiki/%D8%A8%D8%AA%D8%B1%D9%88%D9%83%D9%8A%D9%85%D9%8A%D8%A7%D9%88%D9%8A%D8%A7%D8%AA" TargetMode="External"/><Relationship Id="rId4" Type="http://schemas.openxmlformats.org/officeDocument/2006/relationships/hyperlink" Target="https://ar.wikipedia.org/wiki/%D8%B1%D9%88%D8%B3%D9%8A%D8%A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1000"/>
            <a:ext cx="8077200" cy="6019800"/>
          </a:xfrm>
        </p:spPr>
        <p:style>
          <a:lnRef idx="1">
            <a:schemeClr val="accent3"/>
          </a:lnRef>
          <a:fillRef idx="2">
            <a:schemeClr val="accent3"/>
          </a:fillRef>
          <a:effectRef idx="1">
            <a:schemeClr val="accent3"/>
          </a:effectRef>
          <a:fontRef idx="minor">
            <a:schemeClr val="dk1"/>
          </a:fontRef>
        </p:style>
        <p:txBody>
          <a:bodyPr/>
          <a:lstStyle/>
          <a:p>
            <a:endParaRPr lang="en-US" dirty="0" smtClean="0"/>
          </a:p>
          <a:p>
            <a:endParaRPr lang="en-US" dirty="0"/>
          </a:p>
          <a:p>
            <a:endParaRPr lang="en-US" dirty="0" smtClean="0"/>
          </a:p>
          <a:p>
            <a:endParaRPr lang="en-US" dirty="0"/>
          </a:p>
          <a:p>
            <a:r>
              <a:rPr lang="ar-SA" sz="4800" dirty="0" smtClean="0">
                <a:solidFill>
                  <a:schemeClr val="tx1"/>
                </a:solidFill>
                <a:cs typeface="+mj-cs"/>
              </a:rPr>
              <a:t>البلاستيك</a:t>
            </a:r>
            <a:r>
              <a:rPr lang="ar-SA" sz="4800" dirty="0" smtClean="0">
                <a:cs typeface="+mj-cs"/>
              </a:rPr>
              <a:t> </a:t>
            </a:r>
            <a:r>
              <a:rPr lang="ar-SA" sz="4800" dirty="0" smtClean="0">
                <a:solidFill>
                  <a:srgbClr val="0070C0"/>
                </a:solidFill>
                <a:cs typeface="+mj-cs"/>
              </a:rPr>
              <a:t>فوائد</a:t>
            </a:r>
            <a:r>
              <a:rPr lang="ar-SA" sz="4800" dirty="0" smtClean="0">
                <a:cs typeface="+mj-cs"/>
              </a:rPr>
              <a:t> </a:t>
            </a:r>
            <a:r>
              <a:rPr lang="ar-SA" sz="4800" dirty="0" smtClean="0">
                <a:solidFill>
                  <a:srgbClr val="FF0000"/>
                </a:solidFill>
                <a:cs typeface="+mj-cs"/>
              </a:rPr>
              <a:t>واضرار</a:t>
            </a:r>
            <a:endParaRPr lang="en-US" sz="4800" dirty="0" smtClean="0">
              <a:solidFill>
                <a:srgbClr val="FF0000"/>
              </a:solidFill>
              <a:cs typeface="+mj-cs"/>
            </a:endParaRPr>
          </a:p>
          <a:p>
            <a:endParaRPr lang="en-US" dirty="0" smtClean="0"/>
          </a:p>
          <a:p>
            <a:endParaRPr lang="en-US" dirty="0"/>
          </a:p>
          <a:p>
            <a:endParaRPr lang="en-US" dirty="0" smtClean="0"/>
          </a:p>
          <a:p>
            <a:endParaRPr lang="en-US" dirty="0"/>
          </a:p>
          <a:p>
            <a:endParaRPr lang="en-US" dirty="0"/>
          </a:p>
          <a:p>
            <a:endParaRPr lang="ar-IQ" dirty="0"/>
          </a:p>
        </p:txBody>
      </p:sp>
    </p:spTree>
    <p:extLst>
      <p:ext uri="{BB962C8B-B14F-4D97-AF65-F5344CB8AC3E}">
        <p14:creationId xmlns:p14="http://schemas.microsoft.com/office/powerpoint/2010/main" val="259037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style>
          <a:lnRef idx="1">
            <a:schemeClr val="dk1"/>
          </a:lnRef>
          <a:fillRef idx="2">
            <a:schemeClr val="dk1"/>
          </a:fillRef>
          <a:effectRef idx="1">
            <a:schemeClr val="dk1"/>
          </a:effectRef>
          <a:fontRef idx="minor">
            <a:schemeClr val="dk1"/>
          </a:fontRef>
        </p:style>
        <p:txBody>
          <a:bodyPr>
            <a:normAutofit/>
          </a:bodyPr>
          <a:lstStyle/>
          <a:p>
            <a:pPr marL="0" indent="0" algn="just" rtl="1">
              <a:lnSpc>
                <a:spcPct val="150000"/>
              </a:lnSpc>
              <a:buNone/>
            </a:pPr>
            <a:endParaRPr lang="ar-IQ" sz="2800" dirty="0" smtClean="0"/>
          </a:p>
          <a:p>
            <a:pPr marL="0" indent="0" algn="just" rtl="1">
              <a:lnSpc>
                <a:spcPct val="150000"/>
              </a:lnSpc>
              <a:buNone/>
            </a:pPr>
            <a:r>
              <a:rPr lang="ar-IQ" sz="2800" dirty="0" smtClean="0"/>
              <a:t>تتعدى </a:t>
            </a:r>
            <a:r>
              <a:rPr lang="ar-IQ" sz="2800" dirty="0"/>
              <a:t>آثار وأضرار التلوّث الناتج عن المُخلفات البلاستيكية لتصل إلى صحة الإنسان، وتمّ اكتشاف العواقب السلبية للعديد من المُنتجات البلاستيكية التي تُهدّد صحة البشر والمُستخدَمة في صناعة أوعية الأطعمة، فعند تسخينها في الميكرويف يُمكن أن تتسرّب هذه المواد الكيميائية إلى الطعام وتنتقل إلى الإنسان، وأظهرت العديد من الدراسات وجود ارتباط بين مستوى بعض المواد الكيميائية المُستخدَمة في صناعة البلاستيك وارتفاع خطر الإصابة بالعديد من المشاكل </a:t>
            </a:r>
            <a:r>
              <a:rPr lang="ar-IQ" sz="2800" dirty="0" smtClean="0"/>
              <a:t>الصحية</a:t>
            </a:r>
            <a:r>
              <a:rPr lang="en-US" sz="2800" dirty="0" smtClean="0"/>
              <a:t>.</a:t>
            </a:r>
            <a:endParaRPr lang="ar-IQ" sz="2800" dirty="0"/>
          </a:p>
        </p:txBody>
      </p:sp>
    </p:spTree>
    <p:extLst>
      <p:ext uri="{BB962C8B-B14F-4D97-AF65-F5344CB8AC3E}">
        <p14:creationId xmlns:p14="http://schemas.microsoft.com/office/powerpoint/2010/main" val="328132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style>
          <a:lnRef idx="1">
            <a:schemeClr val="dk1"/>
          </a:lnRef>
          <a:fillRef idx="2">
            <a:schemeClr val="dk1"/>
          </a:fillRef>
          <a:effectRef idx="1">
            <a:schemeClr val="dk1"/>
          </a:effectRef>
          <a:fontRef idx="minor">
            <a:schemeClr val="dk1"/>
          </a:fontRef>
        </p:style>
        <p:txBody>
          <a:bodyPr>
            <a:normAutofit/>
          </a:bodyPr>
          <a:lstStyle/>
          <a:p>
            <a:pPr marL="0" indent="0" algn="just" rtl="1">
              <a:lnSpc>
                <a:spcPct val="150000"/>
              </a:lnSpc>
              <a:buNone/>
            </a:pPr>
            <a:r>
              <a:rPr lang="ar-IQ" sz="2800" dirty="0">
                <a:cs typeface="+mj-cs"/>
              </a:rPr>
              <a:t>تؤدي المُخلفات البلاستيكية وخاصة في المسطحات المائية إلى حدوث آثار بالغة وكبيرة على النشاط الاقتصادي، مما يؤدي إلى خسارة الكثير من الأموال والعائدات من مختلف القطاعات الاقتصادية ومن أضرار التلوّث الناتج عن المخلفات البلاستيكية على الأنشطة </a:t>
            </a:r>
            <a:r>
              <a:rPr lang="ar-IQ" sz="2800" dirty="0" smtClean="0">
                <a:cs typeface="+mj-cs"/>
              </a:rPr>
              <a:t>الاقتصادية </a:t>
            </a:r>
          </a:p>
          <a:p>
            <a:pPr algn="just" rtl="1">
              <a:lnSpc>
                <a:spcPct val="150000"/>
              </a:lnSpc>
            </a:pPr>
            <a:r>
              <a:rPr lang="ar-IQ" sz="2800" dirty="0" smtClean="0">
                <a:cs typeface="+mj-cs"/>
              </a:rPr>
              <a:t>الصيد </a:t>
            </a:r>
          </a:p>
          <a:p>
            <a:pPr algn="just" rtl="1">
              <a:lnSpc>
                <a:spcPct val="150000"/>
              </a:lnSpc>
            </a:pPr>
            <a:r>
              <a:rPr lang="ar-IQ" sz="2800" dirty="0" smtClean="0">
                <a:cs typeface="+mj-cs"/>
              </a:rPr>
              <a:t>السياحه </a:t>
            </a:r>
          </a:p>
          <a:p>
            <a:pPr algn="just" rtl="1">
              <a:lnSpc>
                <a:spcPct val="150000"/>
              </a:lnSpc>
            </a:pPr>
            <a:r>
              <a:rPr lang="ar-IQ" sz="2800" dirty="0" smtClean="0">
                <a:cs typeface="+mj-cs"/>
              </a:rPr>
              <a:t>الملاحه</a:t>
            </a:r>
            <a:endParaRPr lang="ar-IQ" sz="2800" dirty="0">
              <a:cs typeface="+mj-cs"/>
            </a:endParaRPr>
          </a:p>
        </p:txBody>
      </p:sp>
    </p:spTree>
    <p:extLst>
      <p:ext uri="{BB962C8B-B14F-4D97-AF65-F5344CB8AC3E}">
        <p14:creationId xmlns:p14="http://schemas.microsoft.com/office/powerpoint/2010/main" val="266380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153400" cy="5943600"/>
          </a:xfrm>
        </p:spPr>
        <p:style>
          <a:lnRef idx="1">
            <a:schemeClr val="dk1"/>
          </a:lnRef>
          <a:fillRef idx="2">
            <a:schemeClr val="dk1"/>
          </a:fillRef>
          <a:effectRef idx="1">
            <a:schemeClr val="dk1"/>
          </a:effectRef>
          <a:fontRef idx="minor">
            <a:schemeClr val="dk1"/>
          </a:fontRef>
        </p:style>
        <p:txBody>
          <a:bodyPr/>
          <a:lstStyle/>
          <a:p>
            <a:pPr marL="0" indent="0" algn="r" rtl="1">
              <a:buNone/>
            </a:pPr>
            <a:r>
              <a:rPr lang="en-US" b="1" dirty="0" smtClean="0">
                <a:cs typeface="+mj-cs"/>
              </a:rPr>
              <a:t> </a:t>
            </a:r>
          </a:p>
          <a:p>
            <a:pPr marL="0" indent="0" algn="r" rtl="1">
              <a:buNone/>
            </a:pPr>
            <a:r>
              <a:rPr lang="ar-IQ" b="1" dirty="0" smtClean="0">
                <a:solidFill>
                  <a:prstClr val="black"/>
                </a:solidFill>
                <a:cs typeface="Times New Roman"/>
              </a:rPr>
              <a:t>صناعة </a:t>
            </a:r>
            <a:r>
              <a:rPr lang="ar-IQ" b="1" dirty="0">
                <a:solidFill>
                  <a:prstClr val="black"/>
                </a:solidFill>
                <a:cs typeface="Times New Roman"/>
              </a:rPr>
              <a:t>البلاستيك</a:t>
            </a:r>
            <a:r>
              <a:rPr lang="en-US" b="1" dirty="0" smtClean="0">
                <a:cs typeface="+mj-cs"/>
              </a:rPr>
              <a:t> </a:t>
            </a:r>
            <a:endParaRPr lang="ar-IQ" b="1" dirty="0" smtClean="0">
              <a:cs typeface="+mj-cs"/>
            </a:endParaRPr>
          </a:p>
          <a:p>
            <a:pPr marL="0" indent="0" algn="r" rtl="1">
              <a:lnSpc>
                <a:spcPct val="150000"/>
              </a:lnSpc>
              <a:buNone/>
            </a:pPr>
            <a:r>
              <a:rPr lang="ar-IQ" sz="2800" dirty="0" smtClean="0">
                <a:cs typeface="+mj-cs"/>
              </a:rPr>
              <a:t>من التقنيات المستخدمه في صناعة البلاستيك</a:t>
            </a:r>
          </a:p>
          <a:p>
            <a:pPr algn="r" rtl="1">
              <a:lnSpc>
                <a:spcPct val="150000"/>
              </a:lnSpc>
            </a:pPr>
            <a:r>
              <a:rPr lang="ar-IQ" sz="2800" dirty="0" smtClean="0">
                <a:cs typeface="+mj-cs"/>
              </a:rPr>
              <a:t>تقنية التشكيل الحراري</a:t>
            </a:r>
          </a:p>
          <a:p>
            <a:pPr algn="r" rtl="1">
              <a:lnSpc>
                <a:spcPct val="150000"/>
              </a:lnSpc>
            </a:pPr>
            <a:r>
              <a:rPr lang="ar-IQ" sz="2800" dirty="0" smtClean="0">
                <a:cs typeface="+mj-cs"/>
              </a:rPr>
              <a:t>تقنية البثق </a:t>
            </a:r>
          </a:p>
          <a:p>
            <a:pPr algn="r" rtl="1">
              <a:lnSpc>
                <a:spcPct val="150000"/>
              </a:lnSpc>
            </a:pPr>
            <a:r>
              <a:rPr lang="ar-IQ" sz="2800" dirty="0" smtClean="0">
                <a:cs typeface="+mj-cs"/>
              </a:rPr>
              <a:t>تقنية القولبه بالنفخ</a:t>
            </a:r>
          </a:p>
          <a:p>
            <a:pPr algn="r" rtl="1">
              <a:lnSpc>
                <a:spcPct val="150000"/>
              </a:lnSpc>
            </a:pPr>
            <a:r>
              <a:rPr lang="ar-IQ" sz="2800" dirty="0" smtClean="0">
                <a:cs typeface="+mj-cs"/>
              </a:rPr>
              <a:t>تقنيه القولبه بالحقن</a:t>
            </a:r>
          </a:p>
          <a:p>
            <a:pPr algn="r" rtl="1">
              <a:lnSpc>
                <a:spcPct val="150000"/>
              </a:lnSpc>
            </a:pPr>
            <a:r>
              <a:rPr lang="ar-IQ" sz="2800" dirty="0" smtClean="0">
                <a:cs typeface="+mj-cs"/>
              </a:rPr>
              <a:t>تقنية اللدائن المصبوبه </a:t>
            </a:r>
          </a:p>
          <a:p>
            <a:pPr algn="r" rtl="1"/>
            <a:endParaRPr lang="ar-IQ" b="1" dirty="0" smtClean="0">
              <a:cs typeface="+mj-cs"/>
            </a:endParaRPr>
          </a:p>
        </p:txBody>
      </p:sp>
    </p:spTree>
    <p:extLst>
      <p:ext uri="{BB962C8B-B14F-4D97-AF65-F5344CB8AC3E}">
        <p14:creationId xmlns:p14="http://schemas.microsoft.com/office/powerpoint/2010/main" val="356929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style>
          <a:lnRef idx="1">
            <a:schemeClr val="dk1"/>
          </a:lnRef>
          <a:fillRef idx="2">
            <a:schemeClr val="dk1"/>
          </a:fillRef>
          <a:effectRef idx="1">
            <a:schemeClr val="dk1"/>
          </a:effectRef>
          <a:fontRef idx="minor">
            <a:schemeClr val="dk1"/>
          </a:fontRef>
        </p:style>
        <p:txBody>
          <a:bodyPr/>
          <a:lstStyle/>
          <a:p>
            <a:pPr marL="0" indent="0" algn="r">
              <a:buNone/>
            </a:pPr>
            <a:r>
              <a:rPr lang="ar-SA" b="1" dirty="0" smtClean="0">
                <a:cs typeface="+mj-cs"/>
              </a:rPr>
              <a:t>اعادة تدوير البلاستيك </a:t>
            </a:r>
          </a:p>
          <a:p>
            <a:pPr marL="0" indent="0" algn="just" rtl="1">
              <a:lnSpc>
                <a:spcPct val="150000"/>
              </a:lnSpc>
              <a:buNone/>
            </a:pPr>
            <a:r>
              <a:rPr lang="ar-SA" sz="2800" dirty="0" smtClean="0">
                <a:cs typeface="+mj-cs"/>
              </a:rPr>
              <a:t>يتم تصنيع انواع مختلفه من البلاستيك عند اعادة تدويرها الى عناصر مختلفه </a:t>
            </a:r>
            <a:r>
              <a:rPr lang="en-US" sz="2800" dirty="0" smtClean="0">
                <a:cs typeface="+mj-cs"/>
              </a:rPr>
              <a:t>.</a:t>
            </a:r>
            <a:endParaRPr lang="ar-SA" sz="2800" dirty="0" smtClean="0">
              <a:cs typeface="+mj-cs"/>
            </a:endParaRPr>
          </a:p>
          <a:p>
            <a:pPr algn="just" rtl="1">
              <a:lnSpc>
                <a:spcPct val="150000"/>
              </a:lnSpc>
            </a:pPr>
            <a:r>
              <a:rPr lang="ar-IQ" sz="2800" dirty="0" smtClean="0">
                <a:cs typeface="+mj-cs"/>
              </a:rPr>
              <a:t>العبوات البلاستيكيه</a:t>
            </a:r>
          </a:p>
          <a:p>
            <a:pPr algn="just" rtl="1">
              <a:lnSpc>
                <a:spcPct val="150000"/>
              </a:lnSpc>
            </a:pPr>
            <a:r>
              <a:rPr lang="ar-IQ" sz="2800" dirty="0" smtClean="0">
                <a:cs typeface="+mj-cs"/>
              </a:rPr>
              <a:t>الاغطيه البلاستيكيه والتغليف</a:t>
            </a:r>
          </a:p>
          <a:p>
            <a:pPr algn="just" rtl="1">
              <a:lnSpc>
                <a:spcPct val="150000"/>
              </a:lnSpc>
            </a:pPr>
            <a:r>
              <a:rPr lang="ar-IQ" sz="2800" dirty="0" smtClean="0">
                <a:cs typeface="+mj-cs"/>
              </a:rPr>
              <a:t>الزجاجات البلاستيكيه </a:t>
            </a:r>
          </a:p>
          <a:p>
            <a:pPr algn="just" rtl="1">
              <a:lnSpc>
                <a:spcPct val="150000"/>
              </a:lnSpc>
            </a:pPr>
            <a:r>
              <a:rPr lang="ar-IQ" sz="2800" dirty="0" smtClean="0">
                <a:cs typeface="+mj-cs"/>
              </a:rPr>
              <a:t>اغطية الزجاجات</a:t>
            </a:r>
          </a:p>
          <a:p>
            <a:pPr algn="just" rtl="1">
              <a:lnSpc>
                <a:spcPct val="150000"/>
              </a:lnSpc>
            </a:pPr>
            <a:r>
              <a:rPr lang="ar-IQ" sz="2800" dirty="0" smtClean="0">
                <a:cs typeface="+mj-cs"/>
              </a:rPr>
              <a:t>تغليف الرغوة</a:t>
            </a:r>
            <a:endParaRPr lang="ar-IQ" sz="2800" dirty="0">
              <a:cs typeface="+mj-cs"/>
            </a:endParaRPr>
          </a:p>
        </p:txBody>
      </p:sp>
    </p:spTree>
    <p:extLst>
      <p:ext uri="{BB962C8B-B14F-4D97-AF65-F5344CB8AC3E}">
        <p14:creationId xmlns:p14="http://schemas.microsoft.com/office/powerpoint/2010/main" val="2410255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74516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lgn="ctr">
              <a:buNone/>
            </a:pPr>
            <a:r>
              <a:rPr lang="en-US" sz="4800" b="1" dirty="0" smtClean="0">
                <a:cs typeface="+mj-cs"/>
              </a:rPr>
              <a:t> </a:t>
            </a:r>
          </a:p>
          <a:p>
            <a:pPr marL="0" indent="0" algn="ctr">
              <a:buNone/>
            </a:pPr>
            <a:endParaRPr lang="en-US" sz="4800" b="1" dirty="0">
              <a:cs typeface="+mj-cs"/>
            </a:endParaRPr>
          </a:p>
          <a:p>
            <a:pPr marL="0" indent="0" algn="ctr">
              <a:buNone/>
            </a:pPr>
            <a:endParaRPr lang="en-US" sz="4800" b="1" dirty="0" smtClean="0">
              <a:cs typeface="+mj-cs"/>
            </a:endParaRPr>
          </a:p>
          <a:p>
            <a:pPr marL="0" indent="0" algn="ctr">
              <a:buNone/>
            </a:pPr>
            <a:endParaRPr lang="en-US" sz="4800" b="1" dirty="0">
              <a:cs typeface="+mj-cs"/>
            </a:endParaRPr>
          </a:p>
          <a:p>
            <a:pPr marL="0" indent="0" algn="ctr">
              <a:buNone/>
            </a:pPr>
            <a:r>
              <a:rPr lang="ar-IQ" sz="6900" b="1" dirty="0" smtClean="0">
                <a:solidFill>
                  <a:srgbClr val="FF0000"/>
                </a:solidFill>
                <a:cs typeface="+mj-cs"/>
              </a:rPr>
              <a:t>شكرا لحضوركم </a:t>
            </a:r>
            <a:endParaRPr lang="en-US" sz="6900" b="1" dirty="0" smtClean="0">
              <a:solidFill>
                <a:srgbClr val="FF0000"/>
              </a:solidFill>
              <a:cs typeface="+mj-cs"/>
            </a:endParaRPr>
          </a:p>
          <a:p>
            <a:pPr marL="0" indent="0">
              <a:buNone/>
            </a:pPr>
            <a:endParaRPr lang="en-US" sz="4800" b="1" dirty="0">
              <a:cs typeface="+mj-cs"/>
            </a:endParaRPr>
          </a:p>
          <a:p>
            <a:pPr marL="0" indent="0">
              <a:buNone/>
            </a:pPr>
            <a:endParaRPr lang="ar-IQ" sz="4800" b="1" dirty="0" smtClean="0">
              <a:cs typeface="+mj-cs"/>
            </a:endParaRPr>
          </a:p>
          <a:p>
            <a:pPr marL="0" indent="0">
              <a:buNone/>
            </a:pPr>
            <a:endParaRPr lang="ar-IQ" sz="4800" b="1" dirty="0">
              <a:cs typeface="+mj-cs"/>
            </a:endParaRPr>
          </a:p>
          <a:p>
            <a:pPr marL="0" indent="0">
              <a:buNone/>
            </a:pPr>
            <a:endParaRPr lang="ar-IQ" sz="4800" b="1" dirty="0" smtClean="0">
              <a:cs typeface="+mj-cs"/>
            </a:endParaRPr>
          </a:p>
          <a:p>
            <a:pPr marL="0" indent="0">
              <a:buNone/>
            </a:pPr>
            <a:r>
              <a:rPr lang="ar-IQ" sz="4800" b="1" dirty="0" smtClean="0">
                <a:cs typeface="+mj-cs"/>
              </a:rPr>
              <a:t>    </a:t>
            </a:r>
            <a:endParaRPr lang="en-US" sz="4800" b="1" dirty="0" smtClean="0">
              <a:cs typeface="+mj-cs"/>
            </a:endParaRPr>
          </a:p>
          <a:p>
            <a:pPr marL="0" indent="0">
              <a:buNone/>
            </a:pPr>
            <a:endParaRPr lang="ar-IQ" sz="4800" b="1" dirty="0" smtClean="0">
              <a:cs typeface="+mj-cs"/>
            </a:endParaRPr>
          </a:p>
          <a:p>
            <a:pPr marL="0" indent="0">
              <a:buNone/>
            </a:pPr>
            <a:endParaRPr lang="ar-IQ" sz="4800" b="1" dirty="0" smtClean="0">
              <a:cs typeface="+mj-cs"/>
            </a:endParaRPr>
          </a:p>
          <a:p>
            <a:pPr marL="0" indent="0">
              <a:buNone/>
            </a:pPr>
            <a:endParaRPr lang="ar-IQ" sz="4800" b="1" dirty="0">
              <a:cs typeface="+mj-cs"/>
            </a:endParaRPr>
          </a:p>
        </p:txBody>
      </p:sp>
    </p:spTree>
    <p:extLst>
      <p:ext uri="{BB962C8B-B14F-4D97-AF65-F5344CB8AC3E}">
        <p14:creationId xmlns:p14="http://schemas.microsoft.com/office/powerpoint/2010/main" val="334047403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6019800"/>
          </a:xfrm>
        </p:spPr>
        <p:style>
          <a:lnRef idx="1">
            <a:schemeClr val="dk1"/>
          </a:lnRef>
          <a:fillRef idx="2">
            <a:schemeClr val="dk1"/>
          </a:fillRef>
          <a:effectRef idx="1">
            <a:schemeClr val="dk1"/>
          </a:effectRef>
          <a:fontRef idx="minor">
            <a:schemeClr val="dk1"/>
          </a:fontRef>
        </p:style>
        <p:txBody>
          <a:bodyPr>
            <a:normAutofit/>
          </a:bodyPr>
          <a:lstStyle/>
          <a:p>
            <a:pPr marL="0" indent="0" algn="just" rtl="1">
              <a:lnSpc>
                <a:spcPct val="150000"/>
              </a:lnSpc>
              <a:buNone/>
            </a:pPr>
            <a:endParaRPr lang="ar-IQ" sz="2800" b="1" dirty="0" smtClean="0">
              <a:solidFill>
                <a:srgbClr val="202122"/>
              </a:solidFill>
              <a:latin typeface="Arial"/>
              <a:cs typeface="+mj-cs"/>
            </a:endParaRPr>
          </a:p>
          <a:p>
            <a:pPr marL="0" indent="0" algn="just" rtl="1">
              <a:lnSpc>
                <a:spcPct val="150000"/>
              </a:lnSpc>
              <a:buNone/>
            </a:pPr>
            <a:r>
              <a:rPr lang="ar-IQ" sz="2800" dirty="0">
                <a:solidFill>
                  <a:srgbClr val="000000"/>
                </a:solidFill>
                <a:latin typeface="-apple-system"/>
                <a:cs typeface="+mj-cs"/>
              </a:rPr>
              <a:t>البلاستيك هو المصطلح، الذي يستخدم عادة لوصف مجموعة واسعة من المواد الاصطناعية، التي يتم استخدامها في مجموعة ضخمة، ومتنامية من التطبيقات.</a:t>
            </a:r>
          </a:p>
          <a:p>
            <a:pPr marL="0" indent="0" algn="just" rtl="1">
              <a:lnSpc>
                <a:spcPct val="150000"/>
              </a:lnSpc>
              <a:buNone/>
            </a:pPr>
            <a:r>
              <a:rPr lang="ar-IQ" sz="2800" dirty="0">
                <a:solidFill>
                  <a:srgbClr val="000000"/>
                </a:solidFill>
                <a:latin typeface="-apple-system"/>
                <a:cs typeface="+mj-cs"/>
              </a:rPr>
              <a:t>مصطلح “البلاستيك” مشتق من الكلمة “</a:t>
            </a:r>
            <a:r>
              <a:rPr lang="en-US" sz="2800" dirty="0" err="1">
                <a:solidFill>
                  <a:srgbClr val="000000"/>
                </a:solidFill>
                <a:latin typeface="-apple-system"/>
                <a:cs typeface="+mj-cs"/>
              </a:rPr>
              <a:t>plastikos</a:t>
            </a:r>
            <a:r>
              <a:rPr lang="en-US" sz="2800" dirty="0">
                <a:solidFill>
                  <a:srgbClr val="000000"/>
                </a:solidFill>
                <a:latin typeface="-apple-system"/>
                <a:cs typeface="+mj-cs"/>
              </a:rPr>
              <a:t>”، </a:t>
            </a:r>
            <a:r>
              <a:rPr lang="ar-IQ" sz="2800" dirty="0">
                <a:solidFill>
                  <a:srgbClr val="000000"/>
                </a:solidFill>
                <a:latin typeface="-apple-system"/>
                <a:cs typeface="+mj-cs"/>
              </a:rPr>
              <a:t>يشير هذا إلى قابلية المواد للقولبة أو اللدونة أثناء التصنيع، مما يسمح لها بالضغط أو البثق في مجموعة متنوعة من الأشكال، مثل الألياف والألواح والأنابيب والزجاجات، وغير ذلك الكثير</a:t>
            </a:r>
          </a:p>
          <a:p>
            <a:pPr marL="0" indent="0" algn="just" rtl="1">
              <a:lnSpc>
                <a:spcPct val="150000"/>
              </a:lnSpc>
              <a:buNone/>
            </a:pPr>
            <a:endParaRPr lang="ar-IQ" sz="2800" b="1" dirty="0" smtClean="0">
              <a:solidFill>
                <a:srgbClr val="202122"/>
              </a:solidFill>
              <a:latin typeface="Arial"/>
              <a:cs typeface="+mj-cs"/>
            </a:endParaRPr>
          </a:p>
        </p:txBody>
      </p:sp>
    </p:spTree>
    <p:extLst>
      <p:ext uri="{BB962C8B-B14F-4D97-AF65-F5344CB8AC3E}">
        <p14:creationId xmlns:p14="http://schemas.microsoft.com/office/powerpoint/2010/main" val="1312610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943600"/>
          </a:xfrm>
        </p:spPr>
        <p:style>
          <a:lnRef idx="1">
            <a:schemeClr val="dk1"/>
          </a:lnRef>
          <a:fillRef idx="2">
            <a:schemeClr val="dk1"/>
          </a:fillRef>
          <a:effectRef idx="1">
            <a:schemeClr val="dk1"/>
          </a:effectRef>
          <a:fontRef idx="minor">
            <a:schemeClr val="dk1"/>
          </a:fontRef>
        </p:style>
        <p:txBody>
          <a:bodyPr/>
          <a:lstStyle/>
          <a:p>
            <a:pPr marL="0" indent="0">
              <a:buNone/>
            </a:pPr>
            <a:endParaRPr lang="ar-IQ" dirty="0" smtClean="0"/>
          </a:p>
          <a:p>
            <a:pPr marL="0" lvl="0" indent="0" algn="just" rtl="1">
              <a:lnSpc>
                <a:spcPct val="150000"/>
              </a:lnSpc>
              <a:buNone/>
            </a:pPr>
            <a:r>
              <a:rPr lang="ar-IQ" sz="2800" b="1" dirty="0" smtClean="0">
                <a:solidFill>
                  <a:srgbClr val="202122"/>
                </a:solidFill>
                <a:latin typeface="Arial"/>
                <a:cs typeface="Times New Roman"/>
              </a:rPr>
              <a:t>البلاستيك</a:t>
            </a:r>
            <a:r>
              <a:rPr lang="ar-IQ" sz="2800" dirty="0">
                <a:solidFill>
                  <a:srgbClr val="202122"/>
                </a:solidFill>
                <a:latin typeface="Arial"/>
                <a:cs typeface="Times New Roman"/>
              </a:rPr>
              <a:t> أو ما يعرف ب</a:t>
            </a:r>
            <a:r>
              <a:rPr lang="ar-IQ" sz="2800" b="1" dirty="0">
                <a:solidFill>
                  <a:srgbClr val="202122"/>
                </a:solidFill>
                <a:latin typeface="Arial"/>
                <a:cs typeface="Times New Roman"/>
              </a:rPr>
              <a:t>اللدائن</a:t>
            </a:r>
            <a:r>
              <a:rPr lang="ar-IQ" sz="2800" dirty="0">
                <a:solidFill>
                  <a:srgbClr val="202122"/>
                </a:solidFill>
                <a:latin typeface="Arial"/>
                <a:cs typeface="Times New Roman"/>
              </a:rPr>
              <a:t> هي مادة سهلة التشكيل بصور مختلفة تتكون أساساً من سلاسل تدعى </a:t>
            </a:r>
            <a:r>
              <a:rPr lang="ar-IQ" sz="2800" dirty="0">
                <a:solidFill>
                  <a:srgbClr val="0645AD"/>
                </a:solidFill>
                <a:latin typeface="Arial"/>
                <a:cs typeface="Times New Roman"/>
                <a:hlinkClick r:id="rId2" tooltip="مبلمر"/>
              </a:rPr>
              <a:t>البوليميرات</a:t>
            </a:r>
            <a:r>
              <a:rPr lang="ar-IQ" sz="2800" dirty="0">
                <a:solidFill>
                  <a:srgbClr val="202122"/>
                </a:solidFill>
                <a:latin typeface="Arial"/>
                <a:cs typeface="Times New Roman"/>
              </a:rPr>
              <a:t>. منذ أن عرف العالم </a:t>
            </a:r>
            <a:r>
              <a:rPr lang="ar-IQ" sz="2800" dirty="0">
                <a:solidFill>
                  <a:srgbClr val="0645AD"/>
                </a:solidFill>
                <a:latin typeface="Arial"/>
                <a:cs typeface="Times New Roman"/>
                <a:hlinkClick r:id="rId3" tooltip="الثورة الصناعية"/>
              </a:rPr>
              <a:t>الثورة الصناعية</a:t>
            </a:r>
            <a:r>
              <a:rPr lang="ar-IQ" sz="2800" dirty="0">
                <a:solidFill>
                  <a:srgbClr val="202122"/>
                </a:solidFill>
                <a:latin typeface="Arial"/>
                <a:cs typeface="Times New Roman"/>
              </a:rPr>
              <a:t>، لا تزال المجتمعات تشهد التطور فمن عصر الفحم الحجري إلى عصر الذهب الأسود (النفط)، والذي ساهم في ظهور صناعات جديدة وكثيرة تطورت بمرور الأيام. ظهرت الصناعة البلاستيكية وازدهرت وأصبحت اليوم تحتل الصدارة بالنسبة للصناعات الحالية نظرا لاستخداماتها العديدة في الحياة اليومية وذلك لأنها تدخل في تركيب الأشياء والأدوات المحيطة بنا.</a:t>
            </a:r>
            <a:endParaRPr lang="ar-IQ" sz="2800" dirty="0">
              <a:solidFill>
                <a:prstClr val="black"/>
              </a:solidFill>
              <a:cs typeface="Times New Roman"/>
            </a:endParaRPr>
          </a:p>
          <a:p>
            <a:pPr marL="0" indent="0" algn="just" rtl="1">
              <a:lnSpc>
                <a:spcPct val="150000"/>
              </a:lnSpc>
              <a:buNone/>
            </a:pPr>
            <a:endParaRPr lang="ar-IQ" sz="2800" dirty="0" smtClean="0">
              <a:solidFill>
                <a:srgbClr val="202122"/>
              </a:solidFill>
              <a:latin typeface="Arial"/>
              <a:cs typeface="+mj-cs"/>
            </a:endParaRPr>
          </a:p>
        </p:txBody>
      </p:sp>
    </p:spTree>
    <p:extLst>
      <p:ext uri="{BB962C8B-B14F-4D97-AF65-F5344CB8AC3E}">
        <p14:creationId xmlns:p14="http://schemas.microsoft.com/office/powerpoint/2010/main" val="3962128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867400"/>
          </a:xfrm>
        </p:spPr>
        <p:style>
          <a:lnRef idx="1">
            <a:schemeClr val="dk1"/>
          </a:lnRef>
          <a:fillRef idx="2">
            <a:schemeClr val="dk1"/>
          </a:fillRef>
          <a:effectRef idx="1">
            <a:schemeClr val="dk1"/>
          </a:effectRef>
          <a:fontRef idx="minor">
            <a:schemeClr val="dk1"/>
          </a:fontRef>
        </p:style>
        <p:txBody>
          <a:bodyPr>
            <a:normAutofit/>
          </a:bodyPr>
          <a:lstStyle/>
          <a:p>
            <a:pPr marL="0" lvl="0" indent="0" algn="just" rtl="1">
              <a:lnSpc>
                <a:spcPct val="150000"/>
              </a:lnSpc>
              <a:buNone/>
            </a:pPr>
            <a:endParaRPr lang="ar-IQ" sz="2800" dirty="0" smtClean="0">
              <a:solidFill>
                <a:srgbClr val="202122"/>
              </a:solidFill>
              <a:latin typeface="Arial"/>
              <a:cs typeface="Times New Roman"/>
            </a:endParaRPr>
          </a:p>
          <a:p>
            <a:pPr marL="0" lvl="0" indent="0" algn="just" rtl="1">
              <a:lnSpc>
                <a:spcPct val="150000"/>
              </a:lnSpc>
              <a:buNone/>
            </a:pPr>
            <a:r>
              <a:rPr lang="ar-IQ" sz="2800" dirty="0" smtClean="0">
                <a:solidFill>
                  <a:srgbClr val="202122"/>
                </a:solidFill>
                <a:latin typeface="Arial"/>
                <a:cs typeface="+mj-cs"/>
              </a:rPr>
              <a:t>حيث </a:t>
            </a:r>
            <a:r>
              <a:rPr lang="ar-IQ" sz="2800" dirty="0">
                <a:solidFill>
                  <a:srgbClr val="202122"/>
                </a:solidFill>
                <a:latin typeface="Arial"/>
                <a:cs typeface="+mj-cs"/>
              </a:rPr>
              <a:t>يعرف البلاستيك على أنه منتج صعب التحلل إذ يستغرق ما يقارب 4 قرون من الزمن للتحلل، كما أن حرقه يؤدى إلى انتشار غازات سامة قد تؤثر على صحة الإنسان، ودفنها في الأرض لا يحل المشكلة فنفس المشكلة تنتقل من سطح الأرض إلى باطنه، فوجود البلاستيك في التربة يعنى القضاء على الغطاء النباتي .</a:t>
            </a:r>
            <a:endParaRPr lang="ar-IQ" sz="2800" dirty="0">
              <a:solidFill>
                <a:prstClr val="black"/>
              </a:solidFill>
              <a:cs typeface="+mj-cs"/>
            </a:endParaRPr>
          </a:p>
          <a:p>
            <a:pPr marL="0" indent="0" algn="just" rtl="1">
              <a:lnSpc>
                <a:spcPct val="150000"/>
              </a:lnSpc>
              <a:buNone/>
            </a:pPr>
            <a:endParaRPr lang="ar-IQ" dirty="0" smtClean="0">
              <a:solidFill>
                <a:srgbClr val="2B2B2B"/>
              </a:solidFill>
              <a:latin typeface="PT Serif"/>
            </a:endParaRPr>
          </a:p>
        </p:txBody>
      </p:sp>
    </p:spTree>
    <p:extLst>
      <p:ext uri="{BB962C8B-B14F-4D97-AF65-F5344CB8AC3E}">
        <p14:creationId xmlns:p14="http://schemas.microsoft.com/office/powerpoint/2010/main" val="4235003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791200"/>
          </a:xfrm>
        </p:spPr>
        <p:style>
          <a:lnRef idx="1">
            <a:schemeClr val="dk1"/>
          </a:lnRef>
          <a:fillRef idx="2">
            <a:schemeClr val="dk1"/>
          </a:fillRef>
          <a:effectRef idx="1">
            <a:schemeClr val="dk1"/>
          </a:effectRef>
          <a:fontRef idx="minor">
            <a:schemeClr val="dk1"/>
          </a:fontRef>
        </p:style>
        <p:txBody>
          <a:bodyPr>
            <a:normAutofit/>
          </a:bodyPr>
          <a:lstStyle/>
          <a:p>
            <a:pPr marL="0" lvl="0" indent="0" algn="just" rtl="1">
              <a:lnSpc>
                <a:spcPct val="160000"/>
              </a:lnSpc>
              <a:buNone/>
            </a:pPr>
            <a:r>
              <a:rPr lang="ar-IQ" sz="2800" dirty="0">
                <a:solidFill>
                  <a:srgbClr val="2B2B2B"/>
                </a:solidFill>
                <a:latin typeface="PT Serif"/>
                <a:cs typeface="+mj-cs"/>
              </a:rPr>
              <a:t>جميع المواد البلاستيكية عبارة عن بوليمرات ، ولكن ليست جميع البوليمرات بلاستيكية. تتكون بوليمرات البلاستيك من سلاسل من وحدات فرعية مرتبطة ، تسمى المونومرات</a:t>
            </a:r>
            <a:r>
              <a:rPr lang="ar-IQ" sz="2800" dirty="0" smtClean="0">
                <a:solidFill>
                  <a:srgbClr val="2B2B2B"/>
                </a:solidFill>
                <a:latin typeface="PT Serif"/>
                <a:cs typeface="+mj-cs"/>
              </a:rPr>
              <a:t>.</a:t>
            </a:r>
            <a:r>
              <a:rPr lang="ar-IQ" sz="2800" dirty="0">
                <a:solidFill>
                  <a:srgbClr val="202122"/>
                </a:solidFill>
                <a:latin typeface="Arial"/>
                <a:cs typeface="+mj-cs"/>
              </a:rPr>
              <a:t> </a:t>
            </a:r>
            <a:endParaRPr lang="ar-IQ" sz="2800" dirty="0" smtClean="0">
              <a:solidFill>
                <a:srgbClr val="202122"/>
              </a:solidFill>
              <a:latin typeface="Arial"/>
              <a:cs typeface="+mj-cs"/>
            </a:endParaRPr>
          </a:p>
          <a:p>
            <a:pPr marL="0" lvl="0" indent="0" algn="justLow" rtl="1">
              <a:lnSpc>
                <a:spcPct val="150000"/>
              </a:lnSpc>
              <a:buNone/>
            </a:pPr>
            <a:r>
              <a:rPr lang="ar-IQ" sz="2800" dirty="0" smtClean="0">
                <a:solidFill>
                  <a:srgbClr val="202122"/>
                </a:solidFill>
                <a:latin typeface="Arial"/>
                <a:cs typeface="+mj-cs"/>
              </a:rPr>
              <a:t>تشمل </a:t>
            </a:r>
            <a:r>
              <a:rPr lang="ar-IQ" sz="2800" dirty="0">
                <a:solidFill>
                  <a:srgbClr val="202122"/>
                </a:solidFill>
                <a:latin typeface="Arial"/>
                <a:cs typeface="+mj-cs"/>
              </a:rPr>
              <a:t>صناعة البلاستيك الإنتاج العالمي والتركيب </a:t>
            </a:r>
            <a:r>
              <a:rPr lang="ar-IQ" sz="2800" dirty="0">
                <a:solidFill>
                  <a:srgbClr val="BA0000"/>
                </a:solidFill>
                <a:latin typeface="Arial"/>
                <a:cs typeface="+mj-cs"/>
                <a:hlinkClick r:id="rId2" tooltip="المحولات (الصناعة) (الصفحة غير موجودة)"/>
              </a:rPr>
              <a:t>والتحويل</a:t>
            </a:r>
            <a:r>
              <a:rPr lang="ar-IQ" sz="2800" dirty="0">
                <a:solidFill>
                  <a:srgbClr val="202122"/>
                </a:solidFill>
                <a:latin typeface="Arial"/>
                <a:cs typeface="+mj-cs"/>
              </a:rPr>
              <a:t> وبيع المنتجات البلاستيكية، وعلى الرغم من أن </a:t>
            </a:r>
            <a:r>
              <a:rPr lang="ar-IQ" sz="2800" dirty="0">
                <a:solidFill>
                  <a:srgbClr val="0645AD"/>
                </a:solidFill>
                <a:latin typeface="Arial"/>
                <a:cs typeface="+mj-cs"/>
                <a:hlinkClick r:id="rId3" tooltip="الشرق الأوسط"/>
              </a:rPr>
              <a:t>الشرق الأوسط</a:t>
            </a:r>
            <a:r>
              <a:rPr lang="ar-IQ" sz="2800" dirty="0">
                <a:solidFill>
                  <a:srgbClr val="202122"/>
                </a:solidFill>
                <a:latin typeface="Arial"/>
                <a:cs typeface="+mj-cs"/>
              </a:rPr>
              <a:t> و</a:t>
            </a:r>
            <a:r>
              <a:rPr lang="ar-IQ" sz="2800" dirty="0">
                <a:solidFill>
                  <a:srgbClr val="0645AD"/>
                </a:solidFill>
                <a:latin typeface="Arial"/>
                <a:cs typeface="+mj-cs"/>
                <a:hlinkClick r:id="rId4" tooltip="روسيا"/>
              </a:rPr>
              <a:t>روسيا</a:t>
            </a:r>
            <a:r>
              <a:rPr lang="ar-IQ" sz="2800" dirty="0">
                <a:solidFill>
                  <a:srgbClr val="202122"/>
                </a:solidFill>
                <a:latin typeface="Arial"/>
                <a:cs typeface="+mj-cs"/>
              </a:rPr>
              <a:t> ينتجان معظم المواد الخام </a:t>
            </a:r>
            <a:r>
              <a:rPr lang="ar-IQ" sz="2800" dirty="0">
                <a:solidFill>
                  <a:srgbClr val="0645AD"/>
                </a:solidFill>
                <a:latin typeface="Arial"/>
                <a:cs typeface="+mj-cs"/>
                <a:hlinkClick r:id="rId5" tooltip="بتروكيمياويات"/>
              </a:rPr>
              <a:t>البتروكيماوية</a:t>
            </a:r>
            <a:r>
              <a:rPr lang="ar-IQ" sz="2800" dirty="0">
                <a:solidFill>
                  <a:srgbClr val="202122"/>
                </a:solidFill>
                <a:latin typeface="Arial"/>
                <a:cs typeface="+mj-cs"/>
              </a:rPr>
              <a:t> المطلوبة، يتركز إنتاج البلاستيك في شرق آسيا وفي الدول الغربية</a:t>
            </a:r>
            <a:r>
              <a:rPr lang="ar-IQ" sz="2800" dirty="0" smtClean="0">
                <a:solidFill>
                  <a:srgbClr val="202122"/>
                </a:solidFill>
                <a:latin typeface="Arial"/>
                <a:cs typeface="+mj-cs"/>
              </a:rPr>
              <a:t>. </a:t>
            </a:r>
            <a:endParaRPr lang="ar-IQ" sz="2800" dirty="0">
              <a:solidFill>
                <a:prstClr val="black"/>
              </a:solidFill>
              <a:cs typeface="+mj-cs"/>
            </a:endParaRPr>
          </a:p>
          <a:p>
            <a:pPr marL="0" indent="0">
              <a:buNone/>
            </a:pPr>
            <a:endParaRPr lang="ar-IQ" dirty="0"/>
          </a:p>
        </p:txBody>
      </p:sp>
    </p:spTree>
    <p:extLst>
      <p:ext uri="{BB962C8B-B14F-4D97-AF65-F5344CB8AC3E}">
        <p14:creationId xmlns:p14="http://schemas.microsoft.com/office/powerpoint/2010/main" val="1961861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867400"/>
          </a:xfrm>
        </p:spPr>
        <p:style>
          <a:lnRef idx="1">
            <a:schemeClr val="dk1"/>
          </a:lnRef>
          <a:fillRef idx="2">
            <a:schemeClr val="dk1"/>
          </a:fillRef>
          <a:effectRef idx="1">
            <a:schemeClr val="dk1"/>
          </a:effectRef>
          <a:fontRef idx="minor">
            <a:schemeClr val="dk1"/>
          </a:fontRef>
        </p:style>
        <p:txBody>
          <a:bodyPr>
            <a:normAutofit/>
          </a:bodyPr>
          <a:lstStyle/>
          <a:p>
            <a:pPr marL="0" indent="0" algn="just" rtl="1">
              <a:buNone/>
            </a:pPr>
            <a:endParaRPr lang="ar-IQ" b="1" dirty="0" smtClean="0">
              <a:cs typeface="+mj-cs"/>
            </a:endParaRPr>
          </a:p>
          <a:p>
            <a:pPr marL="0" indent="0" algn="just" rtl="1">
              <a:buNone/>
            </a:pPr>
            <a:r>
              <a:rPr lang="ar-IQ" b="1" dirty="0" smtClean="0">
                <a:cs typeface="+mj-cs"/>
              </a:rPr>
              <a:t>فوائد البلاستيك</a:t>
            </a:r>
          </a:p>
          <a:p>
            <a:pPr marL="0" indent="0" algn="just" rtl="1">
              <a:lnSpc>
                <a:spcPct val="150000"/>
              </a:lnSpc>
              <a:buNone/>
            </a:pPr>
            <a:r>
              <a:rPr lang="ar-IQ" sz="2800" dirty="0">
                <a:cs typeface="+mj-cs"/>
              </a:rPr>
              <a:t>تأتي تنوع المواد البلاستيكية من القدرة على القالب ، أو صفحها ، أو تشكيلها ، وتكييفها جسديًا وكيميائيًا. يوجد بلاستيك مناسب لأي تطبيق تقريبًا. لا تتآكل </a:t>
            </a:r>
            <a:r>
              <a:rPr lang="ar-IQ" sz="2800" dirty="0" smtClean="0">
                <a:cs typeface="+mj-cs"/>
              </a:rPr>
              <a:t>البلاستيك </a:t>
            </a:r>
            <a:r>
              <a:rPr lang="ar-IQ" sz="2800" dirty="0">
                <a:cs typeface="+mj-cs"/>
              </a:rPr>
              <a:t>، على الرغم من أنها يمكن أن تتحلل في الأشعة فوق البنفسجية (أحد مكونات ضوء الشمس) ويمكن أن تتأثر بالمذيبات - على سبيل المثال ، البلاستيك </a:t>
            </a:r>
            <a:r>
              <a:rPr lang="en-US" sz="2800" dirty="0">
                <a:cs typeface="+mj-cs"/>
              </a:rPr>
              <a:t>PVC </a:t>
            </a:r>
            <a:r>
              <a:rPr lang="ar-IQ" sz="2800" dirty="0">
                <a:cs typeface="+mj-cs"/>
              </a:rPr>
              <a:t>قابل للذوبان في الأسيتون</a:t>
            </a:r>
            <a:r>
              <a:rPr lang="ar-IQ" sz="2800" dirty="0" smtClean="0">
                <a:cs typeface="+mj-cs"/>
              </a:rPr>
              <a:t>. </a:t>
            </a:r>
          </a:p>
          <a:p>
            <a:pPr marL="0" indent="0" algn="just" rtl="1">
              <a:buNone/>
            </a:pPr>
            <a:endParaRPr lang="ar-IQ" sz="3600" dirty="0" smtClean="0">
              <a:cs typeface="+mj-cs"/>
            </a:endParaRPr>
          </a:p>
          <a:p>
            <a:pPr marL="0" indent="0" algn="just" rtl="1">
              <a:buNone/>
            </a:pPr>
            <a:endParaRPr lang="ar-IQ" sz="3600" dirty="0">
              <a:cs typeface="+mj-cs"/>
            </a:endParaRPr>
          </a:p>
        </p:txBody>
      </p:sp>
    </p:spTree>
    <p:extLst>
      <p:ext uri="{BB962C8B-B14F-4D97-AF65-F5344CB8AC3E}">
        <p14:creationId xmlns:p14="http://schemas.microsoft.com/office/powerpoint/2010/main" val="1861674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43600"/>
          </a:xfrm>
        </p:spPr>
        <p:style>
          <a:lnRef idx="1">
            <a:schemeClr val="dk1"/>
          </a:lnRef>
          <a:fillRef idx="2">
            <a:schemeClr val="dk1"/>
          </a:fillRef>
          <a:effectRef idx="1">
            <a:schemeClr val="dk1"/>
          </a:effectRef>
          <a:fontRef idx="minor">
            <a:schemeClr val="dk1"/>
          </a:fontRef>
        </p:style>
        <p:txBody>
          <a:bodyPr>
            <a:normAutofit/>
          </a:bodyPr>
          <a:lstStyle/>
          <a:p>
            <a:pPr marL="0" indent="0" algn="r" rtl="1">
              <a:buNone/>
            </a:pPr>
            <a:endParaRPr lang="ar-IQ" b="1" dirty="0" smtClean="0">
              <a:solidFill>
                <a:srgbClr val="000000"/>
              </a:solidFill>
              <a:latin typeface="Lato"/>
            </a:endParaRPr>
          </a:p>
          <a:p>
            <a:pPr marL="0" indent="0" algn="r" rtl="1">
              <a:buNone/>
            </a:pPr>
            <a:r>
              <a:rPr lang="ar-IQ" b="1" dirty="0" smtClean="0">
                <a:solidFill>
                  <a:srgbClr val="000000"/>
                </a:solidFill>
                <a:latin typeface="Lato"/>
              </a:rPr>
              <a:t>البلاستيك </a:t>
            </a:r>
            <a:r>
              <a:rPr lang="ar-IQ" b="1" dirty="0">
                <a:solidFill>
                  <a:srgbClr val="000000"/>
                </a:solidFill>
                <a:latin typeface="Lato"/>
              </a:rPr>
              <a:t>في المنزل</a:t>
            </a:r>
          </a:p>
          <a:p>
            <a:pPr marL="0" indent="0" algn="just" rtl="1">
              <a:lnSpc>
                <a:spcPct val="150000"/>
              </a:lnSpc>
              <a:buNone/>
            </a:pPr>
            <a:r>
              <a:rPr lang="ar-IQ" sz="2800" dirty="0">
                <a:solidFill>
                  <a:srgbClr val="2B2B2B"/>
                </a:solidFill>
                <a:latin typeface="PT Serif"/>
                <a:cs typeface="+mj-cs"/>
              </a:rPr>
              <a:t>هناك نسبة كبيرة من البلاستيك في التليفزيون ، ونظام الصوت ، والهاتف الخلوي ، والمكنسة الكهربائية - وربما الرغوة البلاستيكية في الأثاث الخاص بك أيضًا. ما الذي تمشي عليه؟ من المحتمل أن يكون غطاء الأرضية إذا لم يكن من الخشب الحقيقي يحتوي على مزيج من الألياف الاصطناعية / الطبيعية (مثل بعض الملابس التي ترتديها</a:t>
            </a:r>
            <a:r>
              <a:rPr lang="ar-IQ" sz="2800" dirty="0" smtClean="0">
                <a:solidFill>
                  <a:srgbClr val="2B2B2B"/>
                </a:solidFill>
                <a:latin typeface="PT Serif"/>
                <a:cs typeface="+mj-cs"/>
              </a:rPr>
              <a:t>).</a:t>
            </a:r>
            <a:endParaRPr lang="ar-IQ" sz="2800" dirty="0">
              <a:solidFill>
                <a:srgbClr val="2B2B2B"/>
              </a:solidFill>
              <a:latin typeface="PT Serif"/>
              <a:cs typeface="+mj-cs"/>
            </a:endParaRPr>
          </a:p>
        </p:txBody>
      </p:sp>
    </p:spTree>
    <p:extLst>
      <p:ext uri="{BB962C8B-B14F-4D97-AF65-F5344CB8AC3E}">
        <p14:creationId xmlns:p14="http://schemas.microsoft.com/office/powerpoint/2010/main" val="283263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867400"/>
          </a:xfrm>
        </p:spPr>
        <p:style>
          <a:lnRef idx="1">
            <a:schemeClr val="dk1"/>
          </a:lnRef>
          <a:fillRef idx="2">
            <a:schemeClr val="dk1"/>
          </a:fillRef>
          <a:effectRef idx="1">
            <a:schemeClr val="dk1"/>
          </a:effectRef>
          <a:fontRef idx="minor">
            <a:schemeClr val="dk1"/>
          </a:fontRef>
        </p:style>
        <p:txBody>
          <a:bodyPr>
            <a:normAutofit/>
          </a:bodyPr>
          <a:lstStyle/>
          <a:p>
            <a:pPr marL="0" indent="0" algn="just" rtl="1">
              <a:buNone/>
            </a:pPr>
            <a:r>
              <a:rPr lang="ar-IQ" b="1" dirty="0">
                <a:cs typeface="+mj-cs"/>
              </a:rPr>
              <a:t>البلاستيك في الصناعات الغذائية</a:t>
            </a:r>
          </a:p>
          <a:p>
            <a:pPr marL="0" indent="0" algn="just" rtl="1">
              <a:buNone/>
            </a:pPr>
            <a:r>
              <a:rPr lang="ar-IQ" sz="2800" dirty="0">
                <a:cs typeface="+mj-cs"/>
              </a:rPr>
              <a:t>قد يكون ملفوف في الثلاجة في فيلم </a:t>
            </a:r>
            <a:r>
              <a:rPr lang="en-US" sz="2800" dirty="0">
                <a:cs typeface="+mj-cs"/>
              </a:rPr>
              <a:t>PVC </a:t>
            </a:r>
            <a:r>
              <a:rPr lang="ar-IQ" sz="2800" dirty="0">
                <a:cs typeface="+mj-cs"/>
              </a:rPr>
              <a:t>الخاص بك ، قد يكون اللبن في أحواض بلاستيكية ، والجبن في غلاف بلاستيكي وماء وحليب في أوعية بلاستيكية مصبوبة . هناك مواد بلاستيكية تمنع الآن الغاز من الهروب من زجاجات الصودا </a:t>
            </a:r>
            <a:r>
              <a:rPr lang="ar-IQ" sz="2800" dirty="0" smtClean="0">
                <a:cs typeface="+mj-cs"/>
              </a:rPr>
              <a:t>المضغوطة</a:t>
            </a:r>
            <a:r>
              <a:rPr lang="en-US" sz="2800" dirty="0" smtClean="0">
                <a:cs typeface="+mj-cs"/>
              </a:rPr>
              <a:t>.</a:t>
            </a:r>
            <a:endParaRPr lang="ar-IQ" sz="2800" dirty="0" smtClean="0">
              <a:cs typeface="+mj-cs"/>
            </a:endParaRPr>
          </a:p>
          <a:p>
            <a:pPr marL="0" indent="0" algn="just" rtl="1">
              <a:buNone/>
            </a:pPr>
            <a:endParaRPr lang="en-US" sz="2800" dirty="0" smtClean="0">
              <a:cs typeface="+mj-cs"/>
            </a:endParaRPr>
          </a:p>
          <a:p>
            <a:pPr marL="0" indent="0" algn="just" rtl="1">
              <a:buNone/>
            </a:pPr>
            <a:r>
              <a:rPr lang="ar-IQ" b="1" dirty="0">
                <a:cs typeface="+mj-cs"/>
              </a:rPr>
              <a:t>البلاستيك في النقل</a:t>
            </a:r>
          </a:p>
          <a:p>
            <a:pPr marL="0" indent="0" algn="just" rtl="1">
              <a:buNone/>
            </a:pPr>
            <a:r>
              <a:rPr lang="ar-IQ" sz="2800" dirty="0">
                <a:cs typeface="+mj-cs"/>
              </a:rPr>
              <a:t>وتستخدم القطارات والطائرات والسيارات </a:t>
            </a:r>
            <a:r>
              <a:rPr lang="ar-IQ" sz="2800" dirty="0" smtClean="0">
                <a:cs typeface="+mj-cs"/>
              </a:rPr>
              <a:t>حتى </a:t>
            </a:r>
            <a:r>
              <a:rPr lang="ar-IQ" sz="2800" dirty="0">
                <a:cs typeface="+mj-cs"/>
              </a:rPr>
              <a:t>السفن والأقمار الصناعية والمحطات الفضائية - البلاستيك على نطاق </a:t>
            </a:r>
            <a:r>
              <a:rPr lang="ar-IQ" sz="2800" dirty="0" smtClean="0">
                <a:cs typeface="+mj-cs"/>
              </a:rPr>
              <a:t>واسع</a:t>
            </a:r>
            <a:r>
              <a:rPr lang="ar-IQ" sz="2800" dirty="0">
                <a:cs typeface="+mj-cs"/>
              </a:rPr>
              <a:t> </a:t>
            </a:r>
            <a:r>
              <a:rPr lang="ar-IQ" sz="2800" dirty="0" smtClean="0">
                <a:cs typeface="+mj-cs"/>
              </a:rPr>
              <a:t> كالمقاعد واغطية السطح</a:t>
            </a:r>
            <a:r>
              <a:rPr lang="en-US" sz="2800" dirty="0" smtClean="0">
                <a:cs typeface="+mj-cs"/>
              </a:rPr>
              <a:t>.</a:t>
            </a:r>
            <a:endParaRPr lang="ar-IQ" sz="2800" dirty="0">
              <a:cs typeface="+mj-cs"/>
            </a:endParaRPr>
          </a:p>
        </p:txBody>
      </p:sp>
    </p:spTree>
    <p:extLst>
      <p:ext uri="{BB962C8B-B14F-4D97-AF65-F5344CB8AC3E}">
        <p14:creationId xmlns:p14="http://schemas.microsoft.com/office/powerpoint/2010/main" val="365671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668963"/>
          </a:xfrm>
        </p:spPr>
        <p:style>
          <a:lnRef idx="1">
            <a:schemeClr val="dk1"/>
          </a:lnRef>
          <a:fillRef idx="2">
            <a:schemeClr val="dk1"/>
          </a:fillRef>
          <a:effectRef idx="1">
            <a:schemeClr val="dk1"/>
          </a:effectRef>
          <a:fontRef idx="minor">
            <a:schemeClr val="dk1"/>
          </a:fontRef>
        </p:style>
        <p:txBody>
          <a:bodyPr>
            <a:normAutofit/>
          </a:bodyPr>
          <a:lstStyle/>
          <a:p>
            <a:pPr marL="0" indent="0" algn="r">
              <a:buNone/>
            </a:pPr>
            <a:r>
              <a:rPr lang="ar-IQ" b="1" dirty="0" smtClean="0">
                <a:cs typeface="+mj-cs"/>
              </a:rPr>
              <a:t>اضرار </a:t>
            </a:r>
            <a:r>
              <a:rPr lang="ar-IQ" b="1" dirty="0">
                <a:cs typeface="+mj-cs"/>
              </a:rPr>
              <a:t>البلاستيك</a:t>
            </a:r>
          </a:p>
          <a:p>
            <a:pPr marL="0" indent="0" algn="just" rtl="1">
              <a:lnSpc>
                <a:spcPct val="150000"/>
              </a:lnSpc>
              <a:buNone/>
            </a:pPr>
            <a:r>
              <a:rPr lang="ar-IQ" sz="2800" dirty="0">
                <a:solidFill>
                  <a:srgbClr val="333333"/>
                </a:solidFill>
                <a:latin typeface="DroidArabicKufi-Regular"/>
                <a:cs typeface="+mj-cs"/>
              </a:rPr>
              <a:t>يُسبب التلوّث الناتج عن المواد البلاستيكية المتنوعة أضراراً عديدة في جميع الأنظمة البيئية ومكوناتها، وتشمل المواد البلاستيكية: المُخلفات والقمامة الناتجة عن الأنشطة البشرية والمنزلية التي يتمّ إلقاؤها في المسطحات المائية، وجسيمات البلاستيك الدقيقة الملقاة في المحيطات، بالإضافة إلى شبكات الصيد </a:t>
            </a:r>
            <a:r>
              <a:rPr lang="ar-IQ" sz="2800" dirty="0" smtClean="0">
                <a:solidFill>
                  <a:srgbClr val="333333"/>
                </a:solidFill>
                <a:latin typeface="DroidArabicKufi-Regular"/>
                <a:cs typeface="+mj-cs"/>
              </a:rPr>
              <a:t>البلاستيكية وغيرها</a:t>
            </a:r>
            <a:r>
              <a:rPr lang="en-US" sz="2800" dirty="0" smtClean="0">
                <a:solidFill>
                  <a:srgbClr val="333333"/>
                </a:solidFill>
                <a:latin typeface="DroidArabicKufi-Regular"/>
                <a:cs typeface="+mj-cs"/>
              </a:rPr>
              <a:t>.</a:t>
            </a:r>
            <a:r>
              <a:rPr lang="ar-IQ" dirty="0"/>
              <a:t/>
            </a:r>
            <a:br>
              <a:rPr lang="ar-IQ" dirty="0"/>
            </a:br>
            <a:endParaRPr lang="en-US" b="1" dirty="0" smtClean="0">
              <a:cs typeface="+mj-cs"/>
            </a:endParaRPr>
          </a:p>
        </p:txBody>
      </p:sp>
    </p:spTree>
    <p:extLst>
      <p:ext uri="{BB962C8B-B14F-4D97-AF65-F5344CB8AC3E}">
        <p14:creationId xmlns:p14="http://schemas.microsoft.com/office/powerpoint/2010/main" val="40448277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568</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spiderhouse</dc:creator>
  <cp:lastModifiedBy>spiderhouse</cp:lastModifiedBy>
  <cp:revision>20</cp:revision>
  <dcterms:created xsi:type="dcterms:W3CDTF">2006-08-16T00:00:00Z</dcterms:created>
  <dcterms:modified xsi:type="dcterms:W3CDTF">2022-03-29T16:25:10Z</dcterms:modified>
</cp:coreProperties>
</file>