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1" r:id="rId4"/>
    <p:sldId id="262" r:id="rId5"/>
    <p:sldId id="279" r:id="rId6"/>
    <p:sldId id="265" r:id="rId7"/>
    <p:sldId id="277" r:id="rId8"/>
    <p:sldId id="278" r:id="rId9"/>
    <p:sldId id="263" r:id="rId10"/>
    <p:sldId id="264" r:id="rId11"/>
    <p:sldId id="258" r:id="rId12"/>
    <p:sldId id="259" r:id="rId13"/>
    <p:sldId id="260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9D092-165A-4F59-9296-47883812272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48537-D3AD-4F91-9B1A-0A5893C8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0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4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9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9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6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8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20FB-3CB5-4022-9E0A-5E26F50FF8E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4D28-B17C-4FB4-8859-FD301ECA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0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C%D9%88%D8%AC%D9%84_%D8%A8%D8%B1%D9%8A%D9%86" TargetMode="External"/><Relationship Id="rId2" Type="http://schemas.openxmlformats.org/officeDocument/2006/relationships/hyperlink" Target="https://ar.wikipedia.org/wiki/%D8%A5%D9%86%D9%81%D9%8A%D8%AF%D9%8A%D8%A7#cite_note-1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wikipedia.org/wiki/%D8%A3%D9%86%D8%AF%D8%B1%D9%88_%D9%86%D8%A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/>
              <a:t>إ</a:t>
            </a:r>
            <a:r>
              <a:rPr lang="ar-IQ" dirty="0" smtClean="0"/>
              <a:t>دارة تطبيقات الأيميل الرسمي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40" y="3675610"/>
            <a:ext cx="3524250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8634" y="5265683"/>
            <a:ext cx="258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b="1" dirty="0" smtClean="0">
                <a:cs typeface="+mj-cs"/>
              </a:rPr>
              <a:t>م. مريم ياسين عبدالله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80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آلية عمل البرنامج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82" y="1848343"/>
            <a:ext cx="2943636" cy="4305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rc 5"/>
          <p:cNvSpPr/>
          <p:nvPr/>
        </p:nvSpPr>
        <p:spPr>
          <a:xfrm>
            <a:off x="4908332" y="5160578"/>
            <a:ext cx="2406868" cy="882869"/>
          </a:xfrm>
          <a:prstGeom prst="arc">
            <a:avLst>
              <a:gd name="adj1" fmla="val 40922"/>
              <a:gd name="adj2" fmla="val 2152900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33297" y="5580993"/>
            <a:ext cx="2575035" cy="315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8083" y="5388471"/>
            <a:ext cx="72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6000" dirty="0" smtClean="0"/>
              <a:t>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381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آلية عمل البرنامج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6713"/>
            <a:ext cx="10515600" cy="4129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c 4"/>
          <p:cNvSpPr/>
          <p:nvPr/>
        </p:nvSpPr>
        <p:spPr>
          <a:xfrm>
            <a:off x="2081048" y="1936713"/>
            <a:ext cx="1681655" cy="609600"/>
          </a:xfrm>
          <a:prstGeom prst="arc">
            <a:avLst>
              <a:gd name="adj1" fmla="val 84867"/>
              <a:gd name="adj2" fmla="val 2155592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762703" y="2228193"/>
            <a:ext cx="4687614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872249" y="2837793"/>
            <a:ext cx="578068" cy="788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50317" y="2308601"/>
            <a:ext cx="399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82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آلية عمل البرنامج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39" y="1825625"/>
            <a:ext cx="710992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838200" y="2785241"/>
            <a:ext cx="1894490" cy="1240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2248" y="3759556"/>
            <a:ext cx="50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93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آلية عمل البرنامج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68" y="1825625"/>
            <a:ext cx="748646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300248" y="1502979"/>
            <a:ext cx="5507421" cy="536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9903" y="5023945"/>
            <a:ext cx="5885794" cy="620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86152" y="746234"/>
            <a:ext cx="767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6600" dirty="0" smtClean="0"/>
              <a:t>5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15613" y="4826168"/>
            <a:ext cx="588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6000" dirty="0" smtClean="0"/>
              <a:t>6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753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5115" cy="408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83" y="2043397"/>
            <a:ext cx="6049219" cy="2276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 flipV="1">
            <a:off x="578069" y="388883"/>
            <a:ext cx="746234" cy="4687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37490" y="2732690"/>
            <a:ext cx="3048000" cy="2879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8524" y="5076497"/>
            <a:ext cx="67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27587" y="5462723"/>
            <a:ext cx="73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21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2220"/>
            <a:ext cx="10515600" cy="3738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2123090" y="1061545"/>
            <a:ext cx="2112579" cy="1576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09241" y="719720"/>
            <a:ext cx="37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75035" y="1304495"/>
            <a:ext cx="2543503" cy="1496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92110" y="841195"/>
            <a:ext cx="7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</a:t>
            </a:r>
            <a:endParaRPr lang="en-US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2902" y="2440333"/>
            <a:ext cx="3065636" cy="649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52901" y="2494481"/>
            <a:ext cx="3065637" cy="782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44111" y="2528515"/>
            <a:ext cx="2974427" cy="947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18538" y="2180177"/>
            <a:ext cx="7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11</a:t>
            </a:r>
            <a:endParaRPr lang="en-US" sz="3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818497" y="3307438"/>
            <a:ext cx="3159020" cy="394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733384" y="3585081"/>
            <a:ext cx="5160397" cy="3322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289976" y="4104496"/>
            <a:ext cx="4082459" cy="242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052902" y="3585081"/>
            <a:ext cx="4840879" cy="507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98538" y="2968414"/>
            <a:ext cx="7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12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30452" y="3257315"/>
            <a:ext cx="7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13</a:t>
            </a:r>
            <a:endParaRPr lang="en-US" sz="3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646384" y="4280066"/>
            <a:ext cx="5177827" cy="237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303229" y="4670475"/>
            <a:ext cx="4288402" cy="57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696473" y="4947410"/>
            <a:ext cx="4399527" cy="33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14998" y="3734500"/>
            <a:ext cx="7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14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60837" y="4355517"/>
            <a:ext cx="7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16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851803" y="3903003"/>
            <a:ext cx="7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15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592750" y="3276771"/>
            <a:ext cx="26270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FF0000"/>
                </a:solidFill>
              </a:rPr>
              <a:t>About wiki: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You </a:t>
            </a:r>
            <a:r>
              <a:rPr lang="en-US" sz="1400" dirty="0"/>
              <a:t>can host documentation for your repository in a wiki, so that others can use and contribute to your project.</a:t>
            </a:r>
          </a:p>
          <a:p>
            <a:r>
              <a:rPr lang="en-US" sz="1400" u="sng" dirty="0" smtClean="0">
                <a:solidFill>
                  <a:srgbClr val="FF0000"/>
                </a:solidFill>
              </a:rPr>
              <a:t>About gist: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You </a:t>
            </a:r>
            <a:r>
              <a:rPr lang="en-US" sz="1400" dirty="0"/>
              <a:t>can create two kinds of </a:t>
            </a:r>
            <a:r>
              <a:rPr lang="en-US" sz="1400" dirty="0" smtClean="0"/>
              <a:t>gist: </a:t>
            </a:r>
            <a:r>
              <a:rPr lang="en-US" sz="1400" dirty="0"/>
              <a:t>public and secret. Create a public gist if you're ready to share your ideas with the world or a secret gist if you're not.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0" y="4714521"/>
            <a:ext cx="7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62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" y="573765"/>
            <a:ext cx="9763539" cy="3738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1121134" y="2600077"/>
            <a:ext cx="3188473" cy="795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47245" y="2724244"/>
            <a:ext cx="3188473" cy="795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425935" y="2910177"/>
            <a:ext cx="4537543" cy="789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92102" y="2230745"/>
            <a:ext cx="58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8301" y="2415411"/>
            <a:ext cx="58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08" y="2031518"/>
            <a:ext cx="6204073" cy="33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7" y="501650"/>
            <a:ext cx="522590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122291" y="4439513"/>
            <a:ext cx="4813228" cy="1304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3705225" y="2351991"/>
            <a:ext cx="3505200" cy="2172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0425" y="202882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py</a:t>
            </a:r>
            <a:r>
              <a:rPr lang="en-US" dirty="0"/>
              <a:t> is a regular python file. It's plain text and contains just your code.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9950" y="3486150"/>
            <a:ext cx="3286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/>
              <a:t>.</a:t>
            </a:r>
            <a:r>
              <a:rPr lang="en-US" dirty="0" err="1"/>
              <a:t>ipynb</a:t>
            </a:r>
            <a:r>
              <a:rPr lang="en-US" dirty="0"/>
              <a:t> is a python notebook and it contains the notebook code, the execution results and other internal settings in a specific format. You can just run .</a:t>
            </a:r>
            <a:r>
              <a:rPr lang="en-US" dirty="0" err="1"/>
              <a:t>ipynb</a:t>
            </a:r>
            <a:r>
              <a:rPr lang="en-US" dirty="0"/>
              <a:t> on the </a:t>
            </a:r>
            <a:r>
              <a:rPr lang="en-US" dirty="0" err="1"/>
              <a:t>jupyter</a:t>
            </a:r>
            <a:r>
              <a:rPr lang="en-US" dirty="0"/>
              <a:t> environment.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38576" y="3743325"/>
            <a:ext cx="3371849" cy="552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43625" y="549592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8882"/>
            <a:ext cx="10515600" cy="378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67" y="2636009"/>
            <a:ext cx="3829584" cy="3172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57" y="699866"/>
            <a:ext cx="3848637" cy="317226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586789" y="3549316"/>
            <a:ext cx="2088578" cy="1143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24863" y="2108882"/>
            <a:ext cx="1744579" cy="1296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4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" y="587375"/>
            <a:ext cx="568764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97" y="1667112"/>
            <a:ext cx="5561905" cy="379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3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Imprint MT Shadow" panose="04020605060303030202" pitchFamily="82" charset="0"/>
              </a:rPr>
              <a:t>Colaboratory</a:t>
            </a:r>
            <a:endParaRPr lang="en-US" b="1" dirty="0">
              <a:latin typeface="Imprint MT Shadow" panose="0402060506030303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dirty="0" smtClean="0"/>
              <a:t>هو </a:t>
            </a:r>
            <a:r>
              <a:rPr lang="ar-IQ" dirty="0"/>
              <a:t>مشروع بحثي ومجاني </a:t>
            </a:r>
            <a:r>
              <a:rPr lang="ar-IQ" dirty="0" smtClean="0"/>
              <a:t>للاستخدام وتقديم </a:t>
            </a:r>
            <a:r>
              <a:rPr lang="en-US" dirty="0" smtClean="0"/>
              <a:t>GPU</a:t>
            </a:r>
            <a:r>
              <a:rPr lang="ar-IQ" dirty="0" smtClean="0"/>
              <a:t> مجاني</a:t>
            </a:r>
            <a:r>
              <a:rPr lang="ar-IQ" dirty="0"/>
              <a:t> </a:t>
            </a:r>
            <a:r>
              <a:rPr lang="ar-IQ" dirty="0" smtClean="0"/>
              <a:t>من </a:t>
            </a:r>
            <a:r>
              <a:rPr lang="en-US" dirty="0" smtClean="0"/>
              <a:t>Google</a:t>
            </a:r>
            <a:r>
              <a:rPr lang="ar-IQ" dirty="0" smtClean="0"/>
              <a:t> مصمم </a:t>
            </a:r>
            <a:r>
              <a:rPr lang="ar-IQ" dirty="0"/>
              <a:t>للمساعدة في نشر تدريب التعلم الآلي ونتائج البحث. إنها بيئة دفتر ملاحظات </a:t>
            </a:r>
            <a:r>
              <a:rPr lang="en-US" dirty="0" err="1"/>
              <a:t>Jupyter</a:t>
            </a:r>
            <a:r>
              <a:rPr lang="en-US" dirty="0"/>
              <a:t> </a:t>
            </a:r>
            <a:r>
              <a:rPr lang="ar-IQ" dirty="0" smtClean="0"/>
              <a:t> يمكن </a:t>
            </a:r>
            <a:r>
              <a:rPr lang="ar-IQ" dirty="0"/>
              <a:t>استخدامها بدون أي إعدادات ، وتعمل بالكامل في السحابة. التثبيت عبر الإنترنت للحزم وأوامر لينكس وعمليات أخرى.</a:t>
            </a:r>
          </a:p>
          <a:p>
            <a:pPr algn="r" rtl="1"/>
            <a:r>
              <a:rPr lang="ar-IQ" dirty="0" smtClean="0"/>
              <a:t>هناك </a:t>
            </a:r>
            <a:r>
              <a:rPr lang="ar-IQ" dirty="0"/>
              <a:t>شيء واحد مهم للغاية: إنه مرتبط </a:t>
            </a:r>
            <a:r>
              <a:rPr lang="ar-IQ" dirty="0" smtClean="0"/>
              <a:t>بسائق</a:t>
            </a:r>
            <a:r>
              <a:rPr lang="en-US" dirty="0" smtClean="0"/>
              <a:t>google </a:t>
            </a:r>
            <a:r>
              <a:rPr lang="ar-IQ" dirty="0" smtClean="0"/>
              <a:t> في </a:t>
            </a:r>
            <a:r>
              <a:rPr lang="ar-IQ" dirty="0"/>
              <a:t>كل مرة تبدأ ، سيتم تخصيص مساحة ذاكرة جديدة للمستخدم. إذا كنت ترغب في استخدامها لفترة طويلة ، فيجب عليك تحميل الملف إلى برنامج </a:t>
            </a:r>
            <a:r>
              <a:rPr lang="ar-IQ" dirty="0" smtClean="0"/>
              <a:t>تشغيل</a:t>
            </a:r>
            <a:r>
              <a:rPr lang="en-US" dirty="0" smtClean="0"/>
              <a:t>google </a:t>
            </a:r>
            <a:r>
              <a:rPr lang="ar-IQ" dirty="0" smtClean="0"/>
              <a:t> الخاص </a:t>
            </a:r>
            <a:r>
              <a:rPr lang="ar-IQ" dirty="0"/>
              <a:t>بك. </a:t>
            </a:r>
            <a:endParaRPr lang="ar-IQ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9" y="8255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54" y="0"/>
            <a:ext cx="233674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6151"/>
            <a:ext cx="10515600" cy="3494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895600" y="3162300"/>
            <a:ext cx="1819275" cy="3343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52975" y="3295650"/>
            <a:ext cx="2876550" cy="3190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43525" y="6257925"/>
            <a:ext cx="5334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" y="505791"/>
            <a:ext cx="4238095" cy="2761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14" y="596267"/>
            <a:ext cx="4228571" cy="25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" y="3529203"/>
            <a:ext cx="5523809" cy="3057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66" y="1858167"/>
            <a:ext cx="3266667" cy="208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95" y="3391233"/>
            <a:ext cx="5523809" cy="5333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99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28" y="1825625"/>
            <a:ext cx="569434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0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0" y="767681"/>
            <a:ext cx="2676190" cy="199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00" y="767681"/>
            <a:ext cx="4800000" cy="39142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00400" y="1143000"/>
            <a:ext cx="3333750" cy="200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58" y="2291491"/>
            <a:ext cx="6533333" cy="47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1533525" y="1744694"/>
            <a:ext cx="2143533" cy="1387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62" y="2770486"/>
            <a:ext cx="6571429" cy="477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1570791" y="1674975"/>
            <a:ext cx="2068171" cy="763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39" y="3268799"/>
            <a:ext cx="6580952" cy="475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>
            <a:off x="1514477" y="1762919"/>
            <a:ext cx="2340631" cy="3393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مقدمة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برنامج حديث ورائع لتعلم لغة البايثون لبرمجة </a:t>
            </a:r>
            <a:r>
              <a:rPr lang="en-US" dirty="0" smtClean="0"/>
              <a:t>ML ,</a:t>
            </a:r>
            <a:r>
              <a:rPr lang="en-US" dirty="0" smtClean="0"/>
              <a:t>DL </a:t>
            </a:r>
            <a:r>
              <a:rPr lang="ar-IQ" dirty="0" smtClean="0"/>
              <a:t> حيث تم دمج الشبكات العصبية للتعلم العميق مع وحدة معالجة الرسومات </a:t>
            </a:r>
            <a:r>
              <a:rPr lang="en-US" dirty="0" smtClean="0"/>
              <a:t>NVIDIA</a:t>
            </a:r>
            <a:r>
              <a:rPr lang="ar-IQ" dirty="0" smtClean="0"/>
              <a:t> وذلك من خلال بناء شبكات عصبية قادرة على التعلم الالي حيث قامت وحدات </a:t>
            </a:r>
            <a:r>
              <a:rPr lang="en-US" dirty="0" smtClean="0"/>
              <a:t>GPU </a:t>
            </a:r>
            <a:r>
              <a:rPr lang="ar-IQ" dirty="0" smtClean="0"/>
              <a:t> بزيادة سرعة انظمة التعلم العميق بنحو 100 مرة </a:t>
            </a:r>
          </a:p>
          <a:p>
            <a:pPr algn="r" rtl="1"/>
            <a:r>
              <a:rPr lang="ar-IQ" dirty="0" smtClean="0"/>
              <a:t>بيئة </a:t>
            </a:r>
            <a:r>
              <a:rPr lang="ar-IQ" dirty="0" smtClean="0"/>
              <a:t>شبيه لل</a:t>
            </a:r>
            <a:r>
              <a:rPr lang="en-US" dirty="0" err="1" smtClean="0"/>
              <a:t>Jupyter</a:t>
            </a:r>
            <a:r>
              <a:rPr lang="en-US" dirty="0" smtClean="0"/>
              <a:t> notebook</a:t>
            </a:r>
            <a:r>
              <a:rPr lang="ar-IQ" dirty="0" smtClean="0"/>
              <a:t> لكنها تعمل على الانترنت او الكلاود الخاصة بكوكل</a:t>
            </a:r>
          </a:p>
          <a:p>
            <a:pPr algn="r" rtl="1"/>
            <a:r>
              <a:rPr lang="ar-IQ" dirty="0" smtClean="0"/>
              <a:t>مقدمة من كوكل وتعمل على سيرفرات كوكل</a:t>
            </a:r>
          </a:p>
          <a:p>
            <a:pPr algn="r" rtl="1"/>
            <a:r>
              <a:rPr lang="ar-IQ" dirty="0" smtClean="0"/>
              <a:t>تستطيع استعمالها بدل من جهازك اذا كان لايمتلك الامكانيات الكافية </a:t>
            </a:r>
          </a:p>
          <a:p>
            <a:pPr algn="r" rtl="1"/>
            <a:endParaRPr lang="ar-IQ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مميزاتها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IQ" dirty="0" smtClean="0"/>
              <a:t>تستطيع عمل كود لل</a:t>
            </a:r>
            <a:r>
              <a:rPr lang="en-US" dirty="0" smtClean="0"/>
              <a:t> DL,ML ,Data Science </a:t>
            </a:r>
            <a:r>
              <a:rPr lang="ar-IQ" dirty="0" smtClean="0"/>
              <a:t>لان المكتبات المخصصة لهذه البرامج موجودة وبشكل ممتاز للعمل ضمن هذه البيئة</a:t>
            </a:r>
            <a:endParaRPr lang="en-US" dirty="0" smtClean="0"/>
          </a:p>
          <a:p>
            <a:pPr algn="r" rtl="1"/>
            <a:r>
              <a:rPr lang="ar-IQ" dirty="0" smtClean="0"/>
              <a:t>لايحتاج عمل اي </a:t>
            </a:r>
            <a:r>
              <a:rPr lang="en-US" dirty="0" smtClean="0"/>
              <a:t>install libraries </a:t>
            </a:r>
            <a:r>
              <a:rPr lang="ar-IQ" dirty="0" smtClean="0"/>
              <a:t> لان تحتوي على اغلب المكتبات واذا غير موجودة ممكن اضافتها بسهولة</a:t>
            </a:r>
          </a:p>
          <a:p>
            <a:pPr algn="r" rtl="1"/>
            <a:r>
              <a:rPr lang="ar-IQ" dirty="0" smtClean="0"/>
              <a:t>استغلال </a:t>
            </a:r>
            <a:r>
              <a:rPr lang="en-US" dirty="0" smtClean="0"/>
              <a:t>GPU ,CPU</a:t>
            </a:r>
            <a:r>
              <a:rPr lang="ar-IQ" dirty="0" smtClean="0"/>
              <a:t> الموجودة على هذه السيرفرات وهي معالجات عالية السرعة تسمى بال</a:t>
            </a:r>
            <a:r>
              <a:rPr lang="en-US" dirty="0" smtClean="0"/>
              <a:t>TPU</a:t>
            </a:r>
            <a:r>
              <a:rPr lang="ar-IQ" dirty="0" smtClean="0"/>
              <a:t> مخصصة للذكاء الاصطناعي</a:t>
            </a:r>
            <a:r>
              <a:rPr lang="en-US" dirty="0" smtClean="0"/>
              <a:t> </a:t>
            </a:r>
            <a:r>
              <a:rPr lang="ar-IQ" dirty="0" smtClean="0"/>
              <a:t>حيث يقوم بتزويدك ب </a:t>
            </a:r>
            <a:r>
              <a:rPr lang="en-US" dirty="0" smtClean="0"/>
              <a:t>GPU</a:t>
            </a:r>
            <a:r>
              <a:rPr lang="ar-IQ" dirty="0" smtClean="0"/>
              <a:t> نوعيتها </a:t>
            </a:r>
            <a:r>
              <a:rPr lang="en-US" dirty="0" err="1" smtClean="0"/>
              <a:t>Nvid</a:t>
            </a:r>
            <a:r>
              <a:rPr lang="en-US" dirty="0" err="1"/>
              <a:t>i</a:t>
            </a:r>
            <a:r>
              <a:rPr lang="en-US" dirty="0" err="1" smtClean="0"/>
              <a:t>a</a:t>
            </a:r>
            <a:r>
              <a:rPr lang="en-US" dirty="0" smtClean="0"/>
              <a:t> tesla </a:t>
            </a:r>
            <a:r>
              <a:rPr lang="ar-IQ" dirty="0" smtClean="0"/>
              <a:t> وهي ذات مواصفات عالية جدا تناسب </a:t>
            </a:r>
            <a:r>
              <a:rPr lang="en-US" dirty="0" smtClean="0"/>
              <a:t>ML</a:t>
            </a:r>
            <a:r>
              <a:rPr lang="ar-IQ" dirty="0" smtClean="0"/>
              <a:t> </a:t>
            </a:r>
          </a:p>
          <a:p>
            <a:pPr algn="r" rtl="1"/>
            <a:r>
              <a:rPr lang="ar-IQ" dirty="0" smtClean="0"/>
              <a:t> كل البيانات الي ستعملها على هذا الموقع تقوم بخزنها على كلاود كوكل الخاصة بك وتستطيع مشاركتها مع الاخرين باي وقت.</a:t>
            </a:r>
          </a:p>
          <a:p>
            <a:pPr algn="r" rtl="1"/>
            <a:r>
              <a:rPr lang="ar-IQ" dirty="0" smtClean="0"/>
              <a:t>خدمة مجانية تلائم الجهاز ذو المواصفات الضعيفة</a:t>
            </a:r>
          </a:p>
          <a:p>
            <a:pPr algn="r" rtl="1"/>
            <a:endParaRPr lang="ar-IQ" dirty="0" smtClean="0"/>
          </a:p>
          <a:p>
            <a:pPr algn="r" rtl="1"/>
            <a:endParaRPr lang="ar-IQ" dirty="0" smtClean="0"/>
          </a:p>
          <a:p>
            <a:pPr algn="r" rtl="1"/>
            <a:endParaRPr lang="ar-IQ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7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حيث تم دمج الشبكات العصبية للتعلم العميق مع وحدات معالجة الرسومات إنفيديا (</a:t>
            </a:r>
            <a:r>
              <a:rPr lang="en-US" dirty="0"/>
              <a:t>GPUs)".</a:t>
            </a:r>
            <a:r>
              <a:rPr lang="en-US" baseline="30000" dirty="0">
                <a:hlinkClick r:id="rId2"/>
              </a:rPr>
              <a:t>[118]</a:t>
            </a:r>
            <a:r>
              <a:rPr lang="en-US" dirty="0"/>
              <a:t> </a:t>
            </a:r>
            <a:r>
              <a:rPr lang="ar-IQ" dirty="0"/>
              <a:t>في ذلك العام، استخدم </a:t>
            </a:r>
            <a:r>
              <a:rPr lang="ar-IQ" dirty="0">
                <a:hlinkClick r:id="rId3" tooltip="جوجل برين"/>
              </a:rPr>
              <a:t>جوجل برين</a:t>
            </a:r>
            <a:r>
              <a:rPr lang="ar-IQ" dirty="0"/>
              <a:t> وحدات معالجة الرسومات إنفيديا لإنشاء شبكات عصبية عميقة قادرة على التعلم الآلي، حيث قرر </a:t>
            </a:r>
            <a:r>
              <a:rPr lang="ar-IQ" dirty="0">
                <a:hlinkClick r:id="rId4" tooltip="أندرو نج"/>
              </a:rPr>
              <a:t>أندرو نج</a:t>
            </a:r>
            <a:r>
              <a:rPr lang="ar-IQ" dirty="0"/>
              <a:t> أن وحدات معالجة الرسومات يمكنها زيادة سرعة أنظمة التعلم العميق بنحو 100 مرة.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6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المساؤى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IQ" dirty="0" smtClean="0"/>
              <a:t> المساحة الخزنية محددة </a:t>
            </a:r>
            <a:r>
              <a:rPr lang="ar-IQ" dirty="0"/>
              <a:t>ل</a:t>
            </a:r>
            <a:r>
              <a:rPr lang="ar-IQ" dirty="0" smtClean="0"/>
              <a:t>كن ممكن شراء نسخة </a:t>
            </a:r>
            <a:r>
              <a:rPr lang="en-US" dirty="0" smtClean="0"/>
              <a:t>pro+</a:t>
            </a:r>
            <a:endParaRPr lang="ar-IQ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dirty="0" smtClean="0"/>
              <a:t> عند ترك البرنامج بدون تفاعل او كتابة كود وترك البرنامج فترة ربع ساعة سيتم قطع الاتصال بالسيرفر وكل البيانات تحذف اي يجب اعادة كتابتها من جديد عند الاتصال مجددا.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dirty="0" smtClean="0"/>
              <a:t>سرعة ارسال واستقبال البينات تعتمد على سرعة الانترنت المتوفرة لديك</a:t>
            </a:r>
          </a:p>
          <a:p>
            <a:pPr marL="0" indent="0" algn="r" rtl="1">
              <a:buNone/>
            </a:pPr>
            <a:endParaRPr lang="en-US" dirty="0" smtClean="0"/>
          </a:p>
          <a:p>
            <a:pPr algn="r" rt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97" y="2898118"/>
            <a:ext cx="10515600" cy="1325563"/>
          </a:xfrm>
        </p:spPr>
        <p:txBody>
          <a:bodyPr/>
          <a:lstStyle/>
          <a:p>
            <a:pPr algn="r" rtl="1"/>
            <a:r>
              <a:rPr lang="ar-IQ" dirty="0" smtClean="0"/>
              <a:t>هل يستخدم </a:t>
            </a:r>
            <a:r>
              <a:rPr lang="en-US" dirty="0" smtClean="0"/>
              <a:t>COLAB</a:t>
            </a:r>
            <a:r>
              <a:rPr lang="ar-IQ" dirty="0" smtClean="0"/>
              <a:t> الـ </a:t>
            </a:r>
            <a:r>
              <a:rPr lang="en-US" dirty="0" smtClean="0"/>
              <a:t>GPU</a:t>
            </a:r>
            <a:r>
              <a:rPr lang="ar-IQ" dirty="0" smtClean="0"/>
              <a:t> ؟ نعم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4695" y="1582967"/>
            <a:ext cx="11674671" cy="4603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لدينا حاليًا وصول مجاني إلى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Nvidia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Tesla K80 GPU </a:t>
            </a:r>
            <a:r>
              <a:rPr kumimoji="0" lang="ar-SA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في بيئة</a:t>
            </a:r>
            <a:r>
              <a:rPr kumimoji="0" lang="ar-IQ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Google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Colab</a:t>
            </a:r>
            <a:r>
              <a:rPr kumimoji="0" lang="ar-IQ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 هل </a:t>
            </a:r>
            <a:r>
              <a:rPr lang="en-US" altLang="en-US" dirty="0" err="1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Colab</a:t>
            </a:r>
            <a:r>
              <a:rPr lang="ar-IQ" dirty="0" smtClean="0"/>
              <a:t> مجاني؟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ar-IQ" dirty="0" smtClean="0"/>
              <a:t>تعتبر</a:t>
            </a:r>
            <a:r>
              <a:rPr lang="en-US" dirty="0" err="1" smtClean="0"/>
              <a:t>Colab</a:t>
            </a:r>
            <a:r>
              <a:rPr lang="en-US" dirty="0" smtClean="0"/>
              <a:t> </a:t>
            </a:r>
            <a:r>
              <a:rPr lang="ar-IQ" dirty="0" smtClean="0"/>
              <a:t> من </a:t>
            </a:r>
            <a:r>
              <a:rPr lang="ar-IQ" dirty="0"/>
              <a:t>الناحية الفنية خدمة كمبيوتر محمول </a:t>
            </a:r>
            <a:r>
              <a:rPr lang="ar-IQ" dirty="0" smtClean="0"/>
              <a:t>مضمنة </a:t>
            </a:r>
            <a:r>
              <a:rPr lang="ar-IQ" dirty="0"/>
              <a:t>في عميل لا يتطلب تثبيتًا ، مما يتيح للمستخدمين الوصول المجاني إلى جميع موارد المعالجة ، بما في ذلك وحدات معالجة </a:t>
            </a:r>
            <a:r>
              <a:rPr lang="ar-IQ" dirty="0" smtClean="0"/>
              <a:t>الرسومات ويوفر 12 ساعة تشغيل  </a:t>
            </a:r>
            <a:r>
              <a:rPr lang="ar-IQ" dirty="0"/>
              <a:t>، بدون رسوم </a:t>
            </a:r>
            <a:r>
              <a:rPr lang="ar-IQ" dirty="0" smtClean="0"/>
              <a:t>إعداد.</a:t>
            </a:r>
          </a:p>
          <a:p>
            <a:pPr marL="0" indent="0" algn="r" rtl="1">
              <a:buNone/>
            </a:pPr>
            <a:r>
              <a:rPr lang="ar-IQ" u="sng" dirty="0" smtClean="0"/>
              <a:t>ال</a:t>
            </a:r>
            <a:r>
              <a:rPr lang="en-US" altLang="en-US" u="sng" dirty="0" err="1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Colab</a:t>
            </a:r>
            <a:r>
              <a:rPr lang="ar-IQ" u="sng" dirty="0"/>
              <a:t> </a:t>
            </a:r>
            <a:r>
              <a:rPr lang="ar-IQ" u="sng" dirty="0" smtClean="0"/>
              <a:t>غيرالمجاني؟</a:t>
            </a:r>
          </a:p>
          <a:p>
            <a:pPr marL="0" indent="0" algn="r" rtl="1">
              <a:buNone/>
            </a:pPr>
            <a:r>
              <a:rPr lang="ar-IQ" dirty="0" smtClean="0"/>
              <a:t>يوفر</a:t>
            </a:r>
            <a:r>
              <a:rPr lang="en-US" dirty="0" smtClean="0"/>
              <a:t>GPU</a:t>
            </a:r>
            <a:r>
              <a:rPr lang="ar-IQ" dirty="0" smtClean="0"/>
              <a:t> 25 كيكا اضافية و24 ساعة تشغيل و</a:t>
            </a:r>
            <a:r>
              <a:rPr lang="en-US" dirty="0" err="1" smtClean="0"/>
              <a:t>Nvidia</a:t>
            </a:r>
            <a:r>
              <a:rPr lang="en-US" dirty="0" smtClean="0"/>
              <a:t> 100P</a:t>
            </a:r>
          </a:p>
          <a:p>
            <a:pPr marL="0" indent="0" algn="r" rtl="1">
              <a:buNone/>
            </a:pPr>
            <a:endParaRPr lang="ar-IQ" dirty="0" smtClean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آ</a:t>
            </a:r>
            <a:r>
              <a:rPr lang="ar-IQ" dirty="0" smtClean="0"/>
              <a:t>لية عمل البرنامج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اولا : بالأول يتم الاشتراك بالحساب الخاص ب</a:t>
            </a:r>
            <a:r>
              <a:rPr lang="en-US" dirty="0" smtClean="0"/>
              <a:t>Google workspace </a:t>
            </a:r>
            <a:r>
              <a:rPr lang="ar-IQ" dirty="0" smtClean="0"/>
              <a:t> </a:t>
            </a:r>
          </a:p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25" y="2354325"/>
            <a:ext cx="2965627" cy="450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378262" y="2774731"/>
            <a:ext cx="2375338" cy="1072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58703" y="3426372"/>
            <a:ext cx="80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800" dirty="0" smtClean="0"/>
              <a:t>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62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2547</TotalTime>
  <Words>579</Words>
  <Application>Microsoft Office PowerPoint</Application>
  <PresentationFormat>Widescreen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Imprint MT Shadow</vt:lpstr>
      <vt:lpstr>inherit</vt:lpstr>
      <vt:lpstr>Times New Roman</vt:lpstr>
      <vt:lpstr>Wingdings</vt:lpstr>
      <vt:lpstr>Office Theme</vt:lpstr>
      <vt:lpstr>إدارة تطبيقات الأيميل الرسمي</vt:lpstr>
      <vt:lpstr>Colaboratory</vt:lpstr>
      <vt:lpstr>مقدمة</vt:lpstr>
      <vt:lpstr>مميزاتها</vt:lpstr>
      <vt:lpstr>PowerPoint Presentation</vt:lpstr>
      <vt:lpstr>المساؤى</vt:lpstr>
      <vt:lpstr>هل يستخدم COLAB الـ GPU ؟ نعم</vt:lpstr>
      <vt:lpstr> هل Colab مجاني؟</vt:lpstr>
      <vt:lpstr>آلية عمل البرنامج </vt:lpstr>
      <vt:lpstr>آلية عمل البرنامج </vt:lpstr>
      <vt:lpstr>آلية عمل البرنامج </vt:lpstr>
      <vt:lpstr>آلية عمل البرنامج </vt:lpstr>
      <vt:lpstr>آلية عمل البرنامج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2022-05-06T19:55:14Z</dcterms:created>
  <dcterms:modified xsi:type="dcterms:W3CDTF">2022-05-15T14:11:18Z</dcterms:modified>
</cp:coreProperties>
</file>