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72" r:id="rId1"/>
  </p:sldMasterIdLst>
  <p:notesMasterIdLst>
    <p:notesMasterId r:id="rId33"/>
  </p:notesMasterIdLst>
  <p:sldIdLst>
    <p:sldId id="324" r:id="rId2"/>
    <p:sldId id="311" r:id="rId3"/>
    <p:sldId id="261" r:id="rId4"/>
    <p:sldId id="259" r:id="rId5"/>
    <p:sldId id="263" r:id="rId6"/>
    <p:sldId id="326" r:id="rId7"/>
    <p:sldId id="265" r:id="rId8"/>
    <p:sldId id="266" r:id="rId9"/>
    <p:sldId id="325" r:id="rId10"/>
    <p:sldId id="273" r:id="rId11"/>
    <p:sldId id="274" r:id="rId12"/>
    <p:sldId id="269" r:id="rId13"/>
    <p:sldId id="316" r:id="rId14"/>
    <p:sldId id="272" r:id="rId15"/>
    <p:sldId id="275" r:id="rId16"/>
    <p:sldId id="276" r:id="rId17"/>
    <p:sldId id="278" r:id="rId18"/>
    <p:sldId id="298" r:id="rId19"/>
    <p:sldId id="310" r:id="rId20"/>
    <p:sldId id="294" r:id="rId21"/>
    <p:sldId id="323" r:id="rId22"/>
    <p:sldId id="281" r:id="rId23"/>
    <p:sldId id="280" r:id="rId24"/>
    <p:sldId id="282" r:id="rId25"/>
    <p:sldId id="283" r:id="rId26"/>
    <p:sldId id="284" r:id="rId27"/>
    <p:sldId id="312" r:id="rId28"/>
    <p:sldId id="319" r:id="rId29"/>
    <p:sldId id="309" r:id="rId30"/>
    <p:sldId id="315" r:id="rId31"/>
    <p:sldId id="32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650"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6504A-B98A-49BE-A3BE-892A8782ECF3}" type="datetimeFigureOut">
              <a:rPr lang="en-GB" smtClean="0"/>
              <a:pPr/>
              <a:t>31/03/2022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0DCE2-E92A-4D7D-982A-62D307CC4253}" type="slidenum">
              <a:rPr lang="en-GB" smtClean="0"/>
              <a:pPr/>
              <a:t>‹#›</a:t>
            </a:fld>
            <a:endParaRPr lang="en-GB"/>
          </a:p>
        </p:txBody>
      </p:sp>
    </p:spTree>
    <p:extLst>
      <p:ext uri="{BB962C8B-B14F-4D97-AF65-F5344CB8AC3E}">
        <p14:creationId xmlns:p14="http://schemas.microsoft.com/office/powerpoint/2010/main" val="6787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40DCE2-E92A-4D7D-982A-62D307CC4253}" type="slidenum">
              <a:rPr lang="en-GB" smtClean="0"/>
              <a:pPr/>
              <a:t>23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40DCE2-E92A-4D7D-982A-62D307CC4253}" type="slidenum">
              <a:rPr lang="en-GB" smtClean="0"/>
              <a:pPr/>
              <a:t>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32043E0-974B-40B0-969D-097FF461A3EE}" type="datetimeFigureOut">
              <a:rPr lang="en-GB" smtClean="0"/>
              <a:pPr/>
              <a:t>31/03/2022</a:t>
            </a:fld>
            <a:endParaRPr lang="en-GB"/>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GB"/>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82C0E74-5E56-488A-8E4D-D5471244867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2043E0-974B-40B0-969D-097FF461A3EE}" type="datetimeFigureOut">
              <a:rPr lang="en-GB" smtClean="0"/>
              <a:pPr/>
              <a:t>31/03/2022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C0E74-5E56-488A-8E4D-D547124486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2043E0-974B-40B0-969D-097FF461A3EE}" type="datetimeFigureOut">
              <a:rPr lang="en-GB" smtClean="0"/>
              <a:pPr/>
              <a:t>31/03/2022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2C0E74-5E56-488A-8E4D-D5471244867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32043E0-974B-40B0-969D-097FF461A3EE}" type="datetimeFigureOut">
              <a:rPr lang="en-GB" smtClean="0"/>
              <a:pPr/>
              <a:t>31/03/2022</a:t>
            </a:fld>
            <a:endParaRPr lang="en-GB"/>
          </a:p>
        </p:txBody>
      </p:sp>
      <p:sp>
        <p:nvSpPr>
          <p:cNvPr id="5" name="Footer Placeholder 4"/>
          <p:cNvSpPr>
            <a:spLocks noGrp="1"/>
          </p:cNvSpPr>
          <p:nvPr>
            <p:ph type="ftr" sz="quarter" idx="11"/>
          </p:nvPr>
        </p:nvSpPr>
        <p:spPr>
          <a:xfrm>
            <a:off x="457200" y="6480969"/>
            <a:ext cx="4260056" cy="300831"/>
          </a:xfrm>
        </p:spPr>
        <p:txBody>
          <a:bodyPr/>
          <a:lstStyle/>
          <a:p>
            <a:endParaRPr lang="en-GB"/>
          </a:p>
        </p:txBody>
      </p:sp>
      <p:sp>
        <p:nvSpPr>
          <p:cNvPr id="6" name="Slide Number Placeholder 5"/>
          <p:cNvSpPr>
            <a:spLocks noGrp="1"/>
          </p:cNvSpPr>
          <p:nvPr>
            <p:ph type="sldNum" sz="quarter" idx="12"/>
          </p:nvPr>
        </p:nvSpPr>
        <p:spPr/>
        <p:txBody>
          <a:bodyPr/>
          <a:lstStyle/>
          <a:p>
            <a:fld id="{782C0E74-5E56-488A-8E4D-D5471244867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32043E0-974B-40B0-969D-097FF461A3EE}" type="datetimeFigureOut">
              <a:rPr lang="en-GB" smtClean="0"/>
              <a:pPr/>
              <a:t>31/03/2022</a:t>
            </a:fld>
            <a:endParaRPr lang="en-GB"/>
          </a:p>
        </p:txBody>
      </p:sp>
      <p:sp>
        <p:nvSpPr>
          <p:cNvPr id="5" name="Footer Placeholder 4"/>
          <p:cNvSpPr>
            <a:spLocks noGrp="1"/>
          </p:cNvSpPr>
          <p:nvPr>
            <p:ph type="ftr" sz="quarter" idx="11"/>
          </p:nvPr>
        </p:nvSpPr>
        <p:spPr>
          <a:xfrm>
            <a:off x="2619376" y="6480969"/>
            <a:ext cx="4260056" cy="300831"/>
          </a:xfrm>
        </p:spPr>
        <p:txBody>
          <a:bodyPr/>
          <a:lstStyle/>
          <a:p>
            <a:endParaRPr lang="en-GB"/>
          </a:p>
        </p:txBody>
      </p:sp>
      <p:sp>
        <p:nvSpPr>
          <p:cNvPr id="6" name="Slide Number Placeholder 5"/>
          <p:cNvSpPr>
            <a:spLocks noGrp="1"/>
          </p:cNvSpPr>
          <p:nvPr>
            <p:ph type="sldNum" sz="quarter" idx="12"/>
          </p:nvPr>
        </p:nvSpPr>
        <p:spPr>
          <a:xfrm>
            <a:off x="8451056" y="809624"/>
            <a:ext cx="502920" cy="300831"/>
          </a:xfrm>
        </p:spPr>
        <p:txBody>
          <a:bodyPr/>
          <a:lstStyle/>
          <a:p>
            <a:fld id="{782C0E74-5E56-488A-8E4D-D54712448675}" type="slidenum">
              <a:rPr lang="en-GB" smtClean="0"/>
              <a:pPr/>
              <a:t>‹#›</a:t>
            </a:fld>
            <a:endParaRPr lang="en-GB"/>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32043E0-974B-40B0-969D-097FF461A3EE}" type="datetimeFigureOut">
              <a:rPr lang="en-GB" smtClean="0"/>
              <a:pPr/>
              <a:t>31/03/2022</a:t>
            </a:fld>
            <a:endParaRPr lang="en-GB"/>
          </a:p>
        </p:txBody>
      </p:sp>
      <p:sp>
        <p:nvSpPr>
          <p:cNvPr id="6" name="Footer Placeholder 5"/>
          <p:cNvSpPr>
            <a:spLocks noGrp="1"/>
          </p:cNvSpPr>
          <p:nvPr>
            <p:ph type="ftr" sz="quarter" idx="11"/>
          </p:nvPr>
        </p:nvSpPr>
        <p:spPr>
          <a:xfrm>
            <a:off x="457200" y="6480969"/>
            <a:ext cx="4260056" cy="301752"/>
          </a:xfrm>
        </p:spPr>
        <p:txBody>
          <a:bodyPr/>
          <a:lstStyle/>
          <a:p>
            <a:endParaRPr lang="en-GB"/>
          </a:p>
        </p:txBody>
      </p:sp>
      <p:sp>
        <p:nvSpPr>
          <p:cNvPr id="7" name="Slide Number Placeholder 6"/>
          <p:cNvSpPr>
            <a:spLocks noGrp="1"/>
          </p:cNvSpPr>
          <p:nvPr>
            <p:ph type="sldNum" sz="quarter" idx="12"/>
          </p:nvPr>
        </p:nvSpPr>
        <p:spPr>
          <a:xfrm>
            <a:off x="7589520" y="6480969"/>
            <a:ext cx="502920" cy="301752"/>
          </a:xfrm>
        </p:spPr>
        <p:txBody>
          <a:bodyPr/>
          <a:lstStyle/>
          <a:p>
            <a:fld id="{782C0E74-5E56-488A-8E4D-D547124486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32043E0-974B-40B0-969D-097FF461A3EE}" type="datetimeFigureOut">
              <a:rPr lang="en-GB" smtClean="0"/>
              <a:pPr/>
              <a:t>31/03/2022</a:t>
            </a:fld>
            <a:endParaRPr lang="en-GB"/>
          </a:p>
        </p:txBody>
      </p:sp>
      <p:sp>
        <p:nvSpPr>
          <p:cNvPr id="8" name="Footer Placeholder 7"/>
          <p:cNvSpPr>
            <a:spLocks noGrp="1"/>
          </p:cNvSpPr>
          <p:nvPr>
            <p:ph type="ftr" sz="quarter" idx="11"/>
          </p:nvPr>
        </p:nvSpPr>
        <p:spPr>
          <a:xfrm>
            <a:off x="457200" y="6480969"/>
            <a:ext cx="4261104" cy="301752"/>
          </a:xfrm>
        </p:spPr>
        <p:txBody>
          <a:bodyPr/>
          <a:lstStyle/>
          <a:p>
            <a:endParaRPr lang="en-GB"/>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782C0E74-5E56-488A-8E4D-D5471244867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32043E0-974B-40B0-969D-097FF461A3EE}" type="datetimeFigureOut">
              <a:rPr lang="en-GB" smtClean="0"/>
              <a:pPr/>
              <a:t>31/03/2022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2C0E74-5E56-488A-8E4D-D547124486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32043E0-974B-40B0-969D-097FF461A3EE}" type="datetimeFigureOut">
              <a:rPr lang="en-GB" smtClean="0"/>
              <a:pPr/>
              <a:t>31/03/2022</a:t>
            </a:fld>
            <a:endParaRPr lang="en-GB"/>
          </a:p>
        </p:txBody>
      </p:sp>
      <p:sp>
        <p:nvSpPr>
          <p:cNvPr id="3" name="Footer Placeholder 2"/>
          <p:cNvSpPr>
            <a:spLocks noGrp="1"/>
          </p:cNvSpPr>
          <p:nvPr>
            <p:ph type="ftr" sz="quarter" idx="11"/>
          </p:nvPr>
        </p:nvSpPr>
        <p:spPr>
          <a:xfrm>
            <a:off x="457200" y="6481890"/>
            <a:ext cx="4260056" cy="300831"/>
          </a:xfrm>
        </p:spPr>
        <p:txBody>
          <a:bodyPr/>
          <a:lstStyle/>
          <a:p>
            <a:endParaRPr lang="en-GB"/>
          </a:p>
        </p:txBody>
      </p:sp>
      <p:sp>
        <p:nvSpPr>
          <p:cNvPr id="4" name="Slide Number Placeholder 3"/>
          <p:cNvSpPr>
            <a:spLocks noGrp="1"/>
          </p:cNvSpPr>
          <p:nvPr>
            <p:ph type="sldNum" sz="quarter" idx="12"/>
          </p:nvPr>
        </p:nvSpPr>
        <p:spPr>
          <a:xfrm>
            <a:off x="7589520" y="6480969"/>
            <a:ext cx="502920" cy="301752"/>
          </a:xfrm>
        </p:spPr>
        <p:txBody>
          <a:bodyPr/>
          <a:lstStyle/>
          <a:p>
            <a:fld id="{782C0E74-5E56-488A-8E4D-D547124486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32043E0-974B-40B0-969D-097FF461A3EE}" type="datetimeFigureOut">
              <a:rPr lang="en-GB" smtClean="0"/>
              <a:pPr/>
              <a:t>31/03/2022</a:t>
            </a:fld>
            <a:endParaRPr lang="en-GB"/>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782C0E74-5E56-488A-8E4D-D5471244867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32043E0-974B-40B0-969D-097FF461A3EE}" type="datetimeFigureOut">
              <a:rPr lang="en-GB" smtClean="0"/>
              <a:pPr/>
              <a:t>31/03/2022</a:t>
            </a:fld>
            <a:endParaRPr lang="en-GB"/>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782C0E74-5E56-488A-8E4D-D5471244867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32043E0-974B-40B0-969D-097FF461A3EE}" type="datetimeFigureOut">
              <a:rPr lang="en-GB" smtClean="0"/>
              <a:pPr/>
              <a:t>31/03/2022</a:t>
            </a:fld>
            <a:endParaRPr lang="en-GB"/>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GB"/>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82C0E74-5E56-488A-8E4D-D54712448675}"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MEENA\Documents\PICTURE\Graduation &amp; last days pictures inNewcastle 2012\IMG_004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108520" y="620688"/>
            <a:ext cx="9144000" cy="2982193"/>
          </a:xfrm>
          <a:prstGeom prst="rect">
            <a:avLst/>
          </a:prstGeom>
        </p:spPr>
        <p:txBody>
          <a:bodyP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en-GB" sz="6600" dirty="0" smtClean="0">
                <a:ln w="6350">
                  <a:solidFill>
                    <a:schemeClr val="bg1"/>
                  </a:solidFill>
                </a:ln>
                <a:solidFill>
                  <a:schemeClr val="tx1"/>
                </a:solidFill>
                <a:latin typeface="Times New Roman" pitchFamily="18" charset="0"/>
                <a:cs typeface="Times New Roman" pitchFamily="18" charset="0"/>
              </a:rPr>
              <a:t>Raman Spectroscopy </a:t>
            </a:r>
            <a:br>
              <a:rPr lang="en-GB" sz="6600" dirty="0" smtClean="0">
                <a:ln w="6350">
                  <a:solidFill>
                    <a:schemeClr val="bg1"/>
                  </a:solidFill>
                </a:ln>
                <a:solidFill>
                  <a:schemeClr val="tx1"/>
                </a:solidFill>
                <a:latin typeface="Times New Roman" pitchFamily="18" charset="0"/>
                <a:cs typeface="Times New Roman" pitchFamily="18" charset="0"/>
              </a:rPr>
            </a:br>
            <a:r>
              <a:rPr lang="en-GB" sz="6600" dirty="0" smtClean="0">
                <a:ln w="6350">
                  <a:solidFill>
                    <a:schemeClr val="bg1"/>
                  </a:solidFill>
                </a:ln>
                <a:solidFill>
                  <a:schemeClr val="tx1"/>
                </a:solidFill>
                <a:latin typeface="Times New Roman" pitchFamily="18" charset="0"/>
                <a:cs typeface="Times New Roman" pitchFamily="18" charset="0"/>
              </a:rPr>
              <a:t>in Diagnosis of </a:t>
            </a:r>
            <a:br>
              <a:rPr lang="en-GB" sz="6600" dirty="0" smtClean="0">
                <a:ln w="6350">
                  <a:solidFill>
                    <a:schemeClr val="bg1"/>
                  </a:solidFill>
                </a:ln>
                <a:solidFill>
                  <a:schemeClr val="tx1"/>
                </a:solidFill>
                <a:latin typeface="Times New Roman" pitchFamily="18" charset="0"/>
                <a:cs typeface="Times New Roman" pitchFamily="18" charset="0"/>
              </a:rPr>
            </a:br>
            <a:r>
              <a:rPr lang="en-GB" sz="6600" dirty="0" smtClean="0">
                <a:ln w="6350">
                  <a:solidFill>
                    <a:schemeClr val="bg1"/>
                  </a:solidFill>
                </a:ln>
                <a:solidFill>
                  <a:schemeClr val="tx1"/>
                </a:solidFill>
                <a:latin typeface="Times New Roman" pitchFamily="18" charset="0"/>
                <a:cs typeface="Times New Roman" pitchFamily="18" charset="0"/>
              </a:rPr>
              <a:t>Oral Epithelial Dysplasia </a:t>
            </a:r>
            <a:endParaRPr lang="en-GB" sz="6600" dirty="0">
              <a:ln w="6350">
                <a:solidFill>
                  <a:schemeClr val="bg1"/>
                </a:solidFill>
              </a:ln>
              <a:solidFill>
                <a:schemeClr val="tx1"/>
              </a:solidFill>
              <a:latin typeface="Times New Roman" pitchFamily="18" charset="0"/>
              <a:cs typeface="Times New Roman" pitchFamily="18" charset="0"/>
            </a:endParaRPr>
          </a:p>
        </p:txBody>
      </p:sp>
      <p:sp>
        <p:nvSpPr>
          <p:cNvPr id="4" name="TextBox 3"/>
          <p:cNvSpPr txBox="1"/>
          <p:nvPr/>
        </p:nvSpPr>
        <p:spPr>
          <a:xfrm>
            <a:off x="449796" y="4797152"/>
            <a:ext cx="8244408" cy="646331"/>
          </a:xfrm>
          <a:prstGeom prst="rect">
            <a:avLst/>
          </a:prstGeom>
          <a:noFill/>
        </p:spPr>
        <p:txBody>
          <a:bodyPr wrap="square" rtlCol="1">
            <a:spAutoFit/>
          </a:bodyPr>
          <a:lstStyle/>
          <a:p>
            <a:r>
              <a:rPr lang="en-US" sz="3600" b="1" dirty="0" smtClean="0">
                <a:solidFill>
                  <a:srgbClr val="FFFF00"/>
                </a:solidFill>
              </a:rPr>
              <a:t>Ass Prof </a:t>
            </a:r>
            <a:r>
              <a:rPr lang="en-US" sz="3600" b="1" dirty="0" err="1" smtClean="0">
                <a:solidFill>
                  <a:srgbClr val="FFFF00"/>
                </a:solidFill>
              </a:rPr>
              <a:t>Dr</a:t>
            </a:r>
            <a:r>
              <a:rPr lang="en-US" sz="3600" b="1" dirty="0" smtClean="0">
                <a:solidFill>
                  <a:srgbClr val="FFFF00"/>
                </a:solidFill>
              </a:rPr>
              <a:t> </a:t>
            </a:r>
            <a:r>
              <a:rPr lang="en-US" sz="3600" b="1" dirty="0" err="1" smtClean="0">
                <a:solidFill>
                  <a:srgbClr val="FFFF00"/>
                </a:solidFill>
              </a:rPr>
              <a:t>Ameena</a:t>
            </a:r>
            <a:r>
              <a:rPr lang="en-US" sz="3600" b="1" dirty="0" smtClean="0">
                <a:solidFill>
                  <a:srgbClr val="FFFF00"/>
                </a:solidFill>
              </a:rPr>
              <a:t> </a:t>
            </a:r>
            <a:r>
              <a:rPr lang="en-US" sz="3600" b="1" dirty="0" err="1" smtClean="0">
                <a:solidFill>
                  <a:srgbClr val="FFFF00"/>
                </a:solidFill>
              </a:rPr>
              <a:t>Ryhan</a:t>
            </a:r>
            <a:r>
              <a:rPr lang="en-US" sz="3600" b="1" dirty="0" smtClean="0">
                <a:solidFill>
                  <a:srgbClr val="FFFF00"/>
                </a:solidFill>
              </a:rPr>
              <a:t> </a:t>
            </a:r>
            <a:r>
              <a:rPr lang="en-US" sz="3600" b="1" dirty="0" err="1" smtClean="0">
                <a:solidFill>
                  <a:srgbClr val="FFFF00"/>
                </a:solidFill>
              </a:rPr>
              <a:t>Diajil</a:t>
            </a:r>
            <a:r>
              <a:rPr lang="en-US" sz="3600" b="1" dirty="0" smtClean="0">
                <a:solidFill>
                  <a:srgbClr val="FFFF00"/>
                </a:solidFill>
              </a:rPr>
              <a:t> </a:t>
            </a:r>
            <a:endParaRPr lang="ar-IQ" sz="3600" b="1" dirty="0">
              <a:solidFill>
                <a:srgbClr val="FFFF00"/>
              </a:solidFill>
            </a:endParaRPr>
          </a:p>
        </p:txBody>
      </p:sp>
    </p:spTree>
    <p:extLst>
      <p:ext uri="{BB962C8B-B14F-4D97-AF65-F5344CB8AC3E}">
        <p14:creationId xmlns:p14="http://schemas.microsoft.com/office/powerpoint/2010/main" val="376446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239000" cy="1362075"/>
          </a:xfrm>
        </p:spPr>
        <p:txBody>
          <a:bodyPr>
            <a:normAutofit/>
          </a:bodyPr>
          <a:lstStyle/>
          <a:p>
            <a:pPr algn="ctr"/>
            <a:r>
              <a:rPr lang="en-GB" sz="4800" dirty="0" smtClean="0"/>
              <a:t>Materials and methods</a:t>
            </a:r>
            <a:endParaRPr lang="en-GB" sz="4800" dirty="0"/>
          </a:p>
        </p:txBody>
      </p:sp>
      <p:sp>
        <p:nvSpPr>
          <p:cNvPr id="2052" name="Rectangle 4"/>
          <p:cNvSpPr>
            <a:spLocks noChangeArrowheads="1"/>
          </p:cNvSpPr>
          <p:nvPr/>
        </p:nvSpPr>
        <p:spPr bwMode="auto">
          <a:xfrm>
            <a:off x="251520" y="1196752"/>
            <a:ext cx="8280920" cy="559087"/>
          </a:xfrm>
          <a:prstGeom prst="rect">
            <a:avLst/>
          </a:prstGeom>
          <a:noFill/>
          <a:ln w="9525">
            <a:noFill/>
            <a:miter lim="800000"/>
            <a:headEnd/>
            <a:tailEnd/>
          </a:ln>
          <a:effectLst/>
        </p:spPr>
        <p:txBody>
          <a:bodyPr vert="horz" wrap="square" lIns="539580" tIns="126960" rIns="91440" bIns="0" numCol="1" anchor="ctr" anchorCtr="0" compatLnSpc="1">
            <a:prstTxWarp prst="textNoShape">
              <a:avLst/>
            </a:prstTxWarp>
            <a:spAutoFit/>
          </a:bodyPr>
          <a:lstStyle/>
          <a:p>
            <a:pPr fontAlgn="base">
              <a:spcBef>
                <a:spcPct val="0"/>
              </a:spcBef>
              <a:spcAft>
                <a:spcPct val="0"/>
              </a:spcAft>
              <a:buFontTx/>
              <a:buAutoNum type="arabicPeriod"/>
            </a:pPr>
            <a:r>
              <a:rPr kumimoji="0" lang="en-GB" sz="2800" b="1" i="0" u="sng" strike="noStrike" cap="none" normalizeH="0" baseline="0" dirty="0" smtClean="0">
                <a:ln>
                  <a:noFill/>
                </a:ln>
                <a:solidFill>
                  <a:schemeClr val="tx1"/>
                </a:solidFill>
                <a:effectLst/>
                <a:ea typeface="SimSun" pitchFamily="2" charset="-122"/>
                <a:cs typeface="Times New Roman" pitchFamily="18" charset="0"/>
              </a:rPr>
              <a:t>P</a:t>
            </a:r>
            <a:r>
              <a:rPr kumimoji="0" lang="en-GB" sz="2800" b="1" i="0" u="sng" strike="noStrike" cap="none" normalizeH="0" baseline="0" dirty="0" smtClean="0" bmk="">
                <a:ln>
                  <a:noFill/>
                </a:ln>
                <a:solidFill>
                  <a:schemeClr val="tx1"/>
                </a:solidFill>
                <a:effectLst/>
                <a:ea typeface="SimSun" pitchFamily="2" charset="-122"/>
                <a:cs typeface="Times New Roman" pitchFamily="18" charset="0"/>
              </a:rPr>
              <a:t>reparation of Oral Tissue</a:t>
            </a:r>
            <a:r>
              <a:rPr kumimoji="0" lang="en-GB" sz="2800" b="1" i="0" u="sng" strike="noStrike" cap="none" normalizeH="0" dirty="0" smtClean="0" bmk="">
                <a:ln>
                  <a:noFill/>
                </a:ln>
                <a:solidFill>
                  <a:schemeClr val="tx1"/>
                </a:solidFill>
                <a:effectLst/>
                <a:ea typeface="SimSun" pitchFamily="2" charset="-122"/>
                <a:cs typeface="Times New Roman" pitchFamily="18" charset="0"/>
              </a:rPr>
              <a:t> </a:t>
            </a:r>
            <a:r>
              <a:rPr kumimoji="0" lang="en-GB" sz="2800" b="1" i="0" u="sng" strike="noStrike" cap="none" normalizeH="0" baseline="0" dirty="0" smtClean="0" bmk="">
                <a:ln>
                  <a:noFill/>
                </a:ln>
                <a:solidFill>
                  <a:schemeClr val="tx1"/>
                </a:solidFill>
                <a:effectLst/>
                <a:ea typeface="SimSun" pitchFamily="2" charset="-122"/>
                <a:cs typeface="Times New Roman" pitchFamily="18" charset="0"/>
              </a:rPr>
              <a:t>Samples</a:t>
            </a:r>
          </a:p>
        </p:txBody>
      </p:sp>
      <p:sp>
        <p:nvSpPr>
          <p:cNvPr id="15" name="TextBox 14"/>
          <p:cNvSpPr txBox="1"/>
          <p:nvPr/>
        </p:nvSpPr>
        <p:spPr>
          <a:xfrm>
            <a:off x="539552" y="2060848"/>
            <a:ext cx="8136904" cy="5755422"/>
          </a:xfrm>
          <a:prstGeom prst="rect">
            <a:avLst/>
          </a:prstGeom>
          <a:noFill/>
        </p:spPr>
        <p:txBody>
          <a:bodyPr wrap="square" rtlCol="0">
            <a:spAutoFit/>
          </a:bodyPr>
          <a:lstStyle/>
          <a:p>
            <a:pPr>
              <a:buFont typeface="Wingdings" pitchFamily="2" charset="2"/>
              <a:buChar char="q"/>
              <a:tabLst>
                <a:tab pos="536575" algn="l"/>
              </a:tabLst>
            </a:pPr>
            <a:r>
              <a:rPr lang="en-GB" sz="2400" b="1" dirty="0" smtClean="0"/>
              <a:t> Formalin Fixed Paraffin Embedded tissue blocks  of patients diagnosed with dysplastic lesions in their floor of mouth (FOM) were used.</a:t>
            </a:r>
          </a:p>
          <a:p>
            <a:pPr>
              <a:buFont typeface="Wingdings" pitchFamily="2" charset="2"/>
              <a:buChar char="q"/>
            </a:pPr>
            <a:r>
              <a:rPr lang="en-GB" sz="2400" b="1" dirty="0" smtClean="0"/>
              <a:t> For every case, two adjacent sections of 10 µm thick specimens were cut.</a:t>
            </a:r>
          </a:p>
          <a:p>
            <a:pPr>
              <a:buFont typeface="Wingdings" pitchFamily="2" charset="2"/>
              <a:buChar char="q"/>
            </a:pPr>
            <a:endParaRPr lang="en-GB" sz="2400" b="1" dirty="0" smtClean="0"/>
          </a:p>
          <a:p>
            <a:pPr>
              <a:buFont typeface="Wingdings" pitchFamily="2" charset="2"/>
              <a:buChar char="q"/>
            </a:pPr>
            <a:r>
              <a:rPr lang="en-GB" sz="2400" b="1" dirty="0" smtClean="0"/>
              <a:t>1</a:t>
            </a:r>
            <a:r>
              <a:rPr lang="en-GB" sz="2400" b="1" baseline="30000" dirty="0" smtClean="0"/>
              <a:t>st</a:t>
            </a:r>
            <a:r>
              <a:rPr lang="en-GB" sz="2400" b="1" dirty="0" smtClean="0"/>
              <a:t> section was for the Raman analysis, mounted onto a 20 mm x 20 mm x 0.5 mm barium fluoride (BaF</a:t>
            </a:r>
            <a:r>
              <a:rPr lang="en-GB" sz="2400" b="1" baseline="-25000" dirty="0" smtClean="0"/>
              <a:t>2</a:t>
            </a:r>
            <a:r>
              <a:rPr lang="en-GB" sz="2400" b="1" dirty="0" smtClean="0"/>
              <a:t>) window which was then dried overnight.</a:t>
            </a:r>
          </a:p>
          <a:p>
            <a:pPr algn="just">
              <a:buFont typeface="Wingdings" pitchFamily="2" charset="2"/>
              <a:buChar char="q"/>
            </a:pPr>
            <a:endParaRPr lang="en-GB" sz="2400" b="1" dirty="0" smtClean="0"/>
          </a:p>
          <a:p>
            <a:pPr algn="just">
              <a:buFont typeface="Wingdings" pitchFamily="2" charset="2"/>
              <a:buChar char="q"/>
            </a:pPr>
            <a:endParaRPr lang="en-GB" sz="2000" b="1" dirty="0" smtClean="0"/>
          </a:p>
          <a:p>
            <a:pPr algn="just">
              <a:buFont typeface="Wingdings" pitchFamily="2" charset="2"/>
              <a:buChar char="q"/>
            </a:pPr>
            <a:endParaRPr lang="en-GB" sz="2400" b="1" dirty="0" smtClean="0"/>
          </a:p>
          <a:p>
            <a:pPr algn="just"/>
            <a:endParaRPr lang="en-GB" sz="2400" b="1" dirty="0" smtClean="0"/>
          </a:p>
          <a:p>
            <a:r>
              <a:rPr lang="en-GB" sz="2400" b="1" dirty="0" smtClean="0"/>
              <a:t> </a:t>
            </a:r>
          </a:p>
          <a:p>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692696"/>
            <a:ext cx="7920880" cy="5112568"/>
          </a:xfrm>
        </p:spPr>
        <p:txBody>
          <a:bodyPr>
            <a:normAutofit fontScale="25000" lnSpcReduction="20000"/>
          </a:bodyPr>
          <a:lstStyle/>
          <a:p>
            <a:pPr algn="just">
              <a:lnSpc>
                <a:spcPct val="120000"/>
              </a:lnSpc>
              <a:buFont typeface="Wingdings" pitchFamily="2" charset="2"/>
              <a:buChar char="q"/>
            </a:pPr>
            <a:r>
              <a:rPr lang="en-GB" sz="9600" b="1" dirty="0" smtClean="0"/>
              <a:t>The 2</a:t>
            </a:r>
            <a:r>
              <a:rPr lang="en-GB" sz="9600" b="1" baseline="30000" dirty="0" smtClean="0"/>
              <a:t>nd</a:t>
            </a:r>
            <a:r>
              <a:rPr lang="en-GB" sz="9600" b="1" dirty="0" smtClean="0"/>
              <a:t> section was mounted onto a glass slide and stained with H and E. </a:t>
            </a:r>
          </a:p>
          <a:p>
            <a:pPr algn="just">
              <a:lnSpc>
                <a:spcPct val="120000"/>
              </a:lnSpc>
              <a:buFont typeface="Wingdings" pitchFamily="2" charset="2"/>
              <a:buChar char="q"/>
            </a:pPr>
            <a:r>
              <a:rPr lang="en-GB" sz="9600" b="1" dirty="0" smtClean="0"/>
              <a:t>Two oral </a:t>
            </a:r>
            <a:r>
              <a:rPr lang="en-GB" sz="9600" b="1" dirty="0" smtClean="0">
                <a:solidFill>
                  <a:schemeClr val="tx1"/>
                </a:solidFill>
              </a:rPr>
              <a:t>pathologists independently assessed the tissue to grade the epithelial dysplasia using the WHO classification systems (mild, moderate, severe dysplasia and CIS)</a:t>
            </a:r>
          </a:p>
          <a:p>
            <a:pPr algn="just">
              <a:lnSpc>
                <a:spcPct val="120000"/>
              </a:lnSpc>
              <a:buFont typeface="Wingdings" pitchFamily="2" charset="2"/>
              <a:buChar char="q"/>
            </a:pPr>
            <a:r>
              <a:rPr lang="en-GB" sz="9600" b="1" dirty="0" smtClean="0"/>
              <a:t>If disparity was found between the two pathologists, a consensus grade agreed  by both after reviewing the sections together again.</a:t>
            </a:r>
          </a:p>
          <a:p>
            <a:pPr algn="just">
              <a:lnSpc>
                <a:spcPct val="120000"/>
              </a:lnSpc>
              <a:buFont typeface="Wingdings" pitchFamily="2" charset="2"/>
              <a:buChar char="q"/>
            </a:pPr>
            <a:r>
              <a:rPr lang="en-GB" sz="9600" b="1" dirty="0" smtClean="0"/>
              <a:t>Once this grade had been decided for all sections, the areas on the H and E slides relating to epithelial dysplasia and morphologically normal epithelium </a:t>
            </a:r>
            <a:r>
              <a:rPr lang="en-GB" sz="9600" b="1" u="sng" dirty="0" smtClean="0"/>
              <a:t>were marked </a:t>
            </a:r>
            <a:r>
              <a:rPr lang="en-GB" sz="9600" b="1" dirty="0" smtClean="0"/>
              <a:t>by one of the pathologists, so that the areas for Raman analysis could be identified on the parallel BaF</a:t>
            </a:r>
            <a:r>
              <a:rPr lang="en-GB" sz="9600" b="1" baseline="-25000" dirty="0" smtClean="0"/>
              <a:t>2</a:t>
            </a:r>
            <a:r>
              <a:rPr lang="en-GB" sz="9600" b="1" dirty="0" smtClean="0"/>
              <a:t>-mounted section.</a:t>
            </a:r>
          </a:p>
          <a:p>
            <a:pPr algn="just">
              <a:buFont typeface="Wingdings" pitchFamily="2" charset="2"/>
              <a:buChar char="Ø"/>
            </a:pPr>
            <a:endParaRPr lang="en-GB" sz="9600" b="1" dirty="0" smtClean="0"/>
          </a:p>
          <a:p>
            <a:pPr algn="just">
              <a:buFont typeface="Wingdings" pitchFamily="2" charset="2"/>
              <a:buChar char="Ø"/>
            </a:pPr>
            <a:endParaRPr lang="en-GB" sz="8800" b="1" dirty="0" smtClean="0"/>
          </a:p>
          <a:p>
            <a:pPr algn="just"/>
            <a:endParaRPr lang="en-GB" sz="8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MEENA\Documents\Material and methods picturs\IMG_1950.JPG"/>
          <p:cNvPicPr>
            <a:picLocks noChangeAspect="1" noChangeArrowheads="1"/>
          </p:cNvPicPr>
          <p:nvPr/>
        </p:nvPicPr>
        <p:blipFill>
          <a:blip r:embed="rId2" cstate="print"/>
          <a:srcRect l="11345" t="24798" r="3568" b="7513"/>
          <a:stretch>
            <a:fillRect/>
          </a:stretch>
        </p:blipFill>
        <p:spPr bwMode="auto">
          <a:xfrm>
            <a:off x="2627784" y="3645024"/>
            <a:ext cx="5760640" cy="2592288"/>
          </a:xfrm>
          <a:prstGeom prst="rect">
            <a:avLst/>
          </a:prstGeom>
          <a:noFill/>
        </p:spPr>
      </p:pic>
      <p:pic>
        <p:nvPicPr>
          <p:cNvPr id="5" name="Picture 4"/>
          <p:cNvPicPr/>
          <p:nvPr/>
        </p:nvPicPr>
        <p:blipFill>
          <a:blip r:embed="rId3" cstate="print">
            <a:extLst>
              <a:ext uri="{28A0092B-C50C-407E-A947-70E740481C1C}">
                <a14:useLocalDpi xmlns:a14="http://schemas.microsoft.com/office/drawing/2010/main" val="0"/>
              </a:ext>
            </a:extLst>
          </a:blip>
          <a:srcRect t="15682"/>
          <a:stretch>
            <a:fillRect/>
          </a:stretch>
        </p:blipFill>
        <p:spPr bwMode="auto">
          <a:xfrm>
            <a:off x="2627784" y="764704"/>
            <a:ext cx="5731510" cy="2830750"/>
          </a:xfrm>
          <a:prstGeom prst="rect">
            <a:avLst/>
          </a:prstGeom>
          <a:noFill/>
          <a:ln>
            <a:noFill/>
          </a:ln>
        </p:spPr>
      </p:pic>
      <p:pic>
        <p:nvPicPr>
          <p:cNvPr id="23554" name="Picture 2" descr="http://t2.gstatic.com/images?q=tbn:ANd9GcT1PNO3VOWBXrQ1BMdZvcghevxlaLE1iKic-_Dsef6LeoSxl8dhnw"/>
          <p:cNvPicPr>
            <a:picLocks noChangeAspect="1" noChangeArrowheads="1"/>
          </p:cNvPicPr>
          <p:nvPr/>
        </p:nvPicPr>
        <p:blipFill>
          <a:blip r:embed="rId4" cstate="print"/>
          <a:srcRect/>
          <a:stretch>
            <a:fillRect/>
          </a:stretch>
        </p:blipFill>
        <p:spPr bwMode="auto">
          <a:xfrm>
            <a:off x="467544" y="836712"/>
            <a:ext cx="1704975" cy="26765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764704"/>
            <a:ext cx="7560840" cy="5256584"/>
          </a:xfrm>
        </p:spPr>
        <p:txBody>
          <a:bodyPr>
            <a:noAutofit/>
          </a:bodyPr>
          <a:lstStyle/>
          <a:p>
            <a:pPr lvl="0" algn="just">
              <a:lnSpc>
                <a:spcPct val="120000"/>
              </a:lnSpc>
            </a:pPr>
            <a:r>
              <a:rPr lang="en-GB" sz="2300" b="1" dirty="0" smtClean="0"/>
              <a:t>Morphologically normal tissue from an unaffected area at the resection margins from the same patient was used as control to minimise the individual source of variation that might relate to patient demography, risk factors, medical history and medications used, which may cause other source of variations not related to the disease itself.</a:t>
            </a:r>
          </a:p>
          <a:p>
            <a:pPr lvl="0" algn="just">
              <a:lnSpc>
                <a:spcPct val="120000"/>
              </a:lnSpc>
            </a:pPr>
            <a:endParaRPr lang="en-GB" sz="2300" b="1" dirty="0" smtClean="0"/>
          </a:p>
          <a:p>
            <a:pPr lvl="0" algn="just">
              <a:lnSpc>
                <a:spcPct val="120000"/>
              </a:lnSpc>
            </a:pPr>
            <a:r>
              <a:rPr lang="en-GB" sz="2300" b="1" dirty="0" smtClean="0"/>
              <a:t>All samples used in this spectroscopic study were taking from patients affected with PMDs in one oral </a:t>
            </a:r>
            <a:r>
              <a:rPr lang="en-GB" sz="2300" b="1" dirty="0" err="1" smtClean="0"/>
              <a:t>subsite</a:t>
            </a:r>
            <a:r>
              <a:rPr lang="en-GB" sz="2300" b="1" dirty="0" smtClean="0"/>
              <a:t>, the FOM, eliminating the effect of anatomical site variation.</a:t>
            </a:r>
          </a:p>
          <a:p>
            <a:pPr>
              <a:lnSpc>
                <a:spcPct val="120000"/>
              </a:lnSpc>
            </a:pPr>
            <a:r>
              <a:rPr lang="en-GB" sz="2400" b="1" dirty="0" smtClean="0"/>
              <a:t> </a:t>
            </a:r>
          </a:p>
          <a:p>
            <a:endParaRPr lang="en-GB"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95536" y="910560"/>
            <a:ext cx="792088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effectLst/>
                <a:ea typeface="Calibri" pitchFamily="34" charset="0"/>
                <a:cs typeface="Arial" pitchFamily="34" charset="0"/>
              </a:rPr>
              <a:t>Before </a:t>
            </a:r>
            <a:r>
              <a:rPr kumimoji="0" lang="en-GB" sz="2400" b="1" i="0" u="none" strike="noStrike" cap="none" normalizeH="0" baseline="0" dirty="0" smtClean="0">
                <a:ln>
                  <a:noFill/>
                </a:ln>
                <a:effectLst/>
                <a:ea typeface="Times New Roman" pitchFamily="18" charset="0"/>
                <a:cs typeface="Arial" pitchFamily="34" charset="0"/>
              </a:rPr>
              <a:t>Raman analysis, all tissue sections on the BaF</a:t>
            </a:r>
            <a:r>
              <a:rPr kumimoji="0" lang="en-GB" sz="2400" b="1" i="0" u="none" strike="noStrike" cap="none" normalizeH="0" baseline="-30000" dirty="0" smtClean="0">
                <a:ln>
                  <a:noFill/>
                </a:ln>
                <a:effectLst/>
                <a:ea typeface="Times New Roman" pitchFamily="18" charset="0"/>
                <a:cs typeface="Arial" pitchFamily="34" charset="0"/>
              </a:rPr>
              <a:t>2</a:t>
            </a:r>
            <a:r>
              <a:rPr kumimoji="0" lang="en-GB" sz="2400" b="1" i="0" u="none" strike="noStrike" cap="none" normalizeH="0" baseline="0" dirty="0" smtClean="0">
                <a:ln>
                  <a:noFill/>
                </a:ln>
                <a:effectLst/>
                <a:ea typeface="Times New Roman" pitchFamily="18" charset="0"/>
                <a:cs typeface="Arial" pitchFamily="34" charset="0"/>
              </a:rPr>
              <a:t> substrate were de-waxed using the following protocol: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smtClean="0">
              <a:ln>
                <a:noFill/>
              </a:ln>
              <a:effectLst/>
              <a:cs typeface="Arial" pitchFamily="34" charset="0"/>
            </a:endParaRPr>
          </a:p>
          <a:p>
            <a:pPr marL="914400" lvl="1" indent="-457200" algn="just" eaLnBrk="0" fontAlgn="base" hangingPunct="0">
              <a:spcBef>
                <a:spcPct val="0"/>
              </a:spcBef>
              <a:spcAft>
                <a:spcPct val="0"/>
              </a:spcAft>
              <a:buFont typeface="+mj-lt"/>
              <a:buAutoNum type="arabicPeriod"/>
            </a:pPr>
            <a:r>
              <a:rPr kumimoji="0" lang="en-GB" sz="2400" b="1" i="0" u="none" strike="noStrike" cap="none" normalizeH="0" baseline="0" dirty="0" smtClean="0">
                <a:ln>
                  <a:noFill/>
                </a:ln>
                <a:effectLst/>
                <a:cs typeface="Arial" pitchFamily="34" charset="0"/>
              </a:rPr>
              <a:t>Immersed in a sealed glass bath containing 60 ml of n-hexane (3 pg/ml impurities) for 5 minutes.</a:t>
            </a:r>
          </a:p>
          <a:p>
            <a:pPr marL="914400" lvl="1" indent="-457200" algn="just" eaLnBrk="0" fontAlgn="base" hangingPunct="0">
              <a:spcBef>
                <a:spcPct val="0"/>
              </a:spcBef>
              <a:spcAft>
                <a:spcPct val="0"/>
              </a:spcAft>
              <a:buFont typeface="+mj-lt"/>
              <a:buAutoNum type="arabicPeriod"/>
            </a:pPr>
            <a:r>
              <a:rPr kumimoji="0" lang="en-GB" sz="2400" b="1" i="0" u="none" strike="noStrike" cap="none" normalizeH="0" baseline="0" dirty="0" smtClean="0">
                <a:ln>
                  <a:noFill/>
                </a:ln>
                <a:effectLst/>
                <a:cs typeface="Arial" pitchFamily="34" charset="0"/>
              </a:rPr>
              <a:t>Immersed in a sealed glass bath containing 60 ml ethanol (99.8%)</a:t>
            </a:r>
            <a:r>
              <a:rPr kumimoji="0" lang="en-GB" sz="2400" b="1" i="0" u="none" strike="noStrike" cap="none" normalizeH="0" dirty="0" smtClean="0">
                <a:ln>
                  <a:noFill/>
                </a:ln>
                <a:effectLst/>
                <a:cs typeface="Arial" pitchFamily="34" charset="0"/>
              </a:rPr>
              <a:t> </a:t>
            </a:r>
            <a:r>
              <a:rPr kumimoji="0" lang="en-GB" sz="2400" b="1" i="0" u="none" strike="noStrike" cap="none" normalizeH="0" baseline="0" dirty="0" smtClean="0">
                <a:ln>
                  <a:noFill/>
                </a:ln>
                <a:effectLst/>
                <a:cs typeface="Arial" pitchFamily="34" charset="0"/>
              </a:rPr>
              <a:t>for 5 minutes.</a:t>
            </a:r>
          </a:p>
          <a:p>
            <a:pPr marL="914400" lvl="1" indent="-457200" algn="just" eaLnBrk="0" fontAlgn="base" hangingPunct="0">
              <a:spcBef>
                <a:spcPct val="0"/>
              </a:spcBef>
              <a:spcAft>
                <a:spcPct val="0"/>
              </a:spcAft>
              <a:buFont typeface="+mj-lt"/>
              <a:buAutoNum type="arabicPeriod"/>
            </a:pPr>
            <a:r>
              <a:rPr kumimoji="0" lang="en-GB" sz="2400" b="1" i="0" u="none" strike="noStrike" cap="none" normalizeH="0" baseline="0" dirty="0" smtClean="0">
                <a:ln>
                  <a:noFill/>
                </a:ln>
                <a:effectLst/>
                <a:cs typeface="Arial" pitchFamily="34" charset="0"/>
              </a:rPr>
              <a:t>Placed overnight in an oven (25 </a:t>
            </a:r>
            <a:r>
              <a:rPr kumimoji="0" lang="en-GB" sz="2400" b="1" i="0" u="none" strike="noStrike" cap="none" normalizeH="0" baseline="30000" dirty="0" smtClean="0">
                <a:ln>
                  <a:noFill/>
                </a:ln>
                <a:effectLst/>
                <a:ea typeface="Calibri" pitchFamily="34" charset="0"/>
                <a:cs typeface="Arial" pitchFamily="34" charset="0"/>
              </a:rPr>
              <a:t>°</a:t>
            </a:r>
            <a:r>
              <a:rPr kumimoji="0" lang="en-GB" sz="2400" b="1" i="0" u="none" strike="noStrike" cap="none" normalizeH="0" baseline="0" dirty="0" smtClean="0">
                <a:ln>
                  <a:noFill/>
                </a:ln>
                <a:effectLst/>
                <a:ea typeface="Calibri" pitchFamily="34" charset="0"/>
                <a:cs typeface="Arial" pitchFamily="34" charset="0"/>
              </a:rPr>
              <a:t>C</a:t>
            </a:r>
            <a:r>
              <a:rPr kumimoji="0" lang="en-GB" sz="2400" b="1" i="0" u="none" strike="noStrike" cap="none" normalizeH="0" baseline="0" dirty="0" smtClean="0">
                <a:ln>
                  <a:noFill/>
                </a:ln>
                <a:effectLst/>
                <a:cs typeface="Arial" pitchFamily="34" charset="0"/>
              </a:rPr>
              <a:t>) to allow to fully dry.</a:t>
            </a:r>
          </a:p>
          <a:p>
            <a:pPr marL="914400" lvl="1" indent="-457200" algn="just" eaLnBrk="0" fontAlgn="base" hangingPunct="0">
              <a:spcBef>
                <a:spcPct val="0"/>
              </a:spcBef>
              <a:spcAft>
                <a:spcPct val="0"/>
              </a:spcAft>
              <a:buFont typeface="+mj-lt"/>
              <a:buAutoNum type="arabicPeriod"/>
            </a:pPr>
            <a:r>
              <a:rPr kumimoji="0" lang="en-GB" sz="2400" b="1" i="0" u="none" strike="noStrike" cap="none" normalizeH="0" baseline="0" dirty="0" smtClean="0">
                <a:ln>
                  <a:noFill/>
                </a:ln>
                <a:effectLst/>
                <a:cs typeface="Arial" pitchFamily="34" charset="0"/>
              </a:rPr>
              <a:t>Stored in a sealed desiccator </a:t>
            </a:r>
            <a:r>
              <a:rPr kumimoji="0" lang="en-GB" sz="2400" b="1" i="0" u="none" strike="noStrike" cap="none" normalizeH="0" baseline="0" dirty="0" smtClean="0">
                <a:ln>
                  <a:noFill/>
                </a:ln>
                <a:effectLst/>
                <a:ea typeface="Calibri" pitchFamily="34" charset="0"/>
                <a:cs typeface="Arial" pitchFamily="34" charset="0"/>
              </a:rPr>
              <a:t>containing s</a:t>
            </a:r>
            <a:r>
              <a:rPr kumimoji="0" lang="en-GB" sz="2400" b="1" i="0" u="none" strike="noStrike" cap="none" normalizeH="0" baseline="0" dirty="0" smtClean="0" bmk="">
                <a:ln>
                  <a:noFill/>
                </a:ln>
                <a:effectLst/>
                <a:ea typeface="Calibri" pitchFamily="34" charset="0"/>
                <a:cs typeface="Arial" pitchFamily="34" charset="0"/>
              </a:rPr>
              <a:t>ilica gel beads</a:t>
            </a:r>
            <a:r>
              <a:rPr kumimoji="0" lang="en-GB" sz="2400" b="1" i="0" u="none" strike="noStrike" cap="none" normalizeH="0" baseline="0" dirty="0" smtClean="0">
                <a:ln>
                  <a:noFill/>
                </a:ln>
                <a:effectLst/>
                <a:cs typeface="Arial" pitchFamily="34" charset="0"/>
              </a:rPr>
              <a:t> until analysis.</a:t>
            </a:r>
            <a:r>
              <a:rPr kumimoji="0" lang="en-GB" sz="2400" b="1" i="0" u="none" strike="noStrike" cap="none" normalizeH="0" baseline="0" dirty="0" smtClean="0">
                <a:ln>
                  <a:noFill/>
                </a:ln>
                <a:effectLst/>
                <a:ea typeface="Calibri" pitchFamily="34" charset="0"/>
                <a:cs typeface="Arial" pitchFamily="34" charset="0"/>
              </a:rPr>
              <a:t> </a:t>
            </a:r>
            <a:endParaRPr kumimoji="0" lang="en-GB" sz="2400" b="1"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880.JPG"/>
          <p:cNvPicPr/>
          <p:nvPr/>
        </p:nvPicPr>
        <p:blipFill>
          <a:blip r:embed="rId2" cstate="print"/>
          <a:stretch>
            <a:fillRect/>
          </a:stretch>
        </p:blipFill>
        <p:spPr>
          <a:xfrm>
            <a:off x="1259632" y="0"/>
            <a:ext cx="6552728" cy="6768000"/>
          </a:xfrm>
          <a:prstGeom prst="rect">
            <a:avLst/>
          </a:prstGeom>
        </p:spPr>
      </p:pic>
      <p:sp>
        <p:nvSpPr>
          <p:cNvPr id="3" name="Rectangle 2"/>
          <p:cNvSpPr/>
          <p:nvPr/>
        </p:nvSpPr>
        <p:spPr>
          <a:xfrm>
            <a:off x="3275856" y="6324128"/>
            <a:ext cx="1866217" cy="461665"/>
          </a:xfrm>
          <a:prstGeom prst="rect">
            <a:avLst/>
          </a:prstGeom>
        </p:spPr>
        <p:txBody>
          <a:bodyPr wrap="none">
            <a:spAutoFit/>
          </a:bodyPr>
          <a:lstStyle/>
          <a:p>
            <a:r>
              <a:rPr lang="en-GB" sz="2400" b="1" dirty="0" smtClean="0">
                <a:solidFill>
                  <a:prstClr val="white"/>
                </a:solidFill>
                <a:cs typeface="Arial" pitchFamily="34" charset="0"/>
              </a:rPr>
              <a:t>Desiccator </a:t>
            </a:r>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332656"/>
            <a:ext cx="7776864" cy="2448272"/>
          </a:xfrm>
        </p:spPr>
        <p:txBody>
          <a:bodyPr>
            <a:normAutofit fontScale="77500" lnSpcReduction="20000"/>
          </a:bodyPr>
          <a:lstStyle/>
          <a:p>
            <a:pPr algn="just"/>
            <a:endParaRPr lang="en-GB" sz="2600" dirty="0" smtClean="0"/>
          </a:p>
          <a:p>
            <a:pPr algn="ctr"/>
            <a:endParaRPr lang="en-GB" sz="2600" b="1" dirty="0" smtClean="0"/>
          </a:p>
          <a:p>
            <a:pPr algn="just">
              <a:lnSpc>
                <a:spcPct val="120000"/>
              </a:lnSpc>
            </a:pPr>
            <a:r>
              <a:rPr lang="en-GB" sz="2400" b="1" dirty="0" smtClean="0"/>
              <a:t>Raman analyses were conducted using a </a:t>
            </a:r>
            <a:r>
              <a:rPr lang="en-GB" sz="2400" b="1" dirty="0" err="1" smtClean="0"/>
              <a:t>LabRam</a:t>
            </a:r>
            <a:r>
              <a:rPr lang="en-GB" sz="2400" b="1" dirty="0" smtClean="0"/>
              <a:t> HR Raman spectrometer (HORIBA Scientific, France) connected to </a:t>
            </a:r>
            <a:r>
              <a:rPr lang="en-GB" sz="2400" b="1" dirty="0" err="1" smtClean="0"/>
              <a:t>confocal</a:t>
            </a:r>
            <a:r>
              <a:rPr lang="en-GB" sz="2400" b="1" dirty="0" smtClean="0"/>
              <a:t> microscopy and controlled by Lab Spec 5 software. The objective of the microscope focuses the </a:t>
            </a:r>
            <a:r>
              <a:rPr lang="en-GB" sz="2400" b="1" u="sng" dirty="0" smtClean="0"/>
              <a:t>incident laser light </a:t>
            </a:r>
            <a:r>
              <a:rPr lang="en-GB" sz="2400" b="1" dirty="0" smtClean="0"/>
              <a:t>onto only a small point of the specimen depending on the objective lens used.</a:t>
            </a:r>
          </a:p>
          <a:p>
            <a:pPr algn="just"/>
            <a:endParaRPr lang="en-GB" b="1" dirty="0" smtClean="0"/>
          </a:p>
          <a:p>
            <a:pPr>
              <a:buFont typeface="Wingdings" pitchFamily="2" charset="2"/>
              <a:buChar char="ü"/>
            </a:pPr>
            <a:endParaRPr lang="en-GB" sz="2400" b="1" dirty="0" smtClean="0"/>
          </a:p>
          <a:p>
            <a:endParaRPr lang="en-GB" dirty="0" smtClean="0"/>
          </a:p>
          <a:p>
            <a:pPr>
              <a:buFont typeface="Wingdings" pitchFamily="2" charset="2"/>
              <a:buChar char="Ø"/>
            </a:pPr>
            <a:endParaRPr lang="en-GB" dirty="0"/>
          </a:p>
        </p:txBody>
      </p:sp>
      <p:sp>
        <p:nvSpPr>
          <p:cNvPr id="7" name="TextBox 6"/>
          <p:cNvSpPr txBox="1"/>
          <p:nvPr/>
        </p:nvSpPr>
        <p:spPr>
          <a:xfrm>
            <a:off x="683568" y="332656"/>
            <a:ext cx="7632848" cy="584775"/>
          </a:xfrm>
          <a:prstGeom prst="rect">
            <a:avLst/>
          </a:prstGeom>
          <a:noFill/>
        </p:spPr>
        <p:txBody>
          <a:bodyPr wrap="square" rtlCol="0">
            <a:spAutoFit/>
          </a:bodyPr>
          <a:lstStyle/>
          <a:p>
            <a:pPr algn="just"/>
            <a:r>
              <a:rPr lang="en-GB" sz="3200" b="1" dirty="0" smtClean="0"/>
              <a:t>2. </a:t>
            </a:r>
            <a:r>
              <a:rPr lang="en-GB" sz="3200" b="1" u="sng" dirty="0" smtClean="0"/>
              <a:t>Raman Instrumentation</a:t>
            </a:r>
          </a:p>
        </p:txBody>
      </p:sp>
      <p:pic>
        <p:nvPicPr>
          <p:cNvPr id="9" name="Picture 8"/>
          <p:cNvPicPr/>
          <p:nvPr/>
        </p:nvPicPr>
        <p:blipFill>
          <a:blip r:embed="rId2" cstate="print">
            <a:extLst>
              <a:ext uri="{28A0092B-C50C-407E-A947-70E740481C1C}">
                <a14:useLocalDpi xmlns:a14="http://schemas.microsoft.com/office/drawing/2010/main" val="0"/>
              </a:ext>
            </a:extLst>
          </a:blip>
          <a:srcRect t="11111"/>
          <a:stretch>
            <a:fillRect/>
          </a:stretch>
        </p:blipFill>
        <p:spPr bwMode="auto">
          <a:xfrm>
            <a:off x="755576" y="2969568"/>
            <a:ext cx="7704856" cy="3888432"/>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8044" y="188640"/>
            <a:ext cx="7395864" cy="648072"/>
          </a:xfrm>
        </p:spPr>
        <p:txBody>
          <a:bodyPr>
            <a:normAutofit/>
          </a:bodyPr>
          <a:lstStyle/>
          <a:p>
            <a:pPr algn="just"/>
            <a:r>
              <a:rPr lang="en-GB" sz="3200" b="1" dirty="0" smtClean="0"/>
              <a:t>3</a:t>
            </a:r>
            <a:r>
              <a:rPr lang="en-GB" sz="3200" u="sng" dirty="0" smtClean="0"/>
              <a:t>. </a:t>
            </a:r>
            <a:r>
              <a:rPr lang="en-GB" sz="3200" b="1" u="sng" dirty="0" smtClean="0"/>
              <a:t>Collection of Raman Spectra</a:t>
            </a:r>
          </a:p>
          <a:p>
            <a:pPr algn="just"/>
            <a:endParaRPr lang="en-GB" sz="3000" b="1" dirty="0" smtClean="0"/>
          </a:p>
          <a:p>
            <a:endParaRPr lang="en-GB" b="1" dirty="0"/>
          </a:p>
        </p:txBody>
      </p:sp>
      <p:sp>
        <p:nvSpPr>
          <p:cNvPr id="5" name="Rectangle 4"/>
          <p:cNvSpPr/>
          <p:nvPr/>
        </p:nvSpPr>
        <p:spPr>
          <a:xfrm>
            <a:off x="467544" y="1174304"/>
            <a:ext cx="7776864" cy="4893647"/>
          </a:xfrm>
          <a:prstGeom prst="rect">
            <a:avLst/>
          </a:prstGeom>
        </p:spPr>
        <p:txBody>
          <a:bodyPr wrap="square">
            <a:spAutoFit/>
          </a:bodyPr>
          <a:lstStyle/>
          <a:p>
            <a:pPr marL="342900" indent="-342900" algn="just">
              <a:buFont typeface="Wingdings" pitchFamily="2" charset="2"/>
              <a:buChar char="Ø"/>
            </a:pPr>
            <a:r>
              <a:rPr lang="en-GB" sz="2400" b="1" dirty="0" smtClean="0"/>
              <a:t>H and E stained specimen placed in one light microscope to identify the correct experimental.</a:t>
            </a:r>
          </a:p>
          <a:p>
            <a:pPr marL="342900" indent="-342900" algn="just">
              <a:buFont typeface="Wingdings" pitchFamily="2" charset="2"/>
              <a:buChar char="Ø"/>
            </a:pPr>
            <a:endParaRPr lang="en-GB" sz="2400" b="1" dirty="0" smtClean="0"/>
          </a:p>
          <a:p>
            <a:pPr marL="342900" indent="-342900" algn="just">
              <a:buFont typeface="Wingdings" pitchFamily="2" charset="2"/>
              <a:buChar char="Ø"/>
            </a:pPr>
            <a:r>
              <a:rPr lang="en-GB" sz="2400" b="1" dirty="0" smtClean="0"/>
              <a:t>BaF</a:t>
            </a:r>
            <a:r>
              <a:rPr lang="en-GB" sz="2400" b="1" baseline="-25000" dirty="0" smtClean="0"/>
              <a:t>2</a:t>
            </a:r>
            <a:r>
              <a:rPr lang="en-GB" sz="2400" b="1" dirty="0" smtClean="0"/>
              <a:t>-mounted specimen was mounted in a specifically manufactured holder and positioned in the </a:t>
            </a:r>
            <a:r>
              <a:rPr lang="en-GB" sz="2400" b="1" dirty="0" err="1" smtClean="0"/>
              <a:t>confocal</a:t>
            </a:r>
            <a:r>
              <a:rPr lang="en-GB" sz="2400" b="1" dirty="0" smtClean="0"/>
              <a:t> Raman microscopy, using a 10x lens so that the area of interest was in the centre of the visual field.</a:t>
            </a:r>
          </a:p>
          <a:p>
            <a:pPr marL="342900" indent="-342900" algn="just">
              <a:buFont typeface="Wingdings" pitchFamily="2" charset="2"/>
              <a:buChar char="Ø"/>
            </a:pPr>
            <a:endParaRPr lang="en-GB" sz="2400" b="1" dirty="0" smtClean="0"/>
          </a:p>
          <a:p>
            <a:pPr marL="342900" indent="-342900" algn="just">
              <a:buFont typeface="Wingdings" pitchFamily="2" charset="2"/>
              <a:buChar char="Ø"/>
            </a:pPr>
            <a:r>
              <a:rPr lang="en-GB" sz="2400" b="1" dirty="0" smtClean="0"/>
              <a:t>The lens was swapped for a 50x lens to focus the laser light onto the specimen.</a:t>
            </a:r>
          </a:p>
          <a:p>
            <a:pPr algn="just">
              <a:buFont typeface="Wingdings" pitchFamily="2" charset="2"/>
              <a:buChar char="ü"/>
            </a:pPr>
            <a:endParaRPr lang="en-GB" sz="2000" b="1" dirty="0" smtClean="0"/>
          </a:p>
          <a:p>
            <a:pPr algn="just"/>
            <a:r>
              <a:rPr lang="en-GB" sz="1400" b="1" dirty="0" smtClean="0"/>
              <a:t>(NOTE: spot size approximately 1.5 mm in diameter, with an approximate laser power at the sample surface of 2.5 </a:t>
            </a:r>
            <a:r>
              <a:rPr lang="en-GB" sz="1400" b="1" dirty="0" err="1" smtClean="0"/>
              <a:t>mW</a:t>
            </a:r>
            <a:r>
              <a:rPr lang="en-GB" sz="1400" b="1" dirty="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476672"/>
            <a:ext cx="7128792" cy="1656184"/>
          </a:xfrm>
        </p:spPr>
        <p:txBody>
          <a:bodyPr>
            <a:normAutofit/>
          </a:bodyPr>
          <a:lstStyle/>
          <a:p>
            <a:pPr>
              <a:buFont typeface="Wingdings" pitchFamily="2" charset="2"/>
              <a:buChar char="ü"/>
            </a:pPr>
            <a:r>
              <a:rPr lang="en-GB" sz="2400" b="1" dirty="0" smtClean="0"/>
              <a:t>A series of locations on the basal epithelium were selected (10-12  points per location) with spectral acquisition was started automatically using the attached software. </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4659" t="11313" r="5656" b="12860"/>
          <a:stretch/>
        </p:blipFill>
        <p:spPr bwMode="auto">
          <a:xfrm>
            <a:off x="395536" y="2348880"/>
            <a:ext cx="8424936" cy="450912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1600" y="620688"/>
            <a:ext cx="6984776" cy="5688632"/>
          </a:xfrm>
        </p:spPr>
        <p:txBody>
          <a:bodyPr>
            <a:noAutofit/>
          </a:bodyPr>
          <a:lstStyle/>
          <a:p>
            <a:pPr algn="just">
              <a:buFont typeface="Wingdings" pitchFamily="2" charset="2"/>
              <a:buChar char="Ø"/>
            </a:pPr>
            <a:r>
              <a:rPr lang="en-GB" sz="2400" b="1" dirty="0" smtClean="0"/>
              <a:t>All spectra were measured over the spectral </a:t>
            </a:r>
            <a:r>
              <a:rPr lang="en-GB" sz="2300" b="1" dirty="0" smtClean="0"/>
              <a:t>range of 800 to 1800 cm</a:t>
            </a:r>
            <a:r>
              <a:rPr lang="en-GB" sz="2300" b="1" baseline="30000" dirty="0" smtClean="0"/>
              <a:t>-1</a:t>
            </a:r>
            <a:r>
              <a:rPr lang="en-GB" sz="2300" b="1" dirty="0" smtClean="0"/>
              <a:t>, which is well known to encode the most important information of biochemical tissue changes</a:t>
            </a:r>
            <a:r>
              <a:rPr lang="en-GB" sz="2300" dirty="0" smtClean="0"/>
              <a:t> </a:t>
            </a:r>
            <a:r>
              <a:rPr lang="en-GB" sz="2300" b="1" dirty="0" smtClean="0"/>
              <a:t>“fingerprint”.</a:t>
            </a:r>
          </a:p>
          <a:p>
            <a:pPr algn="just"/>
            <a:endParaRPr lang="en-GB" sz="2300" b="1" dirty="0" smtClean="0"/>
          </a:p>
          <a:p>
            <a:pPr algn="just">
              <a:buFont typeface="Wingdings" pitchFamily="2" charset="2"/>
              <a:buChar char="Ø"/>
            </a:pPr>
            <a:r>
              <a:rPr lang="en-GB" sz="2300" b="1" dirty="0" smtClean="0"/>
              <a:t>At each point two co-added spectra were measured, each collected over 30 seconds.</a:t>
            </a:r>
          </a:p>
          <a:p>
            <a:pPr algn="just"/>
            <a:endParaRPr lang="en-GB" sz="2300" dirty="0" smtClean="0"/>
          </a:p>
          <a:p>
            <a:pPr algn="just">
              <a:buFont typeface="Wingdings" pitchFamily="2" charset="2"/>
              <a:buChar char="Ø"/>
            </a:pPr>
            <a:r>
              <a:rPr lang="en-GB" sz="2300" b="1" dirty="0" smtClean="0"/>
              <a:t>Mean spectra were calculated for each group of tissue to allow the identification of the important Raman peaks for each tissue type.</a:t>
            </a:r>
          </a:p>
          <a:p>
            <a:pPr algn="just"/>
            <a:endParaRPr lang="en-GB" sz="2400" b="1" dirty="0" smtClean="0"/>
          </a:p>
          <a:p>
            <a:pPr algn="just">
              <a:buFont typeface="Wingdings" pitchFamily="2" charset="2"/>
              <a:buChar char="Ø"/>
            </a:pPr>
            <a:r>
              <a:rPr lang="en-GB" sz="2400" b="1" dirty="0" smtClean="0"/>
              <a:t> </a:t>
            </a:r>
            <a:r>
              <a:rPr lang="en-GB" sz="2300" b="1" dirty="0" smtClean="0"/>
              <a:t>Peak position and peak relative intensity for each group of dysplasia and morphologically normal tissue specimens  were measured</a:t>
            </a:r>
            <a:r>
              <a:rPr lang="en-GB" sz="2400" b="1" dirty="0" smtClean="0"/>
              <a:t>.</a:t>
            </a:r>
          </a:p>
          <a:p>
            <a:pPr algn="just"/>
            <a:endParaRPr lang="en-GB"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MEENA\Documents\PICTURE\Graduation &amp; last days pictures inNewcastle 2012\IMG_006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35080"/>
            <a:ext cx="7239000" cy="1362075"/>
          </a:xfrm>
        </p:spPr>
        <p:txBody>
          <a:bodyPr>
            <a:normAutofit/>
          </a:bodyPr>
          <a:lstStyle/>
          <a:p>
            <a:pPr algn="ctr"/>
            <a:r>
              <a:rPr lang="en-GB" sz="6000" dirty="0" smtClean="0"/>
              <a:t>Contents</a:t>
            </a:r>
            <a:endParaRPr lang="en-GB" sz="6000" dirty="0"/>
          </a:p>
        </p:txBody>
      </p:sp>
      <p:sp>
        <p:nvSpPr>
          <p:cNvPr id="3" name="Text Placeholder 2"/>
          <p:cNvSpPr>
            <a:spLocks noGrp="1"/>
          </p:cNvSpPr>
          <p:nvPr>
            <p:ph type="body" idx="1"/>
          </p:nvPr>
        </p:nvSpPr>
        <p:spPr>
          <a:xfrm>
            <a:off x="395536" y="1772816"/>
            <a:ext cx="7704856" cy="4387752"/>
          </a:xfrm>
        </p:spPr>
        <p:txBody>
          <a:bodyPr>
            <a:normAutofit/>
          </a:bodyPr>
          <a:lstStyle/>
          <a:p>
            <a:pPr marL="719138" indent="-665163">
              <a:buFont typeface="+mj-lt"/>
              <a:buAutoNum type="arabicPeriod"/>
            </a:pPr>
            <a:r>
              <a:rPr lang="en-GB" sz="4700" b="1" dirty="0" smtClean="0"/>
              <a:t>Introduction </a:t>
            </a:r>
          </a:p>
          <a:p>
            <a:pPr marL="719138" indent="-665163">
              <a:buFont typeface="+mj-lt"/>
              <a:buAutoNum type="arabicPeriod"/>
            </a:pPr>
            <a:r>
              <a:rPr lang="en-GB" sz="4700" b="1" dirty="0" smtClean="0"/>
              <a:t>Aim and objective </a:t>
            </a:r>
          </a:p>
          <a:p>
            <a:pPr marL="719138" indent="-665163">
              <a:buFont typeface="+mj-lt"/>
              <a:buAutoNum type="arabicPeriod"/>
            </a:pPr>
            <a:r>
              <a:rPr lang="en-GB" sz="4700" b="1" dirty="0" smtClean="0"/>
              <a:t>Materials and methods</a:t>
            </a:r>
          </a:p>
          <a:p>
            <a:pPr marL="719138" indent="-665163">
              <a:buFont typeface="+mj-lt"/>
              <a:buAutoNum type="arabicPeriod"/>
            </a:pPr>
            <a:r>
              <a:rPr lang="en-GB" sz="4700" b="1" dirty="0" smtClean="0"/>
              <a:t>Results and discussion</a:t>
            </a:r>
          </a:p>
          <a:p>
            <a:pPr marL="719138" indent="-665163">
              <a:buFont typeface="+mj-lt"/>
              <a:buAutoNum type="arabicPeriod"/>
            </a:pPr>
            <a:r>
              <a:rPr lang="en-GB" sz="4700" b="1" dirty="0" smtClean="0"/>
              <a:t>Conclusion</a:t>
            </a:r>
          </a:p>
          <a:p>
            <a:endParaRPr lang="en-GB" b="1" dirty="0" smtClean="0"/>
          </a:p>
          <a:p>
            <a:endParaRPr lang="en-GB" dirty="0" smtClean="0"/>
          </a:p>
          <a:p>
            <a:endParaRPr lang="en-GB" dirty="0" smtClean="0"/>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3832225"/>
              </p:ext>
            </p:extLst>
          </p:nvPr>
        </p:nvGraphicFramePr>
        <p:xfrm>
          <a:off x="1835696" y="1700808"/>
          <a:ext cx="6408712" cy="3998243"/>
        </p:xfrm>
        <a:graphic>
          <a:graphicData uri="http://schemas.openxmlformats.org/drawingml/2006/table">
            <a:tbl>
              <a:tblPr/>
              <a:tblGrid>
                <a:gridCol w="1728192"/>
                <a:gridCol w="504056"/>
                <a:gridCol w="1296144"/>
                <a:gridCol w="2016224"/>
                <a:gridCol w="864096"/>
              </a:tblGrid>
              <a:tr h="936104">
                <a:tc rowSpan="2">
                  <a:txBody>
                    <a:bodyPr/>
                    <a:lstStyle/>
                    <a:p>
                      <a:pPr algn="ctr">
                        <a:lnSpc>
                          <a:spcPct val="100000"/>
                        </a:lnSpc>
                        <a:spcAft>
                          <a:spcPts val="0"/>
                        </a:spcAft>
                      </a:pPr>
                      <a:r>
                        <a:rPr lang="en-GB" sz="2000" b="1" dirty="0">
                          <a:solidFill>
                            <a:schemeClr val="accent2"/>
                          </a:solidFill>
                          <a:latin typeface="Times New Roman"/>
                          <a:ea typeface="Times New Roman"/>
                        </a:rPr>
                        <a:t>Histopathology</a:t>
                      </a:r>
                      <a:br>
                        <a:rPr lang="en-GB" sz="2000" b="1" dirty="0">
                          <a:solidFill>
                            <a:schemeClr val="accent2"/>
                          </a:solidFill>
                          <a:latin typeface="Times New Roman"/>
                          <a:ea typeface="Times New Roman"/>
                        </a:rPr>
                      </a:br>
                      <a:r>
                        <a:rPr lang="en-GB" sz="2000" b="1" dirty="0" smtClean="0">
                          <a:solidFill>
                            <a:schemeClr val="accent2"/>
                          </a:solidFill>
                          <a:latin typeface="Times New Roman"/>
                          <a:ea typeface="Times New Roman"/>
                        </a:rPr>
                        <a:t>group</a:t>
                      </a:r>
                    </a:p>
                    <a:p>
                      <a:pPr algn="ctr">
                        <a:lnSpc>
                          <a:spcPct val="100000"/>
                        </a:lnSpc>
                        <a:spcAft>
                          <a:spcPts val="0"/>
                        </a:spcAft>
                      </a:pPr>
                      <a:r>
                        <a:rPr lang="en-GB" sz="2000" b="1" dirty="0" smtClean="0">
                          <a:solidFill>
                            <a:schemeClr val="accent2"/>
                          </a:solidFill>
                        </a:rPr>
                        <a:t>WHO classification system</a:t>
                      </a:r>
                      <a:endParaRPr lang="en-GB" sz="2000" dirty="0">
                        <a:solidFill>
                          <a:schemeClr val="accent2"/>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endParaRPr lang="en-GB" sz="2000" b="1" dirty="0" smtClean="0">
                        <a:solidFill>
                          <a:schemeClr val="accent2"/>
                        </a:solidFill>
                        <a:latin typeface="Times New Roman"/>
                        <a:ea typeface="Times New Roman"/>
                      </a:endParaRPr>
                    </a:p>
                    <a:p>
                      <a:pPr algn="ctr">
                        <a:lnSpc>
                          <a:spcPct val="100000"/>
                        </a:lnSpc>
                        <a:spcAft>
                          <a:spcPts val="0"/>
                        </a:spcAft>
                      </a:pPr>
                      <a:endParaRPr lang="en-GB" sz="2000" b="1" dirty="0" smtClean="0">
                        <a:solidFill>
                          <a:schemeClr val="accent2"/>
                        </a:solidFill>
                        <a:latin typeface="Times New Roman"/>
                        <a:ea typeface="Times New Roman"/>
                      </a:endParaRPr>
                    </a:p>
                    <a:p>
                      <a:pPr algn="ctr">
                        <a:lnSpc>
                          <a:spcPct val="100000"/>
                        </a:lnSpc>
                        <a:spcAft>
                          <a:spcPts val="0"/>
                        </a:spcAft>
                      </a:pPr>
                      <a:endParaRPr lang="en-GB" sz="2000" b="1" dirty="0" smtClean="0">
                        <a:solidFill>
                          <a:schemeClr val="accent2"/>
                        </a:solidFill>
                        <a:latin typeface="Times New Roman"/>
                        <a:ea typeface="Times New Roman"/>
                      </a:endParaRPr>
                    </a:p>
                    <a:p>
                      <a:pPr algn="ctr">
                        <a:lnSpc>
                          <a:spcPct val="100000"/>
                        </a:lnSpc>
                        <a:spcAft>
                          <a:spcPts val="0"/>
                        </a:spcAft>
                      </a:pPr>
                      <a:endParaRPr lang="en-GB" sz="2000" b="1" dirty="0" smtClean="0">
                        <a:solidFill>
                          <a:schemeClr val="accent2"/>
                        </a:solidFill>
                        <a:latin typeface="Times New Roman"/>
                        <a:ea typeface="Times New Roman"/>
                      </a:endParaRPr>
                    </a:p>
                    <a:p>
                      <a:pPr algn="ctr">
                        <a:lnSpc>
                          <a:spcPct val="100000"/>
                        </a:lnSpc>
                        <a:spcAft>
                          <a:spcPts val="0"/>
                        </a:spcAft>
                      </a:pPr>
                      <a:r>
                        <a:rPr lang="en-GB" sz="2000" b="1" dirty="0" smtClean="0">
                          <a:solidFill>
                            <a:schemeClr val="accent2"/>
                          </a:solidFill>
                          <a:latin typeface="Times New Roman"/>
                          <a:ea typeface="Times New Roman"/>
                        </a:rPr>
                        <a:t>N</a:t>
                      </a:r>
                      <a:endParaRPr lang="en-GB" sz="2000" dirty="0">
                        <a:solidFill>
                          <a:schemeClr val="accent2"/>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200000"/>
                        </a:lnSpc>
                        <a:spcAft>
                          <a:spcPts val="0"/>
                        </a:spcAft>
                      </a:pPr>
                      <a:r>
                        <a:rPr lang="en-GB" sz="2000" b="1" dirty="0">
                          <a:solidFill>
                            <a:schemeClr val="accent2"/>
                          </a:solidFill>
                          <a:latin typeface="Times New Roman"/>
                          <a:ea typeface="Times New Roman"/>
                        </a:rPr>
                        <a:t>Number of </a:t>
                      </a:r>
                      <a:r>
                        <a:rPr lang="en-GB" sz="2000" b="1" dirty="0" smtClean="0">
                          <a:solidFill>
                            <a:schemeClr val="accent2"/>
                          </a:solidFill>
                          <a:latin typeface="Times New Roman"/>
                          <a:ea typeface="Times New Roman"/>
                        </a:rPr>
                        <a:t>spectra collected </a:t>
                      </a:r>
                      <a:endParaRPr lang="en-GB" sz="2000" dirty="0">
                        <a:solidFill>
                          <a:schemeClr val="accent2"/>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rowSpan="2">
                  <a:txBody>
                    <a:bodyPr/>
                    <a:lstStyle/>
                    <a:p>
                      <a:pPr algn="ctr">
                        <a:lnSpc>
                          <a:spcPct val="100000"/>
                        </a:lnSpc>
                        <a:spcAft>
                          <a:spcPts val="0"/>
                        </a:spcAft>
                      </a:pPr>
                      <a:r>
                        <a:rPr lang="en-GB" sz="2000" b="1" dirty="0">
                          <a:solidFill>
                            <a:schemeClr val="accent2"/>
                          </a:solidFill>
                          <a:latin typeface="Times New Roman"/>
                          <a:ea typeface="Times New Roman"/>
                        </a:rPr>
                        <a:t>Total</a:t>
                      </a:r>
                      <a:endParaRPr lang="en-GB" sz="2000" dirty="0">
                        <a:solidFill>
                          <a:schemeClr val="accent2"/>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80">
                <a:tc vMerge="1">
                  <a:txBody>
                    <a:bodyPr/>
                    <a:lstStyle/>
                    <a:p>
                      <a:endParaRPr lang="en-GB"/>
                    </a:p>
                  </a:txBody>
                  <a:tcPr/>
                </a:tc>
                <a:tc vMerge="1">
                  <a:txBody>
                    <a:bodyPr/>
                    <a:lstStyle/>
                    <a:p>
                      <a:endParaRPr lang="en-GB"/>
                    </a:p>
                  </a:txBody>
                  <a:tcPr/>
                </a:tc>
                <a:tc>
                  <a:txBody>
                    <a:bodyPr/>
                    <a:lstStyle/>
                    <a:p>
                      <a:pPr algn="ctr">
                        <a:lnSpc>
                          <a:spcPct val="100000"/>
                        </a:lnSpc>
                        <a:spcAft>
                          <a:spcPts val="0"/>
                        </a:spcAft>
                      </a:pPr>
                      <a:r>
                        <a:rPr lang="en-GB" sz="2000" b="1" dirty="0">
                          <a:solidFill>
                            <a:schemeClr val="accent2"/>
                          </a:solidFill>
                          <a:latin typeface="Times New Roman"/>
                          <a:ea typeface="Times New Roman"/>
                        </a:rPr>
                        <a:t>Dysplastic</a:t>
                      </a:r>
                      <a:endParaRPr lang="en-GB" sz="2000" dirty="0">
                        <a:solidFill>
                          <a:schemeClr val="accent2"/>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accent2"/>
                          </a:solidFill>
                          <a:latin typeface="Times New Roman"/>
                          <a:ea typeface="Times New Roman"/>
                        </a:rPr>
                        <a:t>Morphologically</a:t>
                      </a:r>
                      <a:br>
                        <a:rPr lang="en-GB" sz="2000" b="1" dirty="0">
                          <a:solidFill>
                            <a:schemeClr val="accent2"/>
                          </a:solidFill>
                          <a:latin typeface="Times New Roman"/>
                          <a:ea typeface="Times New Roman"/>
                        </a:rPr>
                      </a:br>
                      <a:r>
                        <a:rPr lang="en-GB" sz="2000" b="1" dirty="0">
                          <a:solidFill>
                            <a:schemeClr val="accent2"/>
                          </a:solidFill>
                          <a:latin typeface="Times New Roman"/>
                          <a:ea typeface="Times New Roman"/>
                        </a:rPr>
                        <a:t>normal</a:t>
                      </a:r>
                      <a:endParaRPr lang="en-GB" sz="2000" dirty="0">
                        <a:solidFill>
                          <a:schemeClr val="accent2"/>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tr>
              <a:tr h="461346">
                <a:tc>
                  <a:txBody>
                    <a:bodyPr/>
                    <a:lstStyle/>
                    <a:p>
                      <a:pPr algn="ctr">
                        <a:lnSpc>
                          <a:spcPct val="100000"/>
                        </a:lnSpc>
                        <a:spcAft>
                          <a:spcPts val="0"/>
                        </a:spcAft>
                      </a:pPr>
                      <a:r>
                        <a:rPr lang="en-GB" sz="2000" b="1">
                          <a:solidFill>
                            <a:schemeClr val="tx1"/>
                          </a:solidFill>
                          <a:latin typeface="Times New Roman"/>
                          <a:ea typeface="Times New Roman"/>
                        </a:rPr>
                        <a:t>Mild</a:t>
                      </a:r>
                      <a:endParaRPr lang="en-GB" sz="200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a:solidFill>
                            <a:schemeClr val="tx1"/>
                          </a:solidFill>
                          <a:latin typeface="Times New Roman"/>
                          <a:ea typeface="Times New Roman"/>
                        </a:rPr>
                        <a:t>12</a:t>
                      </a:r>
                      <a:endParaRPr lang="en-GB" sz="200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134</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110</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244</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346">
                <a:tc>
                  <a:txBody>
                    <a:bodyPr/>
                    <a:lstStyle/>
                    <a:p>
                      <a:pPr algn="ctr">
                        <a:lnSpc>
                          <a:spcPct val="100000"/>
                        </a:lnSpc>
                        <a:spcAft>
                          <a:spcPts val="0"/>
                        </a:spcAft>
                      </a:pPr>
                      <a:r>
                        <a:rPr lang="en-GB" sz="2000" b="1">
                          <a:solidFill>
                            <a:schemeClr val="tx1"/>
                          </a:solidFill>
                          <a:latin typeface="Times New Roman"/>
                          <a:ea typeface="Times New Roman"/>
                        </a:rPr>
                        <a:t>Moderate</a:t>
                      </a:r>
                      <a:endParaRPr lang="en-GB" sz="200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10</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79</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93</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172</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346">
                <a:tc>
                  <a:txBody>
                    <a:bodyPr/>
                    <a:lstStyle/>
                    <a:p>
                      <a:pPr algn="ctr">
                        <a:lnSpc>
                          <a:spcPct val="100000"/>
                        </a:lnSpc>
                        <a:spcAft>
                          <a:spcPts val="0"/>
                        </a:spcAft>
                      </a:pPr>
                      <a:r>
                        <a:rPr lang="en-GB" sz="2000" b="1" dirty="0">
                          <a:solidFill>
                            <a:schemeClr val="tx1"/>
                          </a:solidFill>
                          <a:latin typeface="Times New Roman"/>
                          <a:ea typeface="Times New Roman"/>
                        </a:rPr>
                        <a:t>Severe</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a:solidFill>
                            <a:schemeClr val="tx1"/>
                          </a:solidFill>
                          <a:latin typeface="Times New Roman"/>
                          <a:ea typeface="Times New Roman"/>
                        </a:rPr>
                        <a:t>6</a:t>
                      </a:r>
                      <a:endParaRPr lang="en-GB" sz="200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83</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107</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190</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346">
                <a:tc>
                  <a:txBody>
                    <a:bodyPr/>
                    <a:lstStyle/>
                    <a:p>
                      <a:pPr algn="ctr">
                        <a:lnSpc>
                          <a:spcPct val="100000"/>
                        </a:lnSpc>
                        <a:spcAft>
                          <a:spcPts val="0"/>
                        </a:spcAft>
                      </a:pPr>
                      <a:r>
                        <a:rPr lang="en-GB" sz="2000" b="1">
                          <a:solidFill>
                            <a:schemeClr val="tx1"/>
                          </a:solidFill>
                          <a:latin typeface="Times New Roman"/>
                          <a:ea typeface="Times New Roman"/>
                        </a:rPr>
                        <a:t>CIS</a:t>
                      </a:r>
                      <a:endParaRPr lang="en-GB" sz="200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a:solidFill>
                            <a:schemeClr val="tx1"/>
                          </a:solidFill>
                          <a:latin typeface="Times New Roman"/>
                          <a:ea typeface="Times New Roman"/>
                        </a:rPr>
                        <a:t>4</a:t>
                      </a:r>
                      <a:endParaRPr lang="en-GB" sz="200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90</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82</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172</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6675">
                <a:tc>
                  <a:txBody>
                    <a:bodyPr/>
                    <a:lstStyle/>
                    <a:p>
                      <a:pPr algn="ctr">
                        <a:lnSpc>
                          <a:spcPct val="100000"/>
                        </a:lnSpc>
                        <a:spcAft>
                          <a:spcPts val="0"/>
                        </a:spcAft>
                      </a:pPr>
                      <a:r>
                        <a:rPr lang="en-GB" sz="2000" b="1">
                          <a:solidFill>
                            <a:schemeClr val="tx1"/>
                          </a:solidFill>
                          <a:latin typeface="Times New Roman"/>
                          <a:ea typeface="Times New Roman"/>
                        </a:rPr>
                        <a:t>Total</a:t>
                      </a:r>
                      <a:endParaRPr lang="en-GB" sz="200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a:solidFill>
                            <a:schemeClr val="tx1"/>
                          </a:solidFill>
                          <a:latin typeface="Times New Roman"/>
                          <a:ea typeface="Times New Roman"/>
                        </a:rPr>
                        <a:t>32</a:t>
                      </a:r>
                      <a:endParaRPr lang="en-GB" sz="200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386</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392</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2000" b="1" dirty="0">
                          <a:solidFill>
                            <a:schemeClr val="tx1"/>
                          </a:solidFill>
                          <a:latin typeface="Times New Roman"/>
                          <a:ea typeface="Times New Roman"/>
                        </a:rPr>
                        <a:t>778</a:t>
                      </a:r>
                      <a:endParaRPr lang="en-GB" sz="2000" dirty="0">
                        <a:solidFill>
                          <a:schemeClr val="tx1"/>
                        </a:solidFill>
                        <a:latin typeface="Times New Roman"/>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42.JPG"/>
          <p:cNvPicPr>
            <a:picLocks noChangeAspect="1"/>
          </p:cNvPicPr>
          <p:nvPr/>
        </p:nvPicPr>
        <p:blipFill>
          <a:blip r:embed="rId2" cstate="print"/>
          <a:stretch>
            <a:fillRect/>
          </a:stretch>
        </p:blipFill>
        <p:spPr>
          <a:xfrm>
            <a:off x="4000500" y="0"/>
            <a:ext cx="5143500" cy="7821488"/>
          </a:xfrm>
          <a:prstGeom prst="rect">
            <a:avLst/>
          </a:prstGeom>
        </p:spPr>
      </p:pic>
      <p:pic>
        <p:nvPicPr>
          <p:cNvPr id="3" name="Picture 2" descr="IMG_0041.JPG"/>
          <p:cNvPicPr>
            <a:picLocks noChangeAspect="1"/>
          </p:cNvPicPr>
          <p:nvPr/>
        </p:nvPicPr>
        <p:blipFill>
          <a:blip r:embed="rId3" cstate="print"/>
          <a:stretch>
            <a:fillRect/>
          </a:stretch>
        </p:blipFill>
        <p:spPr>
          <a:xfrm>
            <a:off x="0" y="0"/>
            <a:ext cx="5143500" cy="7821488"/>
          </a:xfrm>
          <a:prstGeom prst="rect">
            <a:avLst/>
          </a:prstGeom>
        </p:spPr>
      </p:pic>
      <p:sp>
        <p:nvSpPr>
          <p:cNvPr id="5" name="TextBox 4"/>
          <p:cNvSpPr txBox="1"/>
          <p:nvPr/>
        </p:nvSpPr>
        <p:spPr>
          <a:xfrm>
            <a:off x="971600" y="2204864"/>
            <a:ext cx="7848872" cy="3323987"/>
          </a:xfrm>
          <a:prstGeom prst="rect">
            <a:avLst/>
          </a:prstGeom>
          <a:noFill/>
        </p:spPr>
        <p:txBody>
          <a:bodyPr wrap="square" rtlCol="0">
            <a:spAutoFit/>
          </a:bodyPr>
          <a:lstStyle/>
          <a:p>
            <a:pPr algn="ctr"/>
            <a:r>
              <a:rPr lang="en-GB" sz="7200" b="1" dirty="0" smtClean="0">
                <a:solidFill>
                  <a:schemeClr val="accent2">
                    <a:lumMod val="60000"/>
                    <a:lumOff val="40000"/>
                  </a:schemeClr>
                </a:solidFill>
              </a:rPr>
              <a:t>R</a:t>
            </a:r>
            <a:r>
              <a:rPr lang="en-GB" sz="6600" b="1" dirty="0" smtClean="0">
                <a:solidFill>
                  <a:schemeClr val="accent2">
                    <a:lumMod val="60000"/>
                    <a:lumOff val="40000"/>
                  </a:schemeClr>
                </a:solidFill>
              </a:rPr>
              <a:t>esults </a:t>
            </a:r>
          </a:p>
          <a:p>
            <a:pPr algn="ctr"/>
            <a:r>
              <a:rPr lang="en-GB" sz="6600" b="1" dirty="0" smtClean="0">
                <a:solidFill>
                  <a:schemeClr val="accent2">
                    <a:lumMod val="60000"/>
                    <a:lumOff val="40000"/>
                  </a:schemeClr>
                </a:solidFill>
              </a:rPr>
              <a:t>and </a:t>
            </a:r>
          </a:p>
          <a:p>
            <a:pPr algn="ctr"/>
            <a:r>
              <a:rPr lang="en-GB" sz="6600" b="1" dirty="0" smtClean="0">
                <a:solidFill>
                  <a:schemeClr val="accent2">
                    <a:lumMod val="60000"/>
                    <a:lumOff val="40000"/>
                  </a:schemeClr>
                </a:solidFill>
              </a:rPr>
              <a:t>Discussion </a:t>
            </a:r>
            <a:r>
              <a:rPr lang="en-GB" sz="7200" b="1" dirty="0" smtClean="0">
                <a:solidFill>
                  <a:schemeClr val="accent2">
                    <a:lumMod val="60000"/>
                    <a:lumOff val="40000"/>
                  </a:schemeClr>
                </a:solidFill>
              </a:rPr>
              <a:t> </a:t>
            </a:r>
            <a:endParaRPr lang="en-GB" sz="7200" b="1"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404664"/>
            <a:ext cx="8352928" cy="1754326"/>
          </a:xfrm>
          <a:prstGeom prst="rect">
            <a:avLst/>
          </a:prstGeom>
        </p:spPr>
        <p:txBody>
          <a:bodyPr wrap="square">
            <a:spAutoFit/>
          </a:bodyPr>
          <a:lstStyle/>
          <a:p>
            <a:pPr lvl="0" algn="ctr" fontAlgn="base">
              <a:spcBef>
                <a:spcPct val="0"/>
              </a:spcBef>
              <a:spcAft>
                <a:spcPct val="0"/>
              </a:spcAft>
            </a:pPr>
            <a:r>
              <a:rPr lang="en-GB" sz="2400" b="1" dirty="0" smtClean="0">
                <a:ea typeface="Calibri" pitchFamily="34" charset="0"/>
                <a:cs typeface="Arial" pitchFamily="34" charset="0"/>
              </a:rPr>
              <a:t>Mean relative intensity of the identified Raman peaks in dysplastic groups</a:t>
            </a:r>
            <a:endParaRPr lang="en-GB" sz="2400" dirty="0" smtClean="0">
              <a:cs typeface="Arial" pitchFamily="34" charset="0"/>
            </a:endParaRPr>
          </a:p>
          <a:p>
            <a:pPr lvl="0" eaLnBrk="0" fontAlgn="base" hangingPunct="0">
              <a:spcBef>
                <a:spcPct val="0"/>
              </a:spcBef>
              <a:spcAft>
                <a:spcPct val="0"/>
              </a:spcAft>
            </a:pPr>
            <a:endParaRPr lang="en-GB" sz="3600" dirty="0" smtClean="0">
              <a:latin typeface="Arial" pitchFamily="34" charset="0"/>
              <a:cs typeface="Arial" pitchFamily="34" charset="0"/>
            </a:endParaRPr>
          </a:p>
          <a:p>
            <a:endParaRPr lang="en-GB" sz="2400" b="1" dirty="0"/>
          </a:p>
        </p:txBody>
      </p:sp>
      <p:graphicFrame>
        <p:nvGraphicFramePr>
          <p:cNvPr id="11" name="Table 10"/>
          <p:cNvGraphicFramePr>
            <a:graphicFrameLocks noGrp="1"/>
          </p:cNvGraphicFramePr>
          <p:nvPr>
            <p:extLst>
              <p:ext uri="{D42A27DB-BD31-4B8C-83A1-F6EECF244321}">
                <p14:modId xmlns:p14="http://schemas.microsoft.com/office/powerpoint/2010/main" val="4204538313"/>
              </p:ext>
            </p:extLst>
          </p:nvPr>
        </p:nvGraphicFramePr>
        <p:xfrm>
          <a:off x="1331641" y="1412776"/>
          <a:ext cx="7128790" cy="4781168"/>
        </p:xfrm>
        <a:graphic>
          <a:graphicData uri="http://schemas.openxmlformats.org/drawingml/2006/table">
            <a:tbl>
              <a:tblPr/>
              <a:tblGrid>
                <a:gridCol w="1534044"/>
                <a:gridCol w="1624281"/>
                <a:gridCol w="1443805"/>
                <a:gridCol w="1082855"/>
                <a:gridCol w="1443805"/>
              </a:tblGrid>
              <a:tr h="300608">
                <a:tc rowSpan="2">
                  <a:txBody>
                    <a:bodyPr/>
                    <a:lstStyle/>
                    <a:p>
                      <a:pPr algn="ctr">
                        <a:lnSpc>
                          <a:spcPct val="100000"/>
                        </a:lnSpc>
                        <a:spcAft>
                          <a:spcPts val="0"/>
                        </a:spcAft>
                      </a:pPr>
                      <a:r>
                        <a:rPr lang="en-GB" sz="1400" b="1" dirty="0">
                          <a:solidFill>
                            <a:schemeClr val="tx1"/>
                          </a:solidFill>
                          <a:latin typeface="Times New Roman"/>
                          <a:ea typeface="Calibri"/>
                        </a:rPr>
                        <a:t>Spectral Range</a:t>
                      </a:r>
                      <a:endParaRPr lang="en-GB" sz="1400" dirty="0">
                        <a:solidFill>
                          <a:schemeClr val="tx1"/>
                        </a:solidFill>
                        <a:latin typeface="Times New Roman"/>
                        <a:ea typeface="Times New Roman"/>
                      </a:endParaRPr>
                    </a:p>
                    <a:p>
                      <a:pPr algn="ctr">
                        <a:lnSpc>
                          <a:spcPct val="100000"/>
                        </a:lnSpc>
                        <a:spcAft>
                          <a:spcPts val="0"/>
                        </a:spcAft>
                      </a:pPr>
                      <a:r>
                        <a:rPr lang="en-GB" sz="1400" b="1" dirty="0">
                          <a:solidFill>
                            <a:schemeClr val="tx1"/>
                          </a:solidFill>
                          <a:latin typeface="Times New Roman"/>
                          <a:ea typeface="Calibri"/>
                        </a:rPr>
                        <a:t>(cm</a:t>
                      </a:r>
                      <a:r>
                        <a:rPr lang="en-GB" sz="1400" b="1" baseline="30000" dirty="0">
                          <a:solidFill>
                            <a:schemeClr val="tx1"/>
                          </a:solidFill>
                          <a:latin typeface="Times New Roman"/>
                          <a:ea typeface="Calibri"/>
                        </a:rPr>
                        <a:t>-1</a:t>
                      </a:r>
                      <a:r>
                        <a:rPr lang="en-GB" sz="1400" b="1" dirty="0">
                          <a:solidFill>
                            <a:schemeClr val="tx1"/>
                          </a:solidFill>
                          <a:latin typeface="Times New Roman"/>
                          <a:ea typeface="Calibri"/>
                        </a:rPr>
                        <a:t>)</a:t>
                      </a:r>
                      <a:endParaRPr lang="en-GB" sz="1400" dirty="0">
                        <a:solidFill>
                          <a:schemeClr val="tx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lnSpc>
                          <a:spcPct val="100000"/>
                        </a:lnSpc>
                        <a:spcAft>
                          <a:spcPts val="0"/>
                        </a:spcAft>
                      </a:pPr>
                      <a:r>
                        <a:rPr lang="en-GB" sz="1400" b="1" dirty="0">
                          <a:solidFill>
                            <a:schemeClr val="tx1"/>
                          </a:solidFill>
                          <a:latin typeface="Times New Roman"/>
                          <a:ea typeface="Calibri"/>
                        </a:rPr>
                        <a:t>Mean Relative Intensity (</a:t>
                      </a:r>
                      <a:r>
                        <a:rPr lang="en-GB" sz="1400" b="1" dirty="0" err="1">
                          <a:solidFill>
                            <a:schemeClr val="tx1"/>
                          </a:solidFill>
                          <a:latin typeface="Times New Roman"/>
                          <a:ea typeface="Calibri"/>
                        </a:rPr>
                        <a:t>a.u</a:t>
                      </a:r>
                      <a:r>
                        <a:rPr lang="en-GB" sz="1400" b="1" dirty="0">
                          <a:solidFill>
                            <a:schemeClr val="tx1"/>
                          </a:solidFill>
                          <a:latin typeface="Times New Roman"/>
                          <a:ea typeface="Calibri"/>
                        </a:rPr>
                        <a:t>)</a:t>
                      </a:r>
                      <a:endParaRPr lang="en-GB" sz="1400" dirty="0">
                        <a:solidFill>
                          <a:schemeClr val="tx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r>
              <a:tr h="196385">
                <a:tc vMerge="1">
                  <a:txBody>
                    <a:bodyPr/>
                    <a:lstStyle/>
                    <a:p>
                      <a:endParaRPr lang="en-GB"/>
                    </a:p>
                  </a:txBody>
                  <a:tcPr/>
                </a:tc>
                <a:tc>
                  <a:txBody>
                    <a:bodyPr/>
                    <a:lstStyle/>
                    <a:p>
                      <a:pPr algn="ctr">
                        <a:lnSpc>
                          <a:spcPct val="100000"/>
                        </a:lnSpc>
                        <a:spcAft>
                          <a:spcPts val="0"/>
                        </a:spcAft>
                      </a:pPr>
                      <a:r>
                        <a:rPr lang="en-GB" sz="1400" b="1" dirty="0" err="1">
                          <a:solidFill>
                            <a:schemeClr val="tx1"/>
                          </a:solidFill>
                          <a:latin typeface="Times New Roman"/>
                          <a:ea typeface="Calibri"/>
                        </a:rPr>
                        <a:t>Md</a:t>
                      </a:r>
                      <a:endParaRPr lang="en-GB" sz="1400" dirty="0">
                        <a:solidFill>
                          <a:schemeClr val="tx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err="1">
                          <a:solidFill>
                            <a:schemeClr val="tx1"/>
                          </a:solidFill>
                          <a:latin typeface="Times New Roman"/>
                          <a:ea typeface="Calibri"/>
                        </a:rPr>
                        <a:t>Modd</a:t>
                      </a:r>
                      <a:endParaRPr lang="en-GB" sz="1400" dirty="0">
                        <a:solidFill>
                          <a:schemeClr val="tx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a:solidFill>
                            <a:schemeClr val="tx1"/>
                          </a:solidFill>
                          <a:latin typeface="Times New Roman"/>
                          <a:ea typeface="Calibri"/>
                        </a:rPr>
                        <a:t>Sd</a:t>
                      </a:r>
                      <a:endParaRPr lang="en-GB" sz="1400">
                        <a:solidFill>
                          <a:schemeClr val="tx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a:solidFill>
                            <a:schemeClr val="tx1"/>
                          </a:solidFill>
                          <a:latin typeface="Times New Roman"/>
                          <a:ea typeface="Calibri"/>
                        </a:rPr>
                        <a:t>CIS</a:t>
                      </a:r>
                      <a:endParaRPr lang="en-GB" sz="1400" dirty="0">
                        <a:solidFill>
                          <a:schemeClr val="tx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385">
                <a:tc>
                  <a:txBody>
                    <a:bodyPr/>
                    <a:lstStyle/>
                    <a:p>
                      <a:pPr algn="ctr">
                        <a:lnSpc>
                          <a:spcPct val="100000"/>
                        </a:lnSpc>
                        <a:spcAft>
                          <a:spcPts val="0"/>
                        </a:spcAft>
                      </a:pPr>
                      <a:r>
                        <a:rPr lang="en-GB" sz="1400" b="1" dirty="0">
                          <a:solidFill>
                            <a:schemeClr val="tx1"/>
                          </a:solidFill>
                          <a:latin typeface="Times New Roman"/>
                          <a:ea typeface="Calibri"/>
                        </a:rPr>
                        <a:t>829-835</a:t>
                      </a:r>
                      <a:endParaRPr lang="en-GB" sz="1400" dirty="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a:solidFill>
                            <a:schemeClr val="bg1"/>
                          </a:solidFill>
                          <a:latin typeface="Times New Roman"/>
                          <a:ea typeface="Calibri"/>
                        </a:rPr>
                        <a:t>0.047</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a:solidFill>
                            <a:schemeClr val="bg1"/>
                          </a:solidFill>
                          <a:latin typeface="Times New Roman"/>
                          <a:ea typeface="Calibri"/>
                        </a:rPr>
                        <a:t>0.082</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dirty="0">
                          <a:solidFill>
                            <a:schemeClr val="bg1"/>
                          </a:solidFill>
                          <a:latin typeface="Times New Roman"/>
                          <a:ea typeface="Calibri"/>
                        </a:rPr>
                        <a:t>0.048</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0.069</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dirty="0">
                          <a:solidFill>
                            <a:schemeClr val="tx1"/>
                          </a:solidFill>
                          <a:latin typeface="Times New Roman"/>
                          <a:ea typeface="Calibri"/>
                        </a:rPr>
                        <a:t>859</a:t>
                      </a:r>
                      <a:endParaRPr lang="en-GB" sz="1400" dirty="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a:solidFill>
                            <a:schemeClr val="bg1"/>
                          </a:solidFill>
                          <a:latin typeface="Times New Roman"/>
                          <a:ea typeface="Calibri"/>
                        </a:rPr>
                        <a:t>0.18</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dirty="0">
                          <a:solidFill>
                            <a:schemeClr val="bg1"/>
                          </a:solidFill>
                          <a:latin typeface="Times New Roman"/>
                          <a:ea typeface="Calibri"/>
                        </a:rPr>
                        <a:t>0.181</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a:solidFill>
                            <a:schemeClr val="bg1"/>
                          </a:solidFill>
                          <a:latin typeface="Times New Roman"/>
                          <a:ea typeface="Calibri"/>
                        </a:rPr>
                        <a:t>0.124</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0.173</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a:solidFill>
                            <a:schemeClr val="tx1"/>
                          </a:solidFill>
                          <a:latin typeface="Times New Roman"/>
                          <a:ea typeface="Calibri"/>
                        </a:rPr>
                        <a:t>1007-1009</a:t>
                      </a:r>
                      <a:endParaRPr lang="en-GB" sz="140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a:solidFill>
                            <a:schemeClr val="bg1"/>
                          </a:solidFill>
                          <a:latin typeface="Times New Roman"/>
                          <a:ea typeface="Calibri"/>
                        </a:rPr>
                        <a:t>0.642</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dirty="0">
                          <a:solidFill>
                            <a:schemeClr val="bg1"/>
                          </a:solidFill>
                          <a:latin typeface="Times New Roman"/>
                          <a:ea typeface="Calibri"/>
                        </a:rPr>
                        <a:t>0.552</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a:solidFill>
                            <a:schemeClr val="bg1"/>
                          </a:solidFill>
                          <a:latin typeface="Times New Roman"/>
                          <a:ea typeface="Calibri"/>
                        </a:rPr>
                        <a:t>0.594</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0.654</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a:solidFill>
                            <a:schemeClr val="tx1"/>
                          </a:solidFill>
                          <a:latin typeface="Times New Roman"/>
                          <a:ea typeface="Calibri"/>
                        </a:rPr>
                        <a:t>1035-1039</a:t>
                      </a:r>
                      <a:endParaRPr lang="en-GB" sz="140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a:solidFill>
                            <a:schemeClr val="bg1"/>
                          </a:solidFill>
                          <a:latin typeface="Times New Roman"/>
                          <a:ea typeface="Calibri"/>
                        </a:rPr>
                        <a:t>0.417</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dirty="0">
                          <a:solidFill>
                            <a:schemeClr val="bg1"/>
                          </a:solidFill>
                          <a:latin typeface="Times New Roman"/>
                          <a:ea typeface="Calibri"/>
                        </a:rPr>
                        <a:t>0.326</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dirty="0">
                          <a:solidFill>
                            <a:schemeClr val="bg1"/>
                          </a:solidFill>
                          <a:latin typeface="Times New Roman"/>
                          <a:ea typeface="Calibri"/>
                        </a:rPr>
                        <a:t>0.376</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0.345</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a:solidFill>
                            <a:schemeClr val="tx1"/>
                          </a:solidFill>
                          <a:latin typeface="Times New Roman"/>
                          <a:ea typeface="Calibri"/>
                        </a:rPr>
                        <a:t>1065-1068</a:t>
                      </a:r>
                      <a:endParaRPr lang="en-GB" sz="140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a:solidFill>
                            <a:schemeClr val="bg1"/>
                          </a:solidFill>
                          <a:latin typeface="Times New Roman"/>
                          <a:ea typeface="Calibri"/>
                        </a:rPr>
                        <a:t>0.472</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a:solidFill>
                            <a:schemeClr val="bg1"/>
                          </a:solidFill>
                          <a:latin typeface="Times New Roman"/>
                          <a:ea typeface="Calibri"/>
                        </a:rPr>
                        <a:t>0.158</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dirty="0">
                          <a:solidFill>
                            <a:schemeClr val="bg1"/>
                          </a:solidFill>
                          <a:latin typeface="Times New Roman"/>
                          <a:ea typeface="Calibri"/>
                        </a:rPr>
                        <a:t>0.526</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0.425</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a:solidFill>
                            <a:schemeClr val="tx1"/>
                          </a:solidFill>
                          <a:latin typeface="Times New Roman"/>
                          <a:ea typeface="Calibri"/>
                        </a:rPr>
                        <a:t>1084-1091</a:t>
                      </a:r>
                      <a:endParaRPr lang="en-GB" sz="140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a:solidFill>
                            <a:schemeClr val="bg1"/>
                          </a:solidFill>
                          <a:latin typeface="Times New Roman"/>
                          <a:ea typeface="Calibri"/>
                        </a:rPr>
                        <a:t>0.31</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a:solidFill>
                            <a:schemeClr val="bg1"/>
                          </a:solidFill>
                          <a:latin typeface="Times New Roman"/>
                          <a:ea typeface="Calibri"/>
                        </a:rPr>
                        <a:t>0.252</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dirty="0">
                          <a:solidFill>
                            <a:schemeClr val="bg1"/>
                          </a:solidFill>
                          <a:latin typeface="Times New Roman"/>
                          <a:ea typeface="Calibri"/>
                        </a:rPr>
                        <a:t>0.28</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0.267</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a:solidFill>
                            <a:schemeClr val="tx1"/>
                          </a:solidFill>
                          <a:latin typeface="Times New Roman"/>
                          <a:ea typeface="Calibri"/>
                        </a:rPr>
                        <a:t>1135-1137</a:t>
                      </a:r>
                      <a:endParaRPr lang="en-GB" sz="140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a:solidFill>
                            <a:schemeClr val="bg1"/>
                          </a:solidFill>
                          <a:latin typeface="Times New Roman"/>
                          <a:ea typeface="Calibri"/>
                        </a:rPr>
                        <a:t>0.381</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a:solidFill>
                            <a:schemeClr val="bg1"/>
                          </a:solidFill>
                          <a:latin typeface="Times New Roman"/>
                          <a:ea typeface="Calibri"/>
                        </a:rPr>
                        <a:t>0.378</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a:solidFill>
                            <a:schemeClr val="bg1"/>
                          </a:solidFill>
                          <a:latin typeface="Times New Roman"/>
                          <a:ea typeface="Calibri"/>
                        </a:rPr>
                        <a:t>0.348</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0.358</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a:solidFill>
                            <a:schemeClr val="tx1"/>
                          </a:solidFill>
                          <a:latin typeface="Times New Roman"/>
                          <a:ea typeface="Calibri"/>
                        </a:rPr>
                        <a:t>1174-1177</a:t>
                      </a:r>
                      <a:endParaRPr lang="en-GB" sz="140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a:solidFill>
                            <a:schemeClr val="bg1"/>
                          </a:solidFill>
                          <a:latin typeface="Times New Roman"/>
                          <a:ea typeface="Calibri"/>
                        </a:rPr>
                        <a:t>0.263</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a:solidFill>
                            <a:schemeClr val="bg1"/>
                          </a:solidFill>
                          <a:latin typeface="Times New Roman"/>
                          <a:ea typeface="Calibri"/>
                        </a:rPr>
                        <a:t>0.223</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a:solidFill>
                            <a:schemeClr val="bg1"/>
                          </a:solidFill>
                          <a:latin typeface="Times New Roman"/>
                          <a:ea typeface="Calibri"/>
                        </a:rPr>
                        <a:t>0.255</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0.186</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a:solidFill>
                            <a:schemeClr val="tx1"/>
                          </a:solidFill>
                          <a:latin typeface="Times New Roman"/>
                          <a:ea typeface="Calibri"/>
                        </a:rPr>
                        <a:t>1213-1214</a:t>
                      </a:r>
                      <a:endParaRPr lang="en-GB" sz="140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a:solidFill>
                            <a:schemeClr val="bg1"/>
                          </a:solidFill>
                          <a:latin typeface="Times New Roman"/>
                          <a:ea typeface="Calibri"/>
                        </a:rPr>
                        <a:t>0.364</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dirty="0">
                          <a:solidFill>
                            <a:schemeClr val="bg1"/>
                          </a:solidFill>
                          <a:latin typeface="Times New Roman"/>
                          <a:ea typeface="Calibri"/>
                        </a:rPr>
                        <a:t>0.283</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a:solidFill>
                            <a:schemeClr val="bg1"/>
                          </a:solidFill>
                          <a:latin typeface="Times New Roman"/>
                          <a:ea typeface="Calibri"/>
                        </a:rPr>
                        <a:t>0.342</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0.293</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a:solidFill>
                            <a:schemeClr val="tx1"/>
                          </a:solidFill>
                          <a:latin typeface="Times New Roman"/>
                          <a:ea typeface="Calibri"/>
                        </a:rPr>
                        <a:t>1235-1243</a:t>
                      </a:r>
                      <a:endParaRPr lang="en-GB" sz="140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a:solidFill>
                            <a:schemeClr val="bg1"/>
                          </a:solidFill>
                          <a:latin typeface="Times New Roman"/>
                          <a:ea typeface="Calibri"/>
                        </a:rPr>
                        <a:t>0.443</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a:solidFill>
                            <a:schemeClr val="bg1"/>
                          </a:solidFill>
                          <a:latin typeface="Times New Roman"/>
                          <a:ea typeface="Calibri"/>
                        </a:rPr>
                        <a:t>0.393</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a:solidFill>
                            <a:schemeClr val="bg1"/>
                          </a:solidFill>
                          <a:latin typeface="Times New Roman"/>
                          <a:ea typeface="Calibri"/>
                        </a:rPr>
                        <a:t>0.384</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0.375</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a:solidFill>
                            <a:schemeClr val="tx1"/>
                          </a:solidFill>
                          <a:latin typeface="Times New Roman"/>
                          <a:ea typeface="Calibri"/>
                        </a:rPr>
                        <a:t>1299-1301</a:t>
                      </a:r>
                      <a:endParaRPr lang="en-GB" sz="140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a:solidFill>
                            <a:schemeClr val="bg1"/>
                          </a:solidFill>
                          <a:latin typeface="Times New Roman"/>
                          <a:ea typeface="Calibri"/>
                        </a:rPr>
                        <a:t>0.267</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a:solidFill>
                            <a:schemeClr val="bg1"/>
                          </a:solidFill>
                          <a:latin typeface="Times New Roman"/>
                          <a:ea typeface="Calibri"/>
                        </a:rPr>
                        <a:t>0.364</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dirty="0">
                          <a:solidFill>
                            <a:schemeClr val="bg1"/>
                          </a:solidFill>
                          <a:latin typeface="Times New Roman"/>
                          <a:ea typeface="Calibri"/>
                        </a:rPr>
                        <a:t>0.293</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0.31</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a:solidFill>
                            <a:schemeClr val="tx1"/>
                          </a:solidFill>
                          <a:latin typeface="Times New Roman"/>
                          <a:ea typeface="Calibri"/>
                        </a:rPr>
                        <a:t>1315-1322</a:t>
                      </a:r>
                      <a:endParaRPr lang="en-GB" sz="140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a:solidFill>
                            <a:schemeClr val="bg1"/>
                          </a:solidFill>
                          <a:latin typeface="Times New Roman"/>
                          <a:ea typeface="Calibri"/>
                        </a:rPr>
                        <a:t>0.243</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a:solidFill>
                            <a:schemeClr val="bg1"/>
                          </a:solidFill>
                          <a:latin typeface="Times New Roman"/>
                          <a:ea typeface="Calibri"/>
                        </a:rPr>
                        <a:t>0.22</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a:solidFill>
                            <a:schemeClr val="bg1"/>
                          </a:solidFill>
                          <a:latin typeface="Times New Roman"/>
                          <a:ea typeface="Calibri"/>
                        </a:rPr>
                        <a:t>0.195</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0.208</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dirty="0">
                          <a:solidFill>
                            <a:schemeClr val="tx1"/>
                          </a:solidFill>
                          <a:latin typeface="Times New Roman"/>
                          <a:ea typeface="Calibri"/>
                        </a:rPr>
                        <a:t>1344-1347</a:t>
                      </a:r>
                      <a:endParaRPr lang="en-GB" sz="1400" dirty="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a:solidFill>
                            <a:schemeClr val="bg1"/>
                          </a:solidFill>
                          <a:latin typeface="Times New Roman"/>
                          <a:ea typeface="Calibri"/>
                        </a:rPr>
                        <a:t>0.399</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a:solidFill>
                            <a:schemeClr val="bg1"/>
                          </a:solidFill>
                          <a:latin typeface="Times New Roman"/>
                          <a:ea typeface="Calibri"/>
                        </a:rPr>
                        <a:t>0.336</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a:solidFill>
                            <a:schemeClr val="bg1"/>
                          </a:solidFill>
                          <a:latin typeface="Times New Roman"/>
                          <a:ea typeface="Calibri"/>
                        </a:rPr>
                        <a:t>0.333</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0.337</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dirty="0">
                          <a:solidFill>
                            <a:schemeClr val="tx1"/>
                          </a:solidFill>
                          <a:latin typeface="Times New Roman"/>
                          <a:ea typeface="Calibri"/>
                        </a:rPr>
                        <a:t>1375-1377</a:t>
                      </a:r>
                      <a:endParaRPr lang="en-GB" sz="1400" dirty="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a:solidFill>
                            <a:schemeClr val="bg1"/>
                          </a:solidFill>
                          <a:latin typeface="Times New Roman"/>
                          <a:ea typeface="Calibri"/>
                        </a:rPr>
                        <a:t>0.375</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a:solidFill>
                            <a:schemeClr val="bg1"/>
                          </a:solidFill>
                          <a:latin typeface="Times New Roman"/>
                          <a:ea typeface="Calibri"/>
                        </a:rPr>
                        <a:t>0.282</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a:solidFill>
                            <a:schemeClr val="bg1"/>
                          </a:solidFill>
                          <a:latin typeface="Times New Roman"/>
                          <a:ea typeface="Calibri"/>
                        </a:rPr>
                        <a:t>0.312</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0.216</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dirty="0">
                          <a:solidFill>
                            <a:schemeClr val="tx1"/>
                          </a:solidFill>
                          <a:latin typeface="Times New Roman"/>
                          <a:ea typeface="Calibri"/>
                        </a:rPr>
                        <a:t>1403</a:t>
                      </a:r>
                      <a:endParaRPr lang="en-GB" sz="1400" dirty="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a:solidFill>
                            <a:schemeClr val="bg1"/>
                          </a:solidFill>
                          <a:latin typeface="Times New Roman"/>
                          <a:ea typeface="Calibri"/>
                        </a:rPr>
                        <a:t>0.443</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a:solidFill>
                            <a:schemeClr val="bg1"/>
                          </a:solidFill>
                          <a:latin typeface="Times New Roman"/>
                          <a:ea typeface="Calibri"/>
                        </a:rPr>
                        <a:t>0.314</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a:solidFill>
                            <a:schemeClr val="bg1"/>
                          </a:solidFill>
                          <a:latin typeface="Times New Roman"/>
                          <a:ea typeface="Calibri"/>
                        </a:rPr>
                        <a:t>0.318</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0.25</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dirty="0">
                          <a:solidFill>
                            <a:schemeClr val="tx1"/>
                          </a:solidFill>
                          <a:latin typeface="Times New Roman"/>
                          <a:ea typeface="Calibri"/>
                        </a:rPr>
                        <a:t>1421-1424</a:t>
                      </a:r>
                      <a:endParaRPr lang="en-GB" sz="1400" dirty="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a:solidFill>
                            <a:schemeClr val="bg1"/>
                          </a:solidFill>
                          <a:latin typeface="Times New Roman"/>
                          <a:ea typeface="Calibri"/>
                        </a:rPr>
                        <a:t>0.552</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a:solidFill>
                            <a:schemeClr val="bg1"/>
                          </a:solidFill>
                          <a:latin typeface="Times New Roman"/>
                          <a:ea typeface="Calibri"/>
                        </a:rPr>
                        <a:t>0.499</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a:solidFill>
                            <a:schemeClr val="bg1"/>
                          </a:solidFill>
                          <a:latin typeface="Times New Roman"/>
                          <a:ea typeface="Calibri"/>
                        </a:rPr>
                        <a:t>0.499</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0.475</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dirty="0">
                          <a:solidFill>
                            <a:schemeClr val="tx1"/>
                          </a:solidFill>
                          <a:latin typeface="Times New Roman"/>
                          <a:ea typeface="Calibri"/>
                        </a:rPr>
                        <a:t>1446-1454</a:t>
                      </a:r>
                      <a:endParaRPr lang="en-GB" sz="1400" dirty="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a:solidFill>
                            <a:schemeClr val="bg1"/>
                          </a:solidFill>
                          <a:latin typeface="Times New Roman"/>
                          <a:ea typeface="Calibri"/>
                        </a:rPr>
                        <a:t>1.22</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a:solidFill>
                            <a:schemeClr val="bg1"/>
                          </a:solidFill>
                          <a:latin typeface="Times New Roman"/>
                          <a:ea typeface="Calibri"/>
                        </a:rPr>
                        <a:t>1.244</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a:solidFill>
                            <a:schemeClr val="bg1"/>
                          </a:solidFill>
                          <a:latin typeface="Times New Roman"/>
                          <a:ea typeface="Calibri"/>
                        </a:rPr>
                        <a:t>1.26</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1.238</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dirty="0">
                          <a:solidFill>
                            <a:schemeClr val="tx1"/>
                          </a:solidFill>
                          <a:latin typeface="Times New Roman"/>
                          <a:ea typeface="Calibri"/>
                        </a:rPr>
                        <a:t>1589-1591</a:t>
                      </a:r>
                      <a:endParaRPr lang="en-GB" sz="1400" dirty="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dirty="0">
                          <a:solidFill>
                            <a:schemeClr val="bg1"/>
                          </a:solidFill>
                          <a:latin typeface="Times New Roman"/>
                          <a:ea typeface="Calibri"/>
                        </a:rPr>
                        <a:t>0.883</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dirty="0">
                          <a:solidFill>
                            <a:schemeClr val="bg1"/>
                          </a:solidFill>
                          <a:latin typeface="Times New Roman"/>
                          <a:ea typeface="Calibri"/>
                        </a:rPr>
                        <a:t>0.656</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dirty="0">
                          <a:solidFill>
                            <a:schemeClr val="bg1"/>
                          </a:solidFill>
                          <a:latin typeface="Times New Roman"/>
                          <a:ea typeface="Calibri"/>
                        </a:rPr>
                        <a:t>0.617</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0.549</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dirty="0">
                          <a:solidFill>
                            <a:schemeClr val="tx1"/>
                          </a:solidFill>
                          <a:latin typeface="Times New Roman"/>
                          <a:ea typeface="Calibri"/>
                        </a:rPr>
                        <a:t>1609</a:t>
                      </a:r>
                      <a:endParaRPr lang="en-GB" sz="1400" dirty="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a:solidFill>
                            <a:schemeClr val="bg1"/>
                          </a:solidFill>
                          <a:latin typeface="Times New Roman"/>
                          <a:ea typeface="Calibri"/>
                        </a:rPr>
                        <a:t>0.766</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a:solidFill>
                            <a:schemeClr val="bg1"/>
                          </a:solidFill>
                          <a:latin typeface="Times New Roman"/>
                          <a:ea typeface="Calibri"/>
                        </a:rPr>
                        <a:t>0.628</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a:solidFill>
                            <a:schemeClr val="bg1"/>
                          </a:solidFill>
                          <a:latin typeface="Times New Roman"/>
                          <a:ea typeface="Calibri"/>
                        </a:rPr>
                        <a:t>0.636</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0.602</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r h="196385">
                <a:tc>
                  <a:txBody>
                    <a:bodyPr/>
                    <a:lstStyle/>
                    <a:p>
                      <a:pPr algn="ctr">
                        <a:lnSpc>
                          <a:spcPct val="100000"/>
                        </a:lnSpc>
                        <a:spcAft>
                          <a:spcPts val="0"/>
                        </a:spcAft>
                      </a:pPr>
                      <a:r>
                        <a:rPr lang="en-GB" sz="1400" b="1">
                          <a:solidFill>
                            <a:schemeClr val="tx1"/>
                          </a:solidFill>
                          <a:latin typeface="Times New Roman"/>
                          <a:ea typeface="Calibri"/>
                        </a:rPr>
                        <a:t>1658-1661</a:t>
                      </a:r>
                      <a:endParaRPr lang="en-GB" sz="1400">
                        <a:solidFill>
                          <a:schemeClr val="tx1"/>
                        </a:solidFill>
                        <a:latin typeface="Times New Roman"/>
                        <a:ea typeface="Times New Roman"/>
                      </a:endParaRPr>
                    </a:p>
                  </a:txBody>
                  <a:tcPr marL="9621" marR="96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GB" sz="1400" b="1">
                          <a:solidFill>
                            <a:schemeClr val="bg1"/>
                          </a:solidFill>
                          <a:latin typeface="Times New Roman"/>
                          <a:ea typeface="Calibri"/>
                        </a:rPr>
                        <a:t>1.08</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BDB"/>
                    </a:solidFill>
                  </a:tcPr>
                </a:tc>
                <a:tc>
                  <a:txBody>
                    <a:bodyPr/>
                    <a:lstStyle/>
                    <a:p>
                      <a:pPr algn="ctr">
                        <a:lnSpc>
                          <a:spcPct val="100000"/>
                        </a:lnSpc>
                        <a:spcAft>
                          <a:spcPts val="0"/>
                        </a:spcAft>
                      </a:pPr>
                      <a:r>
                        <a:rPr lang="en-GB" sz="1400" b="1" dirty="0">
                          <a:solidFill>
                            <a:schemeClr val="bg1"/>
                          </a:solidFill>
                          <a:latin typeface="Times New Roman"/>
                          <a:ea typeface="Calibri"/>
                        </a:rPr>
                        <a:t>0.977</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8B7"/>
                    </a:solidFill>
                  </a:tcPr>
                </a:tc>
                <a:tc>
                  <a:txBody>
                    <a:bodyPr/>
                    <a:lstStyle/>
                    <a:p>
                      <a:pPr algn="ctr">
                        <a:lnSpc>
                          <a:spcPct val="100000"/>
                        </a:lnSpc>
                        <a:spcAft>
                          <a:spcPts val="0"/>
                        </a:spcAft>
                      </a:pPr>
                      <a:r>
                        <a:rPr lang="en-GB" sz="1400" b="1">
                          <a:solidFill>
                            <a:schemeClr val="bg1"/>
                          </a:solidFill>
                          <a:latin typeface="Times New Roman"/>
                          <a:ea typeface="Calibri"/>
                        </a:rPr>
                        <a:t>0.925</a:t>
                      </a:r>
                      <a:endParaRPr lang="en-GB" sz="1400" b="1">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9594"/>
                    </a:solidFill>
                  </a:tcPr>
                </a:tc>
                <a:tc>
                  <a:txBody>
                    <a:bodyPr/>
                    <a:lstStyle/>
                    <a:p>
                      <a:pPr algn="ctr">
                        <a:lnSpc>
                          <a:spcPct val="100000"/>
                        </a:lnSpc>
                        <a:spcAft>
                          <a:spcPts val="0"/>
                        </a:spcAft>
                      </a:pPr>
                      <a:r>
                        <a:rPr lang="en-GB" sz="1400" b="1" dirty="0">
                          <a:solidFill>
                            <a:schemeClr val="bg1"/>
                          </a:solidFill>
                          <a:latin typeface="Times New Roman"/>
                          <a:ea typeface="Calibri"/>
                        </a:rPr>
                        <a:t>1.059</a:t>
                      </a:r>
                      <a:endParaRPr lang="en-GB" sz="1400" b="1" dirty="0">
                        <a:solidFill>
                          <a:schemeClr val="bg1"/>
                        </a:solidFill>
                        <a:latin typeface="Times New Roman"/>
                        <a:ea typeface="Times New Roman"/>
                      </a:endParaRPr>
                    </a:p>
                  </a:txBody>
                  <a:tcPr marL="9621" marR="9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6D6B"/>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116632"/>
            <a:ext cx="7416824" cy="646331"/>
          </a:xfrm>
          <a:prstGeom prst="rect">
            <a:avLst/>
          </a:prstGeom>
          <a:noFill/>
        </p:spPr>
        <p:txBody>
          <a:bodyPr wrap="square" rtlCol="0">
            <a:spAutoFit/>
          </a:bodyPr>
          <a:lstStyle/>
          <a:p>
            <a:pPr algn="ctr"/>
            <a:r>
              <a:rPr lang="en-GB" sz="3600" b="1" dirty="0" smtClean="0">
                <a:solidFill>
                  <a:schemeClr val="accent1">
                    <a:lumMod val="75000"/>
                  </a:schemeClr>
                </a:solidFill>
              </a:rPr>
              <a:t>Mild epithelial dysplasia </a:t>
            </a:r>
            <a:endParaRPr lang="en-GB" sz="3600" b="1" dirty="0">
              <a:solidFill>
                <a:schemeClr val="accent1">
                  <a:lumMod val="75000"/>
                </a:schemeClr>
              </a:solidFill>
            </a:endParaRPr>
          </a:p>
        </p:txBody>
      </p:sp>
      <p:pic>
        <p:nvPicPr>
          <p:cNvPr id="11" name="Picture 10"/>
          <p:cNvPicPr/>
          <p:nvPr/>
        </p:nvPicPr>
        <p:blipFill rotWithShape="1">
          <a:blip r:embed="rId3" cstate="print">
            <a:extLst>
              <a:ext uri="{28A0092B-C50C-407E-A947-70E740481C1C}">
                <a14:useLocalDpi xmlns:a14="http://schemas.microsoft.com/office/drawing/2010/main" val="0"/>
              </a:ext>
            </a:extLst>
          </a:blip>
          <a:srcRect l="3658" t="1676" r="5728" b="2794"/>
          <a:stretch/>
        </p:blipFill>
        <p:spPr bwMode="auto">
          <a:xfrm>
            <a:off x="539552" y="3041576"/>
            <a:ext cx="8208912" cy="3771800"/>
          </a:xfrm>
          <a:prstGeom prst="rect">
            <a:avLst/>
          </a:prstGeom>
          <a:noFill/>
          <a:ln>
            <a:noFill/>
          </a:ln>
          <a:extLst>
            <a:ext uri="{53640926-AAD7-44D8-BBD7-CCE9431645EC}">
              <a14:shadowObscured xmlns:a14="http://schemas.microsoft.com/office/drawing/2010/main"/>
            </a:ext>
          </a:extLst>
        </p:spPr>
      </p:pic>
      <p:sp>
        <p:nvSpPr>
          <p:cNvPr id="14" name="Oval 13"/>
          <p:cNvSpPr/>
          <p:nvPr/>
        </p:nvSpPr>
        <p:spPr>
          <a:xfrm>
            <a:off x="2699792" y="4725144"/>
            <a:ext cx="360040" cy="360040"/>
          </a:xfrm>
          <a:prstGeom prst="ellipse">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70" name="Rectangle 6"/>
          <p:cNvSpPr>
            <a:spLocks noChangeArrowheads="1"/>
          </p:cNvSpPr>
          <p:nvPr/>
        </p:nvSpPr>
        <p:spPr bwMode="auto">
          <a:xfrm>
            <a:off x="683568" y="620688"/>
            <a:ext cx="784887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GB" sz="2000" b="1" dirty="0" smtClean="0"/>
              <a:t>The mean spectrum of </a:t>
            </a:r>
            <a:r>
              <a:rPr lang="en-GB" sz="2000" b="1" dirty="0" err="1" smtClean="0"/>
              <a:t>Md</a:t>
            </a:r>
            <a:r>
              <a:rPr lang="en-GB" sz="2000" b="1" dirty="0" smtClean="0"/>
              <a:t> showed a predominant protein pattern with contributions from nucleic acids, amino acids with a significantly higher relative intensity of </a:t>
            </a:r>
            <a:r>
              <a:rPr lang="en-GB" sz="2000" b="1" i="1" u="sng" dirty="0" smtClean="0"/>
              <a:t>phenylalanine protein at 1009 cm</a:t>
            </a:r>
            <a:r>
              <a:rPr lang="en-GB" sz="2000" b="1" i="1" u="sng" baseline="30000" dirty="0" smtClean="0"/>
              <a:t>-1</a:t>
            </a:r>
            <a:r>
              <a:rPr lang="en-GB" sz="2000" b="1" i="1" u="sng" dirty="0" smtClean="0"/>
              <a:t>. </a:t>
            </a:r>
            <a:r>
              <a:rPr lang="en-GB" sz="2000" b="1" dirty="0" smtClean="0"/>
              <a:t>This reflects increased protein content associated with dysplastic changes compared to </a:t>
            </a:r>
            <a:r>
              <a:rPr lang="en-GB" sz="2000" b="1" dirty="0" err="1" smtClean="0"/>
              <a:t>Mn</a:t>
            </a:r>
            <a:r>
              <a:rPr lang="en-GB" sz="2000" b="1" dirty="0" smtClean="0"/>
              <a:t> and  reflects the ability of the Raman system to detect early biochemical tissue changes at early stages of dysplasia.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3568" y="44624"/>
            <a:ext cx="7416824" cy="682198"/>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kumimoji="0" lang="en-GB" sz="3600" b="1" i="0" u="none" strike="noStrike" cap="none" normalizeH="0" baseline="0" dirty="0" smtClean="0">
                <a:ln>
                  <a:noFill/>
                </a:ln>
                <a:solidFill>
                  <a:schemeClr val="accent1">
                    <a:lumMod val="75000"/>
                  </a:schemeClr>
                </a:solidFill>
                <a:effectLst/>
                <a:ea typeface="SimSun" pitchFamily="2" charset="-122"/>
                <a:cs typeface="Times New Roman" pitchFamily="18" charset="0"/>
              </a:rPr>
              <a:t>M</a:t>
            </a:r>
            <a:r>
              <a:rPr kumimoji="0" lang="en-GB" sz="3600" b="1" i="0" u="none" strike="noStrike" cap="none" normalizeH="0" baseline="0" dirty="0" smtClean="0" bmk="">
                <a:ln>
                  <a:noFill/>
                </a:ln>
                <a:solidFill>
                  <a:schemeClr val="accent1">
                    <a:lumMod val="75000"/>
                  </a:schemeClr>
                </a:solidFill>
                <a:effectLst/>
                <a:ea typeface="SimSun" pitchFamily="2" charset="-122"/>
                <a:cs typeface="Times New Roman" pitchFamily="18" charset="0"/>
              </a:rPr>
              <a:t>oderate Dysplasia</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3349" t="1759" r="5100" b="3519"/>
          <a:stretch/>
        </p:blipFill>
        <p:spPr bwMode="auto">
          <a:xfrm>
            <a:off x="899592" y="3573016"/>
            <a:ext cx="7848872" cy="3492016"/>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395536" y="764704"/>
            <a:ext cx="8424936" cy="2585323"/>
          </a:xfrm>
          <a:prstGeom prst="rect">
            <a:avLst/>
          </a:prstGeom>
        </p:spPr>
        <p:txBody>
          <a:bodyPr wrap="square">
            <a:spAutoFit/>
          </a:bodyPr>
          <a:lstStyle/>
          <a:p>
            <a:pPr algn="just"/>
            <a:r>
              <a:rPr lang="en-GB" b="1" dirty="0" smtClean="0"/>
              <a:t>In </a:t>
            </a:r>
            <a:r>
              <a:rPr lang="en-GB" b="1" dirty="0" err="1" smtClean="0"/>
              <a:t>Modd</a:t>
            </a:r>
            <a:r>
              <a:rPr lang="en-GB" b="1" dirty="0" smtClean="0"/>
              <a:t>, higher relative intensity at 896 cm</a:t>
            </a:r>
            <a:r>
              <a:rPr lang="en-GB" b="1" baseline="30000" dirty="0" smtClean="0"/>
              <a:t>-1</a:t>
            </a:r>
            <a:r>
              <a:rPr lang="en-GB" b="1" dirty="0" smtClean="0"/>
              <a:t>, 929–931 cm</a:t>
            </a:r>
            <a:r>
              <a:rPr lang="en-GB" b="1" baseline="30000" dirty="0" smtClean="0"/>
              <a:t>-1</a:t>
            </a:r>
            <a:r>
              <a:rPr lang="en-GB" b="1" dirty="0" smtClean="0"/>
              <a:t> ,971 cm</a:t>
            </a:r>
            <a:r>
              <a:rPr lang="en-GB" b="1" baseline="30000" dirty="0" smtClean="0"/>
              <a:t>-1</a:t>
            </a:r>
            <a:r>
              <a:rPr lang="en-GB" b="1" dirty="0" smtClean="0"/>
              <a:t>,</a:t>
            </a:r>
            <a:r>
              <a:rPr lang="en-GB" b="1" baseline="30000" dirty="0" smtClean="0"/>
              <a:t> </a:t>
            </a:r>
            <a:r>
              <a:rPr lang="en-GB" b="1" dirty="0" smtClean="0"/>
              <a:t>1137 cm</a:t>
            </a:r>
            <a:r>
              <a:rPr lang="en-GB" b="1" baseline="30000" dirty="0" smtClean="0"/>
              <a:t>-1</a:t>
            </a:r>
            <a:r>
              <a:rPr lang="en-GB" b="1" dirty="0" smtClean="0"/>
              <a:t>,1322 cm</a:t>
            </a:r>
            <a:r>
              <a:rPr lang="en-GB" b="1" baseline="30000" dirty="0" smtClean="0"/>
              <a:t>-1</a:t>
            </a:r>
            <a:r>
              <a:rPr lang="en-GB" b="1" dirty="0" smtClean="0"/>
              <a:t>,1345 cm</a:t>
            </a:r>
            <a:r>
              <a:rPr lang="en-GB" b="1" baseline="30000" dirty="0" smtClean="0"/>
              <a:t>-1</a:t>
            </a:r>
            <a:r>
              <a:rPr lang="en-GB" b="1" dirty="0" smtClean="0"/>
              <a:t> and amide I of proteins (1658 cm</a:t>
            </a:r>
            <a:r>
              <a:rPr lang="en-GB" b="1" baseline="30000" dirty="0" smtClean="0"/>
              <a:t>-1</a:t>
            </a:r>
            <a:r>
              <a:rPr lang="en-GB" b="1" dirty="0" smtClean="0"/>
              <a:t>). This suggests the </a:t>
            </a:r>
            <a:r>
              <a:rPr lang="en-GB" b="1" i="1" u="sng" dirty="0" smtClean="0"/>
              <a:t>progressive increase in proteins, amino acids and nucleic acid components</a:t>
            </a:r>
            <a:r>
              <a:rPr lang="en-GB" b="1" dirty="0" smtClean="0"/>
              <a:t> reflecting the progress of the disease from normal towards dysplasia. </a:t>
            </a:r>
          </a:p>
          <a:p>
            <a:pPr algn="just"/>
            <a:r>
              <a:rPr lang="en-GB" b="1" dirty="0" smtClean="0"/>
              <a:t>In morphologically normal tissue, the differences were statistically significant </a:t>
            </a:r>
            <a:r>
              <a:rPr lang="en-GB" b="1" i="1" u="sng" dirty="0" smtClean="0"/>
              <a:t>at 1087 cm</a:t>
            </a:r>
            <a:r>
              <a:rPr lang="en-GB" b="1" i="1" u="sng" baseline="30000" dirty="0" smtClean="0"/>
              <a:t>-1</a:t>
            </a:r>
            <a:r>
              <a:rPr lang="en-GB" b="1" i="1" u="sng" dirty="0" smtClean="0"/>
              <a:t>, which can be attributed to lipids </a:t>
            </a:r>
            <a:r>
              <a:rPr lang="en-GB" b="1" dirty="0" smtClean="0"/>
              <a:t>(0.289 vs. 0.252) (</a:t>
            </a:r>
            <a:r>
              <a:rPr lang="en-GB" b="1" i="1" dirty="0" smtClean="0"/>
              <a:t>p</a:t>
            </a:r>
            <a:r>
              <a:rPr lang="en-GB" b="1" dirty="0" smtClean="0"/>
              <a:t>=0.001; Mann-Whitney U test) which dominated the spectra of normal epithelium.</a:t>
            </a:r>
            <a:endParaRPr lang="en-GB" b="1" dirty="0"/>
          </a:p>
        </p:txBody>
      </p:sp>
      <p:sp>
        <p:nvSpPr>
          <p:cNvPr id="13" name="Oval 12"/>
          <p:cNvSpPr/>
          <p:nvPr/>
        </p:nvSpPr>
        <p:spPr>
          <a:xfrm rot="2401081">
            <a:off x="3507703" y="5060639"/>
            <a:ext cx="238315" cy="864096"/>
          </a:xfrm>
          <a:prstGeom prst="ellipse">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3408"/>
            <a:ext cx="7239000" cy="1141312"/>
          </a:xfrm>
        </p:spPr>
        <p:txBody>
          <a:bodyPr/>
          <a:lstStyle/>
          <a:p>
            <a:pPr algn="ctr"/>
            <a:r>
              <a:rPr lang="en-GB" dirty="0" smtClean="0"/>
              <a:t>Severe Dysplasia</a:t>
            </a:r>
            <a:endParaRPr lang="en-GB" dirty="0"/>
          </a:p>
        </p:txBody>
      </p:sp>
      <p:sp>
        <p:nvSpPr>
          <p:cNvPr id="3" name="Text Placeholder 2"/>
          <p:cNvSpPr>
            <a:spLocks noGrp="1"/>
          </p:cNvSpPr>
          <p:nvPr>
            <p:ph type="body" idx="1"/>
          </p:nvPr>
        </p:nvSpPr>
        <p:spPr>
          <a:xfrm>
            <a:off x="395536" y="764704"/>
            <a:ext cx="8151440" cy="2232248"/>
          </a:xfrm>
        </p:spPr>
        <p:txBody>
          <a:bodyPr>
            <a:normAutofit/>
          </a:bodyPr>
          <a:lstStyle/>
          <a:p>
            <a:pPr lvl="0" algn="just"/>
            <a:r>
              <a:rPr lang="en-GB" sz="2200" b="1" dirty="0" smtClean="0"/>
              <a:t>Showed a significantly higher concentration </a:t>
            </a:r>
            <a:r>
              <a:rPr lang="en-GB" sz="2200" b="1" i="1" u="sng" dirty="0" smtClean="0"/>
              <a:t>of proteins and nucleic acids reflected by higher relative intensity at 1344 cm</a:t>
            </a:r>
            <a:r>
              <a:rPr lang="en-GB" sz="2200" b="1" i="1" u="sng" baseline="30000" dirty="0" smtClean="0"/>
              <a:t>-1</a:t>
            </a:r>
            <a:r>
              <a:rPr lang="en-GB" sz="2200" b="1" dirty="0" smtClean="0"/>
              <a:t>, compared to </a:t>
            </a:r>
            <a:r>
              <a:rPr lang="en-GB" sz="2200" b="1" dirty="0" err="1" smtClean="0"/>
              <a:t>Sn</a:t>
            </a:r>
            <a:r>
              <a:rPr lang="en-GB" sz="2200" b="1" dirty="0" smtClean="0"/>
              <a:t> (0.333 vs.0.236) (</a:t>
            </a:r>
            <a:r>
              <a:rPr lang="en-GB" sz="2200" b="1" i="1" dirty="0" smtClean="0"/>
              <a:t>p</a:t>
            </a:r>
            <a:r>
              <a:rPr lang="en-GB" sz="2200" b="1" dirty="0" smtClean="0"/>
              <a:t>=0.011). </a:t>
            </a:r>
          </a:p>
          <a:p>
            <a:pPr lvl="0"/>
            <a:r>
              <a:rPr lang="en-GB" sz="2200" b="1" dirty="0" smtClean="0"/>
              <a:t>The </a:t>
            </a:r>
            <a:r>
              <a:rPr lang="en-GB" sz="2200" b="1" dirty="0" err="1" smtClean="0"/>
              <a:t>Sn</a:t>
            </a:r>
            <a:r>
              <a:rPr lang="en-GB" sz="2200" b="1" dirty="0" smtClean="0"/>
              <a:t> exhibited a significantly higher relative intensity of amide III of protein at 1243 cm</a:t>
            </a:r>
            <a:r>
              <a:rPr lang="en-GB" sz="2200" b="1" baseline="30000" dirty="0" smtClean="0"/>
              <a:t>-1</a:t>
            </a:r>
            <a:r>
              <a:rPr lang="en-GB" sz="2200" b="1" dirty="0" smtClean="0"/>
              <a:t>.</a:t>
            </a:r>
          </a:p>
          <a:p>
            <a:endParaRPr lang="en-GB" b="1" dirty="0" smtClean="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rcRect l="3323" r="4982" b="2444"/>
          <a:stretch>
            <a:fillRect/>
          </a:stretch>
        </p:blipFill>
        <p:spPr bwMode="auto">
          <a:xfrm>
            <a:off x="467544" y="3203451"/>
            <a:ext cx="8208912" cy="3654549"/>
          </a:xfrm>
          <a:prstGeom prst="rect">
            <a:avLst/>
          </a:prstGeom>
          <a:noFill/>
          <a:ln w="9525" cap="flat">
            <a:noFill/>
            <a:prstDash val="sysDot"/>
            <a:miter lim="800000"/>
            <a:headEnd/>
            <a:tailEnd/>
          </a:ln>
          <a:effectLst/>
        </p:spPr>
      </p:pic>
      <p:sp>
        <p:nvSpPr>
          <p:cNvPr id="5" name="Oval 4"/>
          <p:cNvSpPr/>
          <p:nvPr/>
        </p:nvSpPr>
        <p:spPr>
          <a:xfrm>
            <a:off x="5076056" y="4941168"/>
            <a:ext cx="288032" cy="792088"/>
          </a:xfrm>
          <a:prstGeom prst="ellipse">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355976" y="4941168"/>
            <a:ext cx="288032" cy="792088"/>
          </a:xfrm>
          <a:prstGeom prst="ellipse">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7239000" cy="980728"/>
          </a:xfrm>
        </p:spPr>
        <p:txBody>
          <a:bodyPr>
            <a:normAutofit/>
          </a:bodyPr>
          <a:lstStyle/>
          <a:p>
            <a:pPr algn="ctr"/>
            <a:r>
              <a:rPr lang="en-GB" dirty="0" smtClean="0"/>
              <a:t>Carcinoma </a:t>
            </a:r>
            <a:r>
              <a:rPr lang="en-GB" i="1" dirty="0" smtClean="0"/>
              <a:t>in situ</a:t>
            </a:r>
            <a:r>
              <a:rPr lang="en-GB" dirty="0" smtClean="0"/>
              <a:t> (CIS)</a:t>
            </a:r>
            <a:endParaRPr lang="en-GB" dirty="0"/>
          </a:p>
        </p:txBody>
      </p:sp>
      <p:sp>
        <p:nvSpPr>
          <p:cNvPr id="3" name="Text Placeholder 2"/>
          <p:cNvSpPr>
            <a:spLocks noGrp="1"/>
          </p:cNvSpPr>
          <p:nvPr>
            <p:ph type="body" idx="1"/>
          </p:nvPr>
        </p:nvSpPr>
        <p:spPr>
          <a:xfrm>
            <a:off x="323528" y="764704"/>
            <a:ext cx="8511480" cy="2232248"/>
          </a:xfrm>
        </p:spPr>
        <p:txBody>
          <a:bodyPr>
            <a:noAutofit/>
          </a:bodyPr>
          <a:lstStyle/>
          <a:p>
            <a:pPr algn="just"/>
            <a:r>
              <a:rPr lang="en-GB" sz="1800" b="1" dirty="0" smtClean="0"/>
              <a:t>CIS showed a significantly higher concentration of </a:t>
            </a:r>
            <a:r>
              <a:rPr lang="en-GB" sz="1800" b="1" i="1" u="sng" dirty="0" smtClean="0"/>
              <a:t>both phenylalanine protein at 1007 cm</a:t>
            </a:r>
            <a:r>
              <a:rPr lang="en-GB" sz="1800" b="1" i="1" u="sng" baseline="30000" dirty="0" smtClean="0"/>
              <a:t>-1</a:t>
            </a:r>
            <a:r>
              <a:rPr lang="en-GB" sz="1800" b="1" i="1" u="sng" dirty="0" smtClean="0"/>
              <a:t>,</a:t>
            </a:r>
            <a:r>
              <a:rPr lang="en-GB" sz="1800" b="1" dirty="0" smtClean="0"/>
              <a:t> (0.654 vs. 0.627) (</a:t>
            </a:r>
            <a:r>
              <a:rPr lang="en-GB" sz="1800" b="1" i="1" dirty="0" smtClean="0"/>
              <a:t>p</a:t>
            </a:r>
            <a:r>
              <a:rPr lang="en-GB" sz="1800" b="1" dirty="0" smtClean="0"/>
              <a:t>=0.021) and </a:t>
            </a:r>
            <a:r>
              <a:rPr lang="en-GB" sz="1800" b="1" i="1" u="sng" dirty="0" smtClean="0"/>
              <a:t>at 1091 cm</a:t>
            </a:r>
            <a:r>
              <a:rPr lang="en-GB" sz="1800" b="1" i="1" u="sng" baseline="30000" dirty="0" smtClean="0"/>
              <a:t>-1</a:t>
            </a:r>
            <a:r>
              <a:rPr lang="en-GB" sz="1800" b="1" i="1" u="sng" dirty="0" smtClean="0"/>
              <a:t> (proteins and nucleic acids)</a:t>
            </a:r>
            <a:r>
              <a:rPr lang="en-GB" sz="1800" b="1" dirty="0" smtClean="0"/>
              <a:t>, compared to </a:t>
            </a:r>
            <a:r>
              <a:rPr lang="en-GB" sz="1800" b="1" dirty="0" err="1" smtClean="0"/>
              <a:t>CISn</a:t>
            </a:r>
            <a:r>
              <a:rPr lang="en-GB" sz="1800" b="1" dirty="0" smtClean="0"/>
              <a:t> (0.267 vs. 0.250) (</a:t>
            </a:r>
            <a:r>
              <a:rPr lang="en-GB" sz="1800" b="1" i="1" dirty="0" smtClean="0"/>
              <a:t>p</a:t>
            </a:r>
            <a:r>
              <a:rPr lang="en-GB" sz="1800" b="1" dirty="0" smtClean="0"/>
              <a:t>=0.043). All layers of stratified epithelium are proliferating and are more likely to express many surface proteins from signalling agents, antigens, antibodies and enzymes. This may explain the higher proteins and nucleic acid content in this type of tissue, which is in complete agreement with histopathology.</a:t>
            </a:r>
          </a:p>
          <a:p>
            <a:endParaRPr lang="en-GB" sz="1800" b="1" dirty="0" smtClean="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2658" r="4485"/>
          <a:stretch/>
        </p:blipFill>
        <p:spPr bwMode="auto">
          <a:xfrm>
            <a:off x="539552" y="3068960"/>
            <a:ext cx="7920880" cy="3789040"/>
          </a:xfrm>
          <a:prstGeom prst="rect">
            <a:avLst/>
          </a:prstGeom>
          <a:noFill/>
          <a:ln>
            <a:noFill/>
          </a:ln>
          <a:extLst>
            <a:ext uri="{53640926-AAD7-44D8-BBD7-CCE9431645EC}">
              <a14:shadowObscured xmlns:a14="http://schemas.microsoft.com/office/drawing/2010/main"/>
            </a:ext>
          </a:extLst>
        </p:spPr>
      </p:pic>
      <p:sp>
        <p:nvSpPr>
          <p:cNvPr id="5" name="Oval 4"/>
          <p:cNvSpPr/>
          <p:nvPr/>
        </p:nvSpPr>
        <p:spPr>
          <a:xfrm>
            <a:off x="2699792" y="4653136"/>
            <a:ext cx="360040" cy="216024"/>
          </a:xfrm>
          <a:prstGeom prst="ellipse">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rot="6019198">
            <a:off x="2858391" y="5045963"/>
            <a:ext cx="380557" cy="200780"/>
          </a:xfrm>
          <a:prstGeom prst="ellipse">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980728"/>
            <a:ext cx="7560840" cy="5555367"/>
          </a:xfrm>
          <a:prstGeom prst="rect">
            <a:avLst/>
          </a:prstGeom>
          <a:noFill/>
        </p:spPr>
        <p:txBody>
          <a:bodyPr wrap="square" rtlCol="0">
            <a:spAutoFit/>
          </a:bodyPr>
          <a:lstStyle/>
          <a:p>
            <a:pPr lvl="0" algn="just"/>
            <a:r>
              <a:rPr lang="en-GB" sz="2400" b="1" u="sng" dirty="0" smtClean="0">
                <a:solidFill>
                  <a:prstClr val="white"/>
                </a:solidFill>
              </a:rPr>
              <a:t>A </a:t>
            </a:r>
            <a:r>
              <a:rPr lang="en-GB" sz="2400" b="1" u="sng" dirty="0">
                <a:solidFill>
                  <a:prstClr val="white"/>
                </a:solidFill>
              </a:rPr>
              <a:t>decreased intensity with increased dysplasia severity from the mild through moderate and severe dysplasia to the </a:t>
            </a:r>
            <a:r>
              <a:rPr lang="en-GB" sz="2400" b="1" u="sng" dirty="0" smtClean="0">
                <a:solidFill>
                  <a:prstClr val="white"/>
                </a:solidFill>
              </a:rPr>
              <a:t>CIS  was seen: </a:t>
            </a:r>
            <a:endParaRPr lang="en-GB" sz="2400" b="1" u="sng" dirty="0">
              <a:solidFill>
                <a:prstClr val="white"/>
              </a:solidFill>
            </a:endParaRPr>
          </a:p>
          <a:p>
            <a:pPr algn="just">
              <a:buFont typeface="Wingdings" pitchFamily="2" charset="2"/>
              <a:buChar char="Ø"/>
            </a:pPr>
            <a:endParaRPr lang="en-GB" sz="2400" b="1" u="sng" dirty="0"/>
          </a:p>
          <a:p>
            <a:pPr algn="just">
              <a:buFont typeface="Wingdings" pitchFamily="2" charset="2"/>
              <a:buChar char="Ø"/>
            </a:pPr>
            <a:r>
              <a:rPr lang="en-GB" sz="2400" b="1" dirty="0" smtClean="0"/>
              <a:t>At 1589-1591 cm</a:t>
            </a:r>
            <a:r>
              <a:rPr lang="en-GB" sz="2400" b="1" baseline="30000" dirty="0" smtClean="0"/>
              <a:t>-1</a:t>
            </a:r>
            <a:r>
              <a:rPr lang="en-GB" sz="2400" b="1" dirty="0" smtClean="0"/>
              <a:t> </a:t>
            </a:r>
            <a:r>
              <a:rPr lang="en-GB" sz="2400" b="1" dirty="0" smtClean="0">
                <a:solidFill>
                  <a:schemeClr val="accent2">
                    <a:lumMod val="60000"/>
                    <a:lumOff val="40000"/>
                  </a:schemeClr>
                </a:solidFill>
              </a:rPr>
              <a:t>(</a:t>
            </a:r>
            <a:r>
              <a:rPr lang="en-GB" sz="2400" b="1" dirty="0" err="1" smtClean="0">
                <a:solidFill>
                  <a:schemeClr val="accent2">
                    <a:lumMod val="60000"/>
                    <a:lumOff val="40000"/>
                  </a:schemeClr>
                </a:solidFill>
              </a:rPr>
              <a:t>olefinic</a:t>
            </a:r>
            <a:r>
              <a:rPr lang="en-GB" sz="2400" b="1" dirty="0" smtClean="0">
                <a:solidFill>
                  <a:schemeClr val="accent2">
                    <a:lumMod val="60000"/>
                    <a:lumOff val="40000"/>
                  </a:schemeClr>
                </a:solidFill>
              </a:rPr>
              <a:t>/lipids) </a:t>
            </a:r>
            <a:r>
              <a:rPr lang="en-GB" sz="2400" b="1" dirty="0" smtClean="0"/>
              <a:t>this strongly supports the concept of protein-dominated spectra in dysplastic tissue. </a:t>
            </a:r>
          </a:p>
          <a:p>
            <a:pPr algn="just">
              <a:buFont typeface="Wingdings" pitchFamily="2" charset="2"/>
              <a:buChar char="Ø"/>
            </a:pPr>
            <a:r>
              <a:rPr lang="en-GB" sz="2400" b="1" dirty="0" smtClean="0"/>
              <a:t>Since the number of proliferating cells increases progressively with higher grades of dysplasia and with more energy consumption for their biological transformation process, resulting in lower lipid and more protein content with progression of the disease.</a:t>
            </a:r>
          </a:p>
          <a:p>
            <a:pPr>
              <a:buFont typeface="Wingdings" pitchFamily="2" charset="2"/>
              <a:buChar char="Ø"/>
            </a:pPr>
            <a:endParaRPr lang="en-GB" sz="2400" b="1" dirty="0" smtClean="0"/>
          </a:p>
          <a:p>
            <a:endParaRPr lang="en-GB" sz="1900" b="1" dirty="0" smtClean="0"/>
          </a:p>
        </p:txBody>
      </p:sp>
      <p:sp>
        <p:nvSpPr>
          <p:cNvPr id="13313" name="Rectangle 1"/>
          <p:cNvSpPr>
            <a:spLocks noChangeArrowheads="1"/>
          </p:cNvSpPr>
          <p:nvPr/>
        </p:nvSpPr>
        <p:spPr bwMode="auto">
          <a:xfrm>
            <a:off x="539552" y="116632"/>
            <a:ext cx="7651923" cy="559087"/>
          </a:xfrm>
          <a:prstGeom prst="rect">
            <a:avLst/>
          </a:prstGeom>
          <a:noFill/>
          <a:ln w="9525">
            <a:noFill/>
            <a:miter lim="800000"/>
            <a:headEnd/>
            <a:tailEnd/>
          </a:ln>
          <a:effectLst/>
        </p:spPr>
        <p:txBody>
          <a:bodyPr vert="horz" wrap="none" lIns="539580" tIns="126960" rIns="91440" bIns="0" numCol="1" anchor="ctr" anchorCtr="0" compatLnSpc="1">
            <a:prstTxWarp prst="textNoShape">
              <a:avLst/>
            </a:prstTxWarp>
            <a:spAutoFit/>
          </a:bodyPr>
          <a:lstStyle/>
          <a:p>
            <a:pPr algn="ctr" fontAlgn="base">
              <a:spcBef>
                <a:spcPct val="0"/>
              </a:spcBef>
              <a:spcAft>
                <a:spcPct val="0"/>
              </a:spcAft>
            </a:pPr>
            <a:r>
              <a:rPr kumimoji="0" lang="en-GB" sz="2800" b="1" i="0" u="none" strike="noStrike" cap="none" normalizeH="0" baseline="0" dirty="0" smtClean="0">
                <a:ln>
                  <a:noFill/>
                </a:ln>
                <a:solidFill>
                  <a:schemeClr val="accent2">
                    <a:lumMod val="60000"/>
                    <a:lumOff val="40000"/>
                  </a:schemeClr>
                </a:solidFill>
                <a:effectLst/>
                <a:latin typeface="Arial" pitchFamily="34" charset="0"/>
                <a:ea typeface="Times New Roman" pitchFamily="18" charset="0"/>
                <a:cs typeface="Times New Roman" pitchFamily="18" charset="0"/>
              </a:rPr>
              <a:t>S</a:t>
            </a:r>
            <a:r>
              <a:rPr kumimoji="0" lang="en-GB" sz="2800" b="1" i="0" u="none" strike="noStrike" cap="none" normalizeH="0" baseline="0" dirty="0" smtClean="0" bmk="">
                <a:ln>
                  <a:noFill/>
                </a:ln>
                <a:solidFill>
                  <a:schemeClr val="accent2">
                    <a:lumMod val="60000"/>
                    <a:lumOff val="40000"/>
                  </a:schemeClr>
                </a:solidFill>
                <a:effectLst/>
                <a:latin typeface="Arial" pitchFamily="34" charset="0"/>
                <a:ea typeface="Times New Roman" pitchFamily="18" charset="0"/>
                <a:cs typeface="Times New Roman" pitchFamily="18" charset="0"/>
              </a:rPr>
              <a:t>pectral Intensity and Dysplasia Severity</a:t>
            </a:r>
            <a:endParaRPr kumimoji="0" lang="en-GB" sz="2800" b="1" i="0" u="none" strike="noStrike" cap="none" normalizeH="0" baseline="0" dirty="0" smtClean="0">
              <a:ln>
                <a:noFill/>
              </a:ln>
              <a:solidFill>
                <a:schemeClr val="accent2">
                  <a:lumMod val="60000"/>
                  <a:lumOff val="40000"/>
                </a:schemeClr>
              </a:solidFill>
              <a:effectLst/>
              <a:latin typeface="Arial" pitchFamily="34"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r="830" b="9983"/>
          <a:stretch/>
        </p:blipFill>
        <p:spPr bwMode="auto">
          <a:xfrm>
            <a:off x="323528" y="1124744"/>
            <a:ext cx="8496944" cy="4752528"/>
          </a:xfrm>
          <a:prstGeom prst="rect">
            <a:avLst/>
          </a:prstGeom>
          <a:noFill/>
          <a:ln w="19050"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400"/>
            <a:ext cx="7239000" cy="1362075"/>
          </a:xfrm>
        </p:spPr>
        <p:txBody>
          <a:bodyPr>
            <a:normAutofit/>
          </a:bodyPr>
          <a:lstStyle/>
          <a:p>
            <a:pPr algn="ctr"/>
            <a:r>
              <a:rPr lang="en-GB" sz="4800" dirty="0" smtClean="0"/>
              <a:t>Conclusion</a:t>
            </a:r>
            <a:endParaRPr lang="en-GB" sz="4800" dirty="0"/>
          </a:p>
        </p:txBody>
      </p:sp>
      <p:sp>
        <p:nvSpPr>
          <p:cNvPr id="3" name="Text Placeholder 2"/>
          <p:cNvSpPr>
            <a:spLocks noGrp="1"/>
          </p:cNvSpPr>
          <p:nvPr>
            <p:ph type="body" idx="1"/>
          </p:nvPr>
        </p:nvSpPr>
        <p:spPr>
          <a:xfrm>
            <a:off x="251520" y="1052736"/>
            <a:ext cx="8064896" cy="5517232"/>
          </a:xfrm>
        </p:spPr>
        <p:txBody>
          <a:bodyPr>
            <a:noAutofit/>
          </a:bodyPr>
          <a:lstStyle/>
          <a:p>
            <a:pPr marL="342900" indent="-342900" algn="just">
              <a:buFont typeface="Wingdings" pitchFamily="2" charset="2"/>
              <a:buChar char="v"/>
            </a:pPr>
            <a:r>
              <a:rPr lang="en-GB" sz="2300" b="1" dirty="0" smtClean="0">
                <a:solidFill>
                  <a:schemeClr val="tx1"/>
                </a:solidFill>
              </a:rPr>
              <a:t>Spectroscopic tissue analysis confirmed the ability of RS to identify early biochemical tissue changes associated with tissue progression from normal to dysplastic. </a:t>
            </a:r>
          </a:p>
          <a:p>
            <a:pPr marL="360363" indent="-306388" algn="just">
              <a:buFont typeface="+mj-lt"/>
              <a:buAutoNum type="arabicPeriod"/>
            </a:pPr>
            <a:endParaRPr lang="en-GB" sz="2300" b="1" dirty="0" smtClean="0">
              <a:solidFill>
                <a:schemeClr val="tx1"/>
              </a:solidFill>
            </a:endParaRPr>
          </a:p>
          <a:p>
            <a:pPr marL="396875" indent="-342900" algn="just">
              <a:buFont typeface="Wingdings" pitchFamily="2" charset="2"/>
              <a:buChar char="v"/>
            </a:pPr>
            <a:r>
              <a:rPr lang="en-GB" sz="2300" b="1" dirty="0" smtClean="0"/>
              <a:t>This study support the lipid-dominated spectra of normal tissue and protein-dominated spectra in dysplastic tissue supported by the </a:t>
            </a:r>
            <a:r>
              <a:rPr lang="en-GB" sz="2300" b="1" dirty="0" err="1" smtClean="0"/>
              <a:t>histopathological</a:t>
            </a:r>
            <a:r>
              <a:rPr lang="en-GB" sz="2300" b="1" dirty="0" smtClean="0"/>
              <a:t> base of knowledge.</a:t>
            </a:r>
            <a:endParaRPr lang="en-GB" sz="2300" b="1" dirty="0" smtClean="0">
              <a:solidFill>
                <a:schemeClr val="tx1"/>
              </a:solidFill>
            </a:endParaRPr>
          </a:p>
          <a:p>
            <a:pPr marL="360363" indent="-306388" algn="just">
              <a:buFont typeface="+mj-lt"/>
              <a:buAutoNum type="arabicPeriod"/>
            </a:pPr>
            <a:endParaRPr lang="en-GB" sz="2300" b="1" dirty="0" smtClean="0">
              <a:solidFill>
                <a:schemeClr val="tx1"/>
              </a:solidFill>
            </a:endParaRPr>
          </a:p>
          <a:p>
            <a:pPr marL="396875" indent="-342900" algn="just">
              <a:buFont typeface="Wingdings" pitchFamily="2" charset="2"/>
              <a:buChar char="v"/>
            </a:pPr>
            <a:r>
              <a:rPr lang="en-GB" sz="2300" b="1" dirty="0" smtClean="0"/>
              <a:t>The higher concentration of nucleic acids and proteins and formation of new proteins from the proliferating cells in dysplastic tissue,  were supported by the </a:t>
            </a:r>
            <a:r>
              <a:rPr lang="en-GB" sz="2300" b="1" dirty="0" err="1" smtClean="0"/>
              <a:t>histopathological</a:t>
            </a:r>
            <a:r>
              <a:rPr lang="en-GB" sz="2300" b="1" dirty="0" smtClean="0"/>
              <a:t> criteria used for biopsy diagnosis. </a:t>
            </a:r>
          </a:p>
          <a:p>
            <a:pPr marL="360363" indent="-306388" algn="just">
              <a:lnSpc>
                <a:spcPct val="120000"/>
              </a:lnSpc>
              <a:buFont typeface="+mj-lt"/>
              <a:buAutoNum type="arabicPeriod"/>
            </a:pPr>
            <a:endParaRPr lang="en-GB" b="1" dirty="0" smtClean="0"/>
          </a:p>
          <a:p>
            <a:pPr marL="512064" lvl="0" indent="-457200">
              <a:lnSpc>
                <a:spcPct val="120000"/>
              </a:lnSpc>
            </a:pPr>
            <a:endParaRPr lang="en-GB" b="1" dirty="0" smtClean="0"/>
          </a:p>
          <a:p>
            <a:pPr lvl="0">
              <a:lnSpc>
                <a:spcPct val="120000"/>
              </a:lnSpc>
            </a:pPr>
            <a:endParaRPr lang="en-GB"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60000">
              <a:schemeClr val="bg1">
                <a:shade val="92000"/>
                <a:satMod val="230000"/>
              </a:schemeClr>
            </a:gs>
            <a:gs pos="100000">
              <a:schemeClr val="bg1">
                <a:tint val="85000"/>
                <a:satMod val="400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576" y="1196752"/>
            <a:ext cx="7560840" cy="5400600"/>
          </a:xfrm>
        </p:spPr>
        <p:txBody>
          <a:bodyPr>
            <a:normAutofit fontScale="70000" lnSpcReduction="20000"/>
          </a:bodyPr>
          <a:lstStyle/>
          <a:p>
            <a:pPr algn="just">
              <a:lnSpc>
                <a:spcPct val="120000"/>
              </a:lnSpc>
            </a:pPr>
            <a:r>
              <a:rPr lang="en-GB" sz="3400" b="1" dirty="0" smtClean="0"/>
              <a:t>Presently, the current diagnosis of cancer and potentially </a:t>
            </a:r>
            <a:r>
              <a:rPr lang="en-GB" sz="3400" b="1" smtClean="0"/>
              <a:t>malignant disorders (PMD) </a:t>
            </a:r>
            <a:r>
              <a:rPr lang="en-GB" sz="3400" b="1" dirty="0" smtClean="0"/>
              <a:t>is through </a:t>
            </a:r>
            <a:r>
              <a:rPr lang="en-GB" sz="3400" b="1" dirty="0" err="1" smtClean="0"/>
              <a:t>histopathological</a:t>
            </a:r>
            <a:r>
              <a:rPr lang="en-GB" sz="3400" b="1" dirty="0" smtClean="0"/>
              <a:t> assessment which includes removal of a tissue biopsy from a suspicious area, subjecting it to many steps of tissue processing (fixation, sectioning and staining) followed by pathologist examination. This is largely based on the measurement of </a:t>
            </a:r>
            <a:r>
              <a:rPr lang="en-GB" sz="3400" b="1" i="1" u="sng" dirty="0" smtClean="0"/>
              <a:t>structural</a:t>
            </a:r>
            <a:r>
              <a:rPr lang="en-GB" sz="3400" b="1" dirty="0" smtClean="0"/>
              <a:t> and </a:t>
            </a:r>
            <a:r>
              <a:rPr lang="en-GB" sz="3400" b="1" i="1" u="sng" dirty="0" smtClean="0"/>
              <a:t>morphological</a:t>
            </a:r>
            <a:r>
              <a:rPr lang="en-GB" sz="3400" b="1" dirty="0" smtClean="0"/>
              <a:t> changes to detect cancer cells, </a:t>
            </a:r>
            <a:r>
              <a:rPr lang="en-GB" sz="4600" b="1" u="sng" dirty="0" smtClean="0">
                <a:solidFill>
                  <a:schemeClr val="accent1">
                    <a:lumMod val="75000"/>
                  </a:schemeClr>
                </a:solidFill>
              </a:rPr>
              <a:t>BUT </a:t>
            </a:r>
            <a:r>
              <a:rPr lang="en-GB" sz="3400" b="1" dirty="0" smtClean="0"/>
              <a:t>unable to provide </a:t>
            </a:r>
            <a:r>
              <a:rPr lang="en-GB" sz="3400" b="1" u="sng" dirty="0" smtClean="0"/>
              <a:t>biochemical information</a:t>
            </a:r>
            <a:r>
              <a:rPr lang="en-GB" sz="3400" b="1" dirty="0" smtClean="0"/>
              <a:t> on cellular tissue structure, suffering from both inter- and intra-observer variability associated with cost and delay of both diagnosis and treatment accordingly. </a:t>
            </a:r>
          </a:p>
          <a:p>
            <a:pPr algn="just"/>
            <a:endParaRPr lang="en-GB" sz="4200" dirty="0" smtClean="0"/>
          </a:p>
          <a:p>
            <a:endParaRPr lang="en-GB" dirty="0"/>
          </a:p>
        </p:txBody>
      </p:sp>
      <p:sp>
        <p:nvSpPr>
          <p:cNvPr id="4" name="TextBox 3"/>
          <p:cNvSpPr txBox="1"/>
          <p:nvPr/>
        </p:nvSpPr>
        <p:spPr>
          <a:xfrm>
            <a:off x="683568" y="188640"/>
            <a:ext cx="5760640" cy="923330"/>
          </a:xfrm>
          <a:prstGeom prst="rect">
            <a:avLst/>
          </a:prstGeom>
          <a:noFill/>
        </p:spPr>
        <p:txBody>
          <a:bodyPr wrap="square" rtlCol="0">
            <a:spAutoFit/>
          </a:bodyPr>
          <a:lstStyle/>
          <a:p>
            <a:r>
              <a:rPr lang="en-GB" sz="5400" b="1" u="sng" dirty="0" smtClean="0">
                <a:solidFill>
                  <a:schemeClr val="accent1">
                    <a:lumMod val="60000"/>
                    <a:lumOff val="40000"/>
                  </a:schemeClr>
                </a:solidFill>
              </a:rPr>
              <a:t>Introduction:</a:t>
            </a:r>
            <a:endParaRPr lang="en-GB" sz="5400" b="1" u="sng"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692696"/>
            <a:ext cx="7503368" cy="4824536"/>
          </a:xfrm>
        </p:spPr>
        <p:txBody>
          <a:bodyPr>
            <a:normAutofit fontScale="85000" lnSpcReduction="20000"/>
          </a:bodyPr>
          <a:lstStyle/>
          <a:p>
            <a:pPr marL="90488" indent="-36513">
              <a:lnSpc>
                <a:spcPct val="120000"/>
              </a:lnSpc>
            </a:pPr>
            <a:endParaRPr lang="en-GB" b="1" dirty="0" smtClean="0"/>
          </a:p>
          <a:p>
            <a:pPr marL="511175" indent="-457200" algn="just">
              <a:lnSpc>
                <a:spcPct val="120000"/>
              </a:lnSpc>
              <a:buFont typeface="Wingdings" pitchFamily="2" charset="2"/>
              <a:buChar char="v"/>
            </a:pPr>
            <a:r>
              <a:rPr lang="en-GB" sz="2600" b="1" dirty="0" smtClean="0"/>
              <a:t>The current study supported the ability of RS to provide a single peak for diagnostic purposes:</a:t>
            </a:r>
          </a:p>
          <a:p>
            <a:pPr marL="90488" indent="-36513" algn="just">
              <a:lnSpc>
                <a:spcPct val="120000"/>
              </a:lnSpc>
            </a:pPr>
            <a:endParaRPr lang="en-GB" sz="2600" b="1" dirty="0" smtClean="0">
              <a:solidFill>
                <a:schemeClr val="accent2">
                  <a:lumMod val="60000"/>
                  <a:lumOff val="40000"/>
                </a:schemeClr>
              </a:solidFill>
            </a:endParaRPr>
          </a:p>
          <a:p>
            <a:pPr marL="511175" indent="-457200" algn="just">
              <a:lnSpc>
                <a:spcPct val="120000"/>
              </a:lnSpc>
              <a:buFont typeface="Wingdings" pitchFamily="2" charset="2"/>
              <a:buChar char="v"/>
            </a:pPr>
            <a:r>
              <a:rPr lang="en-GB" sz="2600" b="1" dirty="0" err="1" smtClean="0"/>
              <a:t>Olefinic</a:t>
            </a:r>
            <a:r>
              <a:rPr lang="en-GB" sz="2600" b="1" dirty="0" smtClean="0"/>
              <a:t> </a:t>
            </a:r>
            <a:r>
              <a:rPr lang="en-GB" sz="2600" b="1" dirty="0" smtClean="0"/>
              <a:t>stretch of lipids at 1589-1591 cm</a:t>
            </a:r>
            <a:r>
              <a:rPr lang="en-GB" sz="2600" b="1" baseline="30000" dirty="0" smtClean="0"/>
              <a:t>-1</a:t>
            </a:r>
            <a:r>
              <a:rPr lang="en-GB" sz="2600" b="1" dirty="0" smtClean="0"/>
              <a:t> was consistently decreased with increased dysplasia severity supporting the lower lipids content in dysplastic tissues. </a:t>
            </a:r>
            <a:endParaRPr lang="en-GB" sz="2600" b="1" dirty="0" smtClean="0"/>
          </a:p>
          <a:p>
            <a:pPr marL="511175" indent="-457200" algn="just">
              <a:lnSpc>
                <a:spcPct val="120000"/>
              </a:lnSpc>
              <a:buFont typeface="Wingdings" pitchFamily="2" charset="2"/>
              <a:buChar char="v"/>
            </a:pPr>
            <a:endParaRPr lang="en-GB" sz="2600" b="1" dirty="0" smtClean="0"/>
          </a:p>
          <a:p>
            <a:pPr marL="90488" indent="-36513" algn="just">
              <a:lnSpc>
                <a:spcPct val="120000"/>
              </a:lnSpc>
            </a:pPr>
            <a:r>
              <a:rPr lang="en-GB" sz="2600" b="1" dirty="0" smtClean="0"/>
              <a:t>This Raman peak may be used to differentiate between different grades of dysplasia; however, further studies are required to confirm and validate this finding.</a:t>
            </a:r>
          </a:p>
          <a:p>
            <a:pPr marL="90488" indent="-36513">
              <a:lnSpc>
                <a:spcPct val="120000"/>
              </a:lnSpc>
            </a:pPr>
            <a:endParaRPr lang="en-GB"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19.JPG"/>
          <p:cNvPicPr>
            <a:picLocks noChangeAspect="1"/>
          </p:cNvPicPr>
          <p:nvPr/>
        </p:nvPicPr>
        <p:blipFill rotWithShape="1">
          <a:blip r:embed="rId2" cstate="print"/>
          <a:srcRect t="42089"/>
          <a:stretch/>
        </p:blipFill>
        <p:spPr>
          <a:xfrm>
            <a:off x="107504" y="0"/>
            <a:ext cx="9288016" cy="6858000"/>
          </a:xfrm>
          <a:prstGeom prst="rect">
            <a:avLst/>
          </a:prstGeom>
        </p:spPr>
      </p:pic>
      <p:sp>
        <p:nvSpPr>
          <p:cNvPr id="3" name="TextBox 2"/>
          <p:cNvSpPr txBox="1"/>
          <p:nvPr/>
        </p:nvSpPr>
        <p:spPr>
          <a:xfrm>
            <a:off x="1475656" y="2924944"/>
            <a:ext cx="6912768" cy="1323439"/>
          </a:xfrm>
          <a:prstGeom prst="rect">
            <a:avLst/>
          </a:prstGeom>
          <a:noFill/>
        </p:spPr>
        <p:txBody>
          <a:bodyPr wrap="square" rtlCol="0">
            <a:spAutoFit/>
          </a:bodyPr>
          <a:lstStyle/>
          <a:p>
            <a:pPr algn="ctr"/>
            <a:r>
              <a:rPr lang="en-GB" sz="8000" b="1" dirty="0" smtClean="0">
                <a:latin typeface="Andalus" pitchFamily="18" charset="-78"/>
                <a:cs typeface="Andalus" pitchFamily="18" charset="-78"/>
              </a:rPr>
              <a:t>Thank you </a:t>
            </a:r>
            <a:endParaRPr lang="en-GB" sz="8000" b="1" dirty="0">
              <a:latin typeface="Andalus" pitchFamily="18" charset="-78"/>
              <a:cs typeface="Andalus" pitchFamily="18"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7584" y="692696"/>
            <a:ext cx="7416824" cy="5544616"/>
          </a:xfrm>
        </p:spPr>
        <p:txBody>
          <a:bodyPr>
            <a:normAutofit fontScale="92500" lnSpcReduction="10000"/>
          </a:bodyPr>
          <a:lstStyle/>
          <a:p>
            <a:endParaRPr lang="en-GB" sz="2400" dirty="0" smtClean="0"/>
          </a:p>
          <a:p>
            <a:pPr algn="just">
              <a:lnSpc>
                <a:spcPct val="110000"/>
              </a:lnSpc>
            </a:pPr>
            <a:r>
              <a:rPr lang="en-GB" sz="2800" b="1" dirty="0" smtClean="0"/>
              <a:t>Thus, there is real clinical need for a diagnostic technique that can detect early changes, and to fully understand the biological process associated with carcinogenesis.</a:t>
            </a:r>
          </a:p>
          <a:p>
            <a:pPr algn="just">
              <a:lnSpc>
                <a:spcPct val="110000"/>
              </a:lnSpc>
            </a:pPr>
            <a:endParaRPr lang="en-GB" sz="2800" b="1" dirty="0" smtClean="0"/>
          </a:p>
          <a:p>
            <a:pPr algn="just">
              <a:lnSpc>
                <a:spcPct val="110000"/>
              </a:lnSpc>
            </a:pPr>
            <a:r>
              <a:rPr lang="en-GB" sz="2800" b="1" dirty="0" smtClean="0"/>
              <a:t>Recently, </a:t>
            </a:r>
            <a:r>
              <a:rPr lang="en-GB" sz="2800" b="1" dirty="0" smtClean="0">
                <a:solidFill>
                  <a:schemeClr val="accent1"/>
                </a:solidFill>
              </a:rPr>
              <a:t>Optical spectroscopy techniques </a:t>
            </a:r>
            <a:r>
              <a:rPr lang="en-GB" sz="2800" b="1" dirty="0" smtClean="0"/>
              <a:t>have shown a considerable promise as </a:t>
            </a:r>
            <a:r>
              <a:rPr lang="en-GB" sz="2800" b="1" u="sng" dirty="0" smtClean="0"/>
              <a:t>complementary</a:t>
            </a:r>
            <a:r>
              <a:rPr lang="en-GB" sz="2800" b="1" dirty="0" smtClean="0"/>
              <a:t> and </a:t>
            </a:r>
            <a:r>
              <a:rPr lang="en-GB" sz="2800" b="1" u="sng" dirty="0" smtClean="0"/>
              <a:t>possible alternatives </a:t>
            </a:r>
            <a:r>
              <a:rPr lang="en-GB" sz="2800" b="1" dirty="0" smtClean="0"/>
              <a:t>to the current diagnostic technique; providing detailed information about biochemical tissue components. </a:t>
            </a:r>
            <a:endParaRPr lang="en-GB" sz="2800" b="1" dirty="0" smtClean="0">
              <a:solidFill>
                <a:schemeClr val="accent1"/>
              </a:solidFill>
            </a:endParaRPr>
          </a:p>
          <a:p>
            <a:pPr algn="just"/>
            <a:endParaRPr lang="en-GB" sz="2800" b="1" dirty="0" smtClean="0"/>
          </a:p>
          <a:p>
            <a:pPr algn="just"/>
            <a:endParaRPr lang="en-GB" sz="2800" b="1" dirty="0" smtClean="0"/>
          </a:p>
          <a:p>
            <a:pPr algn="just"/>
            <a:endParaRPr lang="en-GB" sz="2800" b="1" dirty="0" smtClean="0"/>
          </a:p>
          <a:p>
            <a:pPr algn="just"/>
            <a:endParaRPr lang="en-GB" sz="3600" dirty="0" smtClean="0"/>
          </a:p>
          <a:p>
            <a:pPr algn="just"/>
            <a:endParaRPr lang="en-GB" sz="3600" dirty="0" smtClean="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359352" cy="1362075"/>
          </a:xfrm>
        </p:spPr>
        <p:txBody>
          <a:bodyPr>
            <a:noAutofit/>
          </a:bodyPr>
          <a:lstStyle/>
          <a:p>
            <a:pPr algn="ctr"/>
            <a:r>
              <a:rPr lang="en-GB" sz="4400" dirty="0" smtClean="0">
                <a:solidFill>
                  <a:schemeClr val="accent2">
                    <a:lumMod val="60000"/>
                    <a:lumOff val="40000"/>
                  </a:schemeClr>
                </a:solidFill>
              </a:rPr>
              <a:t>Raman Spectroscopy (RS)</a:t>
            </a:r>
            <a:endParaRPr lang="en-GB" sz="4400" dirty="0">
              <a:solidFill>
                <a:schemeClr val="accent2">
                  <a:lumMod val="60000"/>
                  <a:lumOff val="40000"/>
                </a:schemeClr>
              </a:solidFill>
            </a:endParaRPr>
          </a:p>
        </p:txBody>
      </p:sp>
      <p:sp>
        <p:nvSpPr>
          <p:cNvPr id="3" name="Text Placeholder 2"/>
          <p:cNvSpPr>
            <a:spLocks noGrp="1"/>
          </p:cNvSpPr>
          <p:nvPr>
            <p:ph type="body" idx="1"/>
          </p:nvPr>
        </p:nvSpPr>
        <p:spPr>
          <a:xfrm>
            <a:off x="899592" y="1268760"/>
            <a:ext cx="7272808" cy="5589240"/>
          </a:xfrm>
        </p:spPr>
        <p:txBody>
          <a:bodyPr>
            <a:noAutofit/>
          </a:bodyPr>
          <a:lstStyle/>
          <a:p>
            <a:pPr algn="just">
              <a:buFont typeface="Wingdings" pitchFamily="2" charset="2"/>
              <a:buChar char="v"/>
            </a:pPr>
            <a:r>
              <a:rPr lang="en-GB" sz="2400" b="1" dirty="0" smtClean="0"/>
              <a:t>Raman spectroscopy is an optical technique based on the interaction of light with matter</a:t>
            </a:r>
            <a:r>
              <a:rPr lang="en-GB" sz="2400" b="1" dirty="0" smtClean="0"/>
              <a:t>.</a:t>
            </a:r>
          </a:p>
          <a:p>
            <a:pPr algn="just">
              <a:buFont typeface="Wingdings" pitchFamily="2" charset="2"/>
              <a:buChar char="v"/>
            </a:pPr>
            <a:endParaRPr lang="en-GB" sz="2400" b="1" dirty="0" smtClean="0"/>
          </a:p>
          <a:p>
            <a:pPr algn="just">
              <a:buFont typeface="Wingdings" pitchFamily="2" charset="2"/>
              <a:buChar char="v"/>
            </a:pPr>
            <a:r>
              <a:rPr lang="en-US" sz="2400" b="1" dirty="0"/>
              <a:t>When electromagnetic energy interacts with a material, it can either be reflected, absorbed, transmitted, or scattered</a:t>
            </a:r>
            <a:r>
              <a:rPr lang="en-US" sz="2400" b="1" dirty="0" smtClean="0"/>
              <a:t>.</a:t>
            </a:r>
          </a:p>
          <a:p>
            <a:pPr algn="just">
              <a:buFont typeface="Wingdings" pitchFamily="2" charset="2"/>
              <a:buChar char="v"/>
            </a:pPr>
            <a:endParaRPr lang="en-US" sz="2400" b="1" dirty="0" smtClean="0"/>
          </a:p>
          <a:p>
            <a:pPr algn="just">
              <a:buFont typeface="Wingdings" pitchFamily="2" charset="2"/>
              <a:buChar char="v"/>
            </a:pPr>
            <a:r>
              <a:rPr lang="en-US" sz="2400" b="1" dirty="0" smtClean="0"/>
              <a:t> </a:t>
            </a:r>
            <a:r>
              <a:rPr lang="en-US" sz="2400" b="1" dirty="0"/>
              <a:t>One type of scattering is Raman scattering and is the basis for Raman spectroscopy</a:t>
            </a:r>
            <a:r>
              <a:rPr lang="en-US" sz="2400" b="1" dirty="0" smtClean="0"/>
              <a:t>.</a:t>
            </a:r>
          </a:p>
          <a:p>
            <a:pPr algn="just">
              <a:buFont typeface="Wingdings" pitchFamily="2" charset="2"/>
              <a:buChar char="v"/>
            </a:pPr>
            <a:endParaRPr lang="en-GB" sz="2400" b="1" dirty="0" smtClean="0"/>
          </a:p>
          <a:p>
            <a:pPr algn="just">
              <a:buFont typeface="Wingdings" pitchFamily="2" charset="2"/>
              <a:buChar char="v"/>
            </a:pPr>
            <a:r>
              <a:rPr lang="en-US" sz="2400" b="1" dirty="0"/>
              <a:t>Raman spectroscopy is a technique to study the vibrational characteristics of molecules.</a:t>
            </a:r>
            <a:endParaRPr lang="en-GB" sz="2400" b="1" dirty="0" smtClean="0"/>
          </a:p>
          <a:p>
            <a:pPr algn="just">
              <a:buFont typeface="Wingdings" pitchFamily="2" charset="2"/>
              <a:buChar char="v"/>
            </a:pPr>
            <a:endParaRPr lang="en-GB" sz="2400"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0648"/>
            <a:ext cx="7992888" cy="6297108"/>
          </a:xfrm>
          <a:prstGeom prst="rect">
            <a:avLst/>
          </a:prstGeom>
        </p:spPr>
        <p:txBody>
          <a:bodyPr wrap="square">
            <a:spAutoFit/>
          </a:bodyPr>
          <a:lstStyle/>
          <a:p>
            <a:pPr marL="54864" lvl="0" algn="just">
              <a:spcBef>
                <a:spcPct val="20000"/>
              </a:spcBef>
              <a:buClr>
                <a:srgbClr val="FF388C"/>
              </a:buClr>
              <a:buSzPct val="80000"/>
              <a:buFont typeface="Wingdings" pitchFamily="2" charset="2"/>
              <a:buChar char="v"/>
            </a:pPr>
            <a:r>
              <a:rPr lang="en-GB" sz="2400" b="1" dirty="0">
                <a:solidFill>
                  <a:prstClr val="white">
                    <a:tint val="75000"/>
                  </a:prstClr>
                </a:solidFill>
              </a:rPr>
              <a:t>It is </a:t>
            </a:r>
            <a:r>
              <a:rPr lang="en-GB" sz="2400" b="1" i="1" u="sng" dirty="0">
                <a:solidFill>
                  <a:prstClr val="white">
                    <a:tint val="75000"/>
                  </a:prstClr>
                </a:solidFill>
              </a:rPr>
              <a:t>a LASER BASED SYSTEM</a:t>
            </a:r>
            <a:r>
              <a:rPr lang="en-GB" sz="2400" b="1" dirty="0">
                <a:solidFill>
                  <a:prstClr val="white">
                    <a:tint val="75000"/>
                  </a:prstClr>
                </a:solidFill>
              </a:rPr>
              <a:t> has been widely used in the biomedical sciences applied over a wide range of samples from single cells to tissues. </a:t>
            </a:r>
          </a:p>
          <a:p>
            <a:pPr marL="54864" lvl="0" algn="just">
              <a:spcBef>
                <a:spcPct val="20000"/>
              </a:spcBef>
              <a:buClr>
                <a:srgbClr val="FF388C"/>
              </a:buClr>
              <a:buSzPct val="80000"/>
              <a:buFont typeface="Wingdings" pitchFamily="2" charset="2"/>
              <a:buChar char="v"/>
            </a:pPr>
            <a:r>
              <a:rPr lang="en-GB" sz="2400" b="1" dirty="0">
                <a:solidFill>
                  <a:prstClr val="white">
                    <a:tint val="75000"/>
                  </a:prstClr>
                </a:solidFill>
              </a:rPr>
              <a:t>It requires a monochromatic high intensity laser light for the excitation of the tissue specimen to probe the cellular biochemical changes</a:t>
            </a:r>
            <a:r>
              <a:rPr lang="en-GB" sz="2400" b="1" dirty="0" smtClean="0">
                <a:solidFill>
                  <a:prstClr val="white">
                    <a:tint val="75000"/>
                  </a:prstClr>
                </a:solidFill>
              </a:rPr>
              <a:t>.</a:t>
            </a:r>
          </a:p>
          <a:p>
            <a:pPr marL="54864" lvl="0" algn="just">
              <a:spcBef>
                <a:spcPct val="20000"/>
              </a:spcBef>
              <a:buClr>
                <a:srgbClr val="FF388C"/>
              </a:buClr>
              <a:buSzPct val="80000"/>
              <a:buFont typeface="Wingdings" pitchFamily="2" charset="2"/>
              <a:buChar char="v"/>
            </a:pPr>
            <a:r>
              <a:rPr lang="en-US" sz="2400" b="1" dirty="0" smtClean="0">
                <a:solidFill>
                  <a:prstClr val="white">
                    <a:tint val="75000"/>
                  </a:prstClr>
                </a:solidFill>
              </a:rPr>
              <a:t>Light </a:t>
            </a:r>
            <a:r>
              <a:rPr lang="en-US" sz="2400" b="1" dirty="0">
                <a:solidFill>
                  <a:prstClr val="white">
                    <a:tint val="75000"/>
                  </a:prstClr>
                </a:solidFill>
              </a:rPr>
              <a:t>of a single wavelength is focused onto a sample. </a:t>
            </a:r>
            <a:r>
              <a:rPr lang="en-US" sz="2400" b="1" dirty="0" smtClean="0">
                <a:solidFill>
                  <a:prstClr val="white">
                    <a:tint val="75000"/>
                  </a:prstClr>
                </a:solidFill>
              </a:rPr>
              <a:t>The </a:t>
            </a:r>
            <a:r>
              <a:rPr lang="en-US" sz="2400" b="1" dirty="0">
                <a:solidFill>
                  <a:prstClr val="white">
                    <a:tint val="75000"/>
                  </a:prstClr>
                </a:solidFill>
              </a:rPr>
              <a:t>photons from the laser interact with the molecules of the sample and are scattered </a:t>
            </a:r>
            <a:r>
              <a:rPr lang="en-US" sz="2400" b="1" dirty="0" err="1">
                <a:solidFill>
                  <a:prstClr val="white">
                    <a:tint val="75000"/>
                  </a:prstClr>
                </a:solidFill>
              </a:rPr>
              <a:t>inelastically</a:t>
            </a:r>
            <a:r>
              <a:rPr lang="en-US" sz="2400" b="1" dirty="0">
                <a:solidFill>
                  <a:prstClr val="white">
                    <a:tint val="75000"/>
                  </a:prstClr>
                </a:solidFill>
              </a:rPr>
              <a:t>. </a:t>
            </a:r>
            <a:endParaRPr lang="en-US" sz="2400" b="1" dirty="0" smtClean="0">
              <a:solidFill>
                <a:prstClr val="white">
                  <a:tint val="75000"/>
                </a:prstClr>
              </a:solidFill>
            </a:endParaRPr>
          </a:p>
          <a:p>
            <a:pPr marL="54864" lvl="0" algn="just">
              <a:spcBef>
                <a:spcPct val="20000"/>
              </a:spcBef>
              <a:buClr>
                <a:srgbClr val="FF388C"/>
              </a:buClr>
              <a:buSzPct val="80000"/>
              <a:buFont typeface="Wingdings" pitchFamily="2" charset="2"/>
              <a:buChar char="v"/>
            </a:pPr>
            <a:r>
              <a:rPr lang="en-US" sz="2400" b="1" dirty="0" smtClean="0">
                <a:solidFill>
                  <a:prstClr val="white">
                    <a:tint val="75000"/>
                  </a:prstClr>
                </a:solidFill>
              </a:rPr>
              <a:t>The </a:t>
            </a:r>
            <a:r>
              <a:rPr lang="en-US" sz="2400" b="1" dirty="0">
                <a:solidFill>
                  <a:prstClr val="white">
                    <a:tint val="75000"/>
                  </a:prstClr>
                </a:solidFill>
              </a:rPr>
              <a:t>scattered photons are collected and a spectrum is generated from the scattered photons</a:t>
            </a:r>
            <a:r>
              <a:rPr lang="en-US" sz="2400" b="1" dirty="0" smtClean="0">
                <a:solidFill>
                  <a:prstClr val="white">
                    <a:tint val="75000"/>
                  </a:prstClr>
                </a:solidFill>
              </a:rPr>
              <a:t>.</a:t>
            </a:r>
            <a:endParaRPr lang="en-GB" sz="2400" b="1" dirty="0">
              <a:solidFill>
                <a:prstClr val="white">
                  <a:tint val="75000"/>
                </a:prstClr>
              </a:solidFill>
            </a:endParaRPr>
          </a:p>
          <a:p>
            <a:pPr marL="54864" lvl="0" algn="just">
              <a:spcBef>
                <a:spcPct val="20000"/>
              </a:spcBef>
              <a:buClr>
                <a:srgbClr val="FF388C"/>
              </a:buClr>
              <a:buSzPct val="80000"/>
              <a:buFont typeface="Wingdings" pitchFamily="2" charset="2"/>
              <a:buChar char="v"/>
            </a:pPr>
            <a:r>
              <a:rPr lang="en-GB" sz="2400" b="1" dirty="0">
                <a:solidFill>
                  <a:prstClr val="white">
                    <a:tint val="75000"/>
                  </a:prstClr>
                </a:solidFill>
              </a:rPr>
              <a:t>It can explore many specific chemical bonds present within tissue, providing detailed biochemical information with molecular specificity, </a:t>
            </a:r>
            <a:r>
              <a:rPr lang="en-GB" sz="2400" b="1" dirty="0" smtClean="0">
                <a:solidFill>
                  <a:prstClr val="white">
                    <a:tint val="75000"/>
                  </a:prstClr>
                </a:solidFill>
              </a:rPr>
              <a:t>providing </a:t>
            </a:r>
            <a:r>
              <a:rPr lang="en-GB" sz="2400" b="1" dirty="0">
                <a:solidFill>
                  <a:prstClr val="white">
                    <a:tint val="75000"/>
                  </a:prstClr>
                </a:solidFill>
              </a:rPr>
              <a:t>a highly specific  </a:t>
            </a:r>
            <a:r>
              <a:rPr lang="en-GB" sz="2400" b="1" i="1" u="sng" dirty="0">
                <a:solidFill>
                  <a:srgbClr val="E40059">
                    <a:lumMod val="60000"/>
                    <a:lumOff val="40000"/>
                  </a:srgbClr>
                </a:solidFill>
              </a:rPr>
              <a:t>Spectral Fingerprint.</a:t>
            </a:r>
            <a:endParaRPr lang="en-GB" sz="2400" b="1" i="1" dirty="0">
              <a:solidFill>
                <a:srgbClr val="E40059">
                  <a:lumMod val="60000"/>
                  <a:lumOff val="40000"/>
                </a:srgbClr>
              </a:solidFill>
            </a:endParaRPr>
          </a:p>
        </p:txBody>
      </p:sp>
    </p:spTree>
    <p:extLst>
      <p:ext uri="{BB962C8B-B14F-4D97-AF65-F5344CB8AC3E}">
        <p14:creationId xmlns:p14="http://schemas.microsoft.com/office/powerpoint/2010/main" val="4271040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r="5127" b="1456"/>
          <a:stretch/>
        </p:blipFill>
        <p:spPr bwMode="auto">
          <a:xfrm>
            <a:off x="323528" y="188640"/>
            <a:ext cx="8496944" cy="6408712"/>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313384"/>
            <a:ext cx="7560840" cy="4923928"/>
          </a:xfrm>
        </p:spPr>
        <p:txBody>
          <a:bodyPr>
            <a:normAutofit lnSpcReduction="10000"/>
          </a:bodyPr>
          <a:lstStyle/>
          <a:p>
            <a:pPr algn="just"/>
            <a:r>
              <a:rPr lang="en-GB" sz="2800" b="1" dirty="0" smtClean="0"/>
              <a:t>Tissue undergoing transformation towards dysplasia and subsequently toward malignancies undergoes structural and metabolic changes which change their light interaction properties due to substantial changes in the cellular biochemistry.</a:t>
            </a:r>
          </a:p>
          <a:p>
            <a:pPr algn="just"/>
            <a:endParaRPr lang="en-GB" sz="2800" b="1" dirty="0" smtClean="0"/>
          </a:p>
          <a:p>
            <a:pPr algn="just"/>
            <a:r>
              <a:rPr lang="en-GB" sz="2800" b="1" dirty="0" smtClean="0"/>
              <a:t>Qualitative and quantitative analysis of these changes may provide important information about specific diagnosis and/or the grade of disease process.</a:t>
            </a:r>
          </a:p>
          <a:p>
            <a:pPr algn="just"/>
            <a:endParaRPr lang="en-GB" sz="2800" b="1" dirty="0" smtClean="0"/>
          </a:p>
          <a:p>
            <a:endParaRPr lang="en-GB" b="1" dirty="0" smtClean="0"/>
          </a:p>
          <a:p>
            <a:endParaRPr lang="en-GB" sz="1800" b="1" dirty="0" smtClean="0"/>
          </a:p>
          <a:p>
            <a:endParaRPr lang="en-GB" dirty="0"/>
          </a:p>
        </p:txBody>
      </p:sp>
      <p:sp>
        <p:nvSpPr>
          <p:cNvPr id="4" name="TextBox 3"/>
          <p:cNvSpPr txBox="1"/>
          <p:nvPr/>
        </p:nvSpPr>
        <p:spPr>
          <a:xfrm>
            <a:off x="251520" y="395953"/>
            <a:ext cx="7920880" cy="584775"/>
          </a:xfrm>
          <a:prstGeom prst="rect">
            <a:avLst/>
          </a:prstGeom>
          <a:noFill/>
        </p:spPr>
        <p:txBody>
          <a:bodyPr wrap="square" rtlCol="0">
            <a:spAutoFit/>
          </a:bodyPr>
          <a:lstStyle/>
          <a:p>
            <a:r>
              <a:rPr lang="en-GB" sz="3200" b="1" dirty="0" smtClean="0">
                <a:solidFill>
                  <a:schemeClr val="accent2">
                    <a:lumMod val="60000"/>
                    <a:lumOff val="40000"/>
                  </a:schemeClr>
                </a:solidFill>
              </a:rPr>
              <a:t>How dose Raman spectroscopy work?</a:t>
            </a:r>
            <a:endParaRPr lang="en-GB" sz="3200" b="1"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93828" y="907065"/>
            <a:ext cx="7416824" cy="5328592"/>
          </a:xfrm>
          <a:prstGeom prst="rect">
            <a:avLst/>
          </a:prstGeom>
        </p:spPr>
        <p:txBody>
          <a:bodyPr>
            <a:normAutofit fontScale="25000" lnSpcReduction="20000"/>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just">
              <a:lnSpc>
                <a:spcPct val="120000"/>
              </a:lnSpc>
              <a:buFont typeface="Wingdings" pitchFamily="2" charset="2"/>
              <a:buChar char="Ø"/>
            </a:pPr>
            <a:r>
              <a:rPr lang="en-GB" sz="9600" b="1" u="sng" dirty="0" smtClean="0">
                <a:solidFill>
                  <a:schemeClr val="accent1"/>
                </a:solidFill>
              </a:rPr>
              <a:t>The aim was </a:t>
            </a:r>
            <a:r>
              <a:rPr lang="en-GB" sz="9600" b="1" dirty="0" smtClean="0">
                <a:solidFill>
                  <a:schemeClr val="accent1"/>
                </a:solidFill>
              </a:rPr>
              <a:t>to investigate the suitability of RS for distinguishing dysplastic lesions from morphologically normal tissue and whether RS is able to identify dysplastic changes at early stages; to develop a spectroscopic tissue diagnosis based on overall spectral differences.</a:t>
            </a:r>
          </a:p>
          <a:p>
            <a:pPr algn="just">
              <a:lnSpc>
                <a:spcPct val="120000"/>
              </a:lnSpc>
              <a:buFont typeface="Wingdings" pitchFamily="2" charset="2"/>
              <a:buChar char="Ø"/>
            </a:pPr>
            <a:endParaRPr lang="en-GB" sz="8800" b="1" dirty="0" smtClean="0">
              <a:solidFill>
                <a:schemeClr val="accent1"/>
              </a:solidFill>
            </a:endParaRPr>
          </a:p>
          <a:p>
            <a:pPr algn="just">
              <a:lnSpc>
                <a:spcPct val="120000"/>
              </a:lnSpc>
              <a:buFont typeface="Wingdings" pitchFamily="2" charset="2"/>
              <a:buChar char="Ø"/>
            </a:pPr>
            <a:r>
              <a:rPr lang="en-GB" sz="8800" b="1" u="sng" dirty="0" smtClean="0"/>
              <a:t>The objective was by </a:t>
            </a:r>
            <a:r>
              <a:rPr lang="en-GB" sz="8800" b="1" dirty="0" smtClean="0"/>
              <a:t>using archived tissue specimens to assess whether RS is an objective diagnostic tool by trying to detect changes in biochemical tissue structure of diseased tissues and comparing these changes with normal tissue, with the objective of trying to find biochemical tissue markers for early diagnosis of oral Potentially Malignant Disorders (PMDs).</a:t>
            </a:r>
          </a:p>
          <a:p>
            <a:pPr algn="just">
              <a:lnSpc>
                <a:spcPct val="120000"/>
              </a:lnSpc>
              <a:buFont typeface="Wingdings" pitchFamily="2" charset="2"/>
              <a:buChar char="Ø"/>
            </a:pPr>
            <a:endParaRPr lang="en-GB" sz="8000" b="1" dirty="0" smtClean="0"/>
          </a:p>
          <a:p>
            <a:pPr>
              <a:lnSpc>
                <a:spcPct val="120000"/>
              </a:lnSpc>
            </a:pPr>
            <a:r>
              <a:rPr lang="en-GB" sz="8000" b="1" dirty="0" smtClean="0"/>
              <a:t> </a:t>
            </a:r>
          </a:p>
          <a:p>
            <a:endParaRPr lang="en-GB" sz="9800" dirty="0" smtClean="0"/>
          </a:p>
          <a:p>
            <a:r>
              <a:rPr lang="en-GB" sz="9800" dirty="0" smtClean="0"/>
              <a:t> </a:t>
            </a:r>
          </a:p>
          <a:p>
            <a:endParaRPr lang="en-GB" dirty="0"/>
          </a:p>
        </p:txBody>
      </p:sp>
      <p:sp>
        <p:nvSpPr>
          <p:cNvPr id="3" name="TextBox 2"/>
          <p:cNvSpPr txBox="1"/>
          <p:nvPr/>
        </p:nvSpPr>
        <p:spPr>
          <a:xfrm>
            <a:off x="1349912" y="116632"/>
            <a:ext cx="5904656" cy="769441"/>
          </a:xfrm>
          <a:prstGeom prst="rect">
            <a:avLst/>
          </a:prstGeom>
          <a:noFill/>
        </p:spPr>
        <p:txBody>
          <a:bodyPr wrap="square" rtlCol="0">
            <a:spAutoFit/>
          </a:bodyPr>
          <a:lstStyle/>
          <a:p>
            <a:pPr algn="ctr"/>
            <a:r>
              <a:rPr lang="en-GB" sz="4400" b="1" dirty="0" smtClean="0">
                <a:solidFill>
                  <a:schemeClr val="accent2">
                    <a:lumMod val="60000"/>
                    <a:lumOff val="40000"/>
                  </a:schemeClr>
                </a:solidFill>
              </a:rPr>
              <a:t>Aim and Objective</a:t>
            </a:r>
            <a:endParaRPr lang="en-GB" sz="4400" b="1" dirty="0">
              <a:solidFill>
                <a:schemeClr val="accent2">
                  <a:lumMod val="60000"/>
                  <a:lumOff val="40000"/>
                </a:schemeClr>
              </a:solidFill>
            </a:endParaRPr>
          </a:p>
        </p:txBody>
      </p:sp>
    </p:spTree>
    <p:extLst>
      <p:ext uri="{BB962C8B-B14F-4D97-AF65-F5344CB8AC3E}">
        <p14:creationId xmlns:p14="http://schemas.microsoft.com/office/powerpoint/2010/main" val="2117116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2868</TotalTime>
  <Words>1866</Words>
  <Application>Microsoft Office PowerPoint</Application>
  <PresentationFormat>On-screen Show (4:3)</PresentationFormat>
  <Paragraphs>275</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Verve</vt:lpstr>
      <vt:lpstr>PowerPoint Presentation</vt:lpstr>
      <vt:lpstr>Contents</vt:lpstr>
      <vt:lpstr>PowerPoint Presentation</vt:lpstr>
      <vt:lpstr>PowerPoint Presentation</vt:lpstr>
      <vt:lpstr>Raman Spectroscopy (RS)</vt:lpstr>
      <vt:lpstr>PowerPoint Presentation</vt:lpstr>
      <vt:lpstr>PowerPoint Presentation</vt:lpstr>
      <vt:lpstr>PowerPoint Presentation</vt:lpstr>
      <vt:lpstr>PowerPoint Presentation</vt:lpstr>
      <vt:lpstr>Materials and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Severe Dysplasia</vt:lpstr>
      <vt:lpstr>Carcinoma in situ (CIS)</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Raman Spectroscopy  in Diagnosis of  Oral Epithelial Dysplasia</dc:title>
  <dc:creator>AMEENA</dc:creator>
  <cp:lastModifiedBy>Dr Ameena</cp:lastModifiedBy>
  <cp:revision>386</cp:revision>
  <dcterms:created xsi:type="dcterms:W3CDTF">2013-03-21T23:40:57Z</dcterms:created>
  <dcterms:modified xsi:type="dcterms:W3CDTF">2022-03-31T11:09:42Z</dcterms:modified>
</cp:coreProperties>
</file>