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60" r:id="rId3"/>
    <p:sldId id="257" r:id="rId4"/>
    <p:sldId id="259" r:id="rId5"/>
    <p:sldId id="258" r:id="rId6"/>
    <p:sldId id="261" r:id="rId7"/>
    <p:sldId id="262" r:id="rId8"/>
    <p:sldId id="267" r:id="rId9"/>
    <p:sldId id="263" r:id="rId10"/>
    <p:sldId id="265" r:id="rId11"/>
    <p:sldId id="266" r:id="rId12"/>
    <p:sldId id="264" r:id="rId13"/>
    <p:sldId id="268" r:id="rId14"/>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2" d="100"/>
          <a:sy n="62" d="100"/>
        </p:scale>
        <p:origin x="-151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IQ"/>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CDF860A1-532C-4438-8056-7B8542652DBA}" type="datetimeFigureOut">
              <a:rPr lang="ar-IQ" smtClean="0"/>
              <a:t>24/08/1443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80B0529-EAEE-4B65-B0C3-899EC719740C}"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CDF860A1-532C-4438-8056-7B8542652DBA}" type="datetimeFigureOut">
              <a:rPr lang="ar-IQ" smtClean="0"/>
              <a:t>24/08/1443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80B0529-EAEE-4B65-B0C3-899EC719740C}"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CDF860A1-532C-4438-8056-7B8542652DBA}" type="datetimeFigureOut">
              <a:rPr lang="ar-IQ" smtClean="0"/>
              <a:t>24/08/1443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80B0529-EAEE-4B65-B0C3-899EC719740C}"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CDF860A1-532C-4438-8056-7B8542652DBA}" type="datetimeFigureOut">
              <a:rPr lang="ar-IQ" smtClean="0"/>
              <a:t>24/08/1443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80B0529-EAEE-4B65-B0C3-899EC719740C}"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IQ"/>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F860A1-532C-4438-8056-7B8542652DBA}" type="datetimeFigureOut">
              <a:rPr lang="ar-IQ" smtClean="0"/>
              <a:t>24/08/1443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80B0529-EAEE-4B65-B0C3-899EC719740C}"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CDF860A1-532C-4438-8056-7B8542652DBA}" type="datetimeFigureOut">
              <a:rPr lang="ar-IQ" smtClean="0"/>
              <a:t>24/08/1443</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80B0529-EAEE-4B65-B0C3-899EC719740C}"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IQ"/>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CDF860A1-532C-4438-8056-7B8542652DBA}" type="datetimeFigureOut">
              <a:rPr lang="ar-IQ" smtClean="0"/>
              <a:t>24/08/1443</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A80B0529-EAEE-4B65-B0C3-899EC719740C}"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CDF860A1-532C-4438-8056-7B8542652DBA}" type="datetimeFigureOut">
              <a:rPr lang="ar-IQ" smtClean="0"/>
              <a:t>24/08/1443</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A80B0529-EAEE-4B65-B0C3-899EC719740C}"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F860A1-532C-4438-8056-7B8542652DBA}" type="datetimeFigureOut">
              <a:rPr lang="ar-IQ" smtClean="0"/>
              <a:t>24/08/1443</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A80B0529-EAEE-4B65-B0C3-899EC719740C}"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IQ"/>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F860A1-532C-4438-8056-7B8542652DBA}" type="datetimeFigureOut">
              <a:rPr lang="ar-IQ" smtClean="0"/>
              <a:t>24/08/1443</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80B0529-EAEE-4B65-B0C3-899EC719740C}"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IQ"/>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F860A1-532C-4438-8056-7B8542652DBA}" type="datetimeFigureOut">
              <a:rPr lang="ar-IQ" smtClean="0"/>
              <a:t>24/08/1443</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80B0529-EAEE-4B65-B0C3-899EC719740C}"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61000"/>
            <a:lum/>
          </a:blip>
          <a:srcRect/>
          <a:stretch>
            <a:fillRect l="-30000" r="-3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DF860A1-532C-4438-8056-7B8542652DBA}" type="datetimeFigureOut">
              <a:rPr lang="ar-IQ" smtClean="0"/>
              <a:t>24/08/1443</a:t>
            </a:fld>
            <a:endParaRPr lang="ar-IQ"/>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80B0529-EAEE-4B65-B0C3-899EC719740C}"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courses.lumenlearning.com/nemcc-ap/chapter/overview-of-muscle-tissue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visiblebody.com/learn/muscular/muscle-type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biologydictionary.net/muscl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healthline.com/health/functions-of-the-muscular-syste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1714488"/>
            <a:ext cx="7772400" cy="1470025"/>
          </a:xfrm>
        </p:spPr>
        <p:txBody>
          <a:bodyPr/>
          <a:lstStyle/>
          <a:p>
            <a:r>
              <a:rPr lang="ar-IQ" b="1" dirty="0" smtClean="0">
                <a:ln w="1905"/>
                <a:effectLst>
                  <a:innerShdw blurRad="69850" dist="43180" dir="5400000">
                    <a:srgbClr val="000000">
                      <a:alpha val="65000"/>
                    </a:srgbClr>
                  </a:innerShdw>
                </a:effectLst>
              </a:rPr>
              <a:t>الجهاز العضلي وانواع العضلات في الفقريات </a:t>
            </a:r>
            <a:endParaRPr lang="ar-IQ" b="1" dirty="0">
              <a:ln w="1905"/>
              <a:effectLst>
                <a:innerShdw blurRad="69850" dist="43180" dir="5400000">
                  <a:srgbClr val="000000">
                    <a:alpha val="65000"/>
                  </a:srgbClr>
                </a:innerShdw>
              </a:effectLst>
            </a:endParaRPr>
          </a:p>
        </p:txBody>
      </p:sp>
      <p:sp>
        <p:nvSpPr>
          <p:cNvPr id="4" name="Rectangle 3"/>
          <p:cNvSpPr/>
          <p:nvPr/>
        </p:nvSpPr>
        <p:spPr>
          <a:xfrm>
            <a:off x="1857356" y="3929066"/>
            <a:ext cx="5553123"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ar-IQ"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م.م. نور حسين يوسف </a:t>
            </a:r>
            <a:endParaRPr lang="ar-IQ"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mph" presetSubtype="1" grpId="0" nodeType="clickEffect">
                                  <p:stCondLst>
                                    <p:cond delay="0"/>
                                  </p:stCondLst>
                                  <p:childTnLst>
                                    <p:set>
                                      <p:cBhvr override="childStyle">
                                        <p:cTn id="11" dur="indefinite"/>
                                        <p:tgtEl>
                                          <p:spTgt spid="4"/>
                                        </p:tgtEl>
                                        <p:attrNameLst>
                                          <p:attrName>style.fontStyle</p:attrName>
                                        </p:attrNameLst>
                                      </p:cBhvr>
                                      <p:to>
                                        <p:strVal val="normal"/>
                                      </p:to>
                                    </p:set>
                                    <p:set>
                                      <p:cBhvr override="childStyle">
                                        <p:cTn id="12" dur="indefinite"/>
                                        <p:tgtEl>
                                          <p:spTgt spid="4"/>
                                        </p:tgtEl>
                                        <p:attrNameLst>
                                          <p:attrName>style.fontWeight</p:attrName>
                                        </p:attrNameLst>
                                      </p:cBhvr>
                                      <p:to>
                                        <p:strVal val="bold"/>
                                      </p:to>
                                    </p:set>
                                    <p:set>
                                      <p:cBhvr override="childStyle">
                                        <p:cTn id="13" dur="indefinite"/>
                                        <p:tgtEl>
                                          <p:spTgt spid="4"/>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8434.jpg"/>
          <p:cNvPicPr>
            <a:picLocks noGrp="1" noChangeAspect="1"/>
          </p:cNvPicPr>
          <p:nvPr>
            <p:ph idx="1"/>
          </p:nvPr>
        </p:nvPicPr>
        <p:blipFill>
          <a:blip r:embed="rId2"/>
          <a:stretch>
            <a:fillRect/>
          </a:stretch>
        </p:blipFill>
        <p:spPr>
          <a:xfrm>
            <a:off x="1928794" y="3571876"/>
            <a:ext cx="6000750" cy="2857500"/>
          </a:xfrm>
        </p:spPr>
      </p:pic>
      <p:pic>
        <p:nvPicPr>
          <p:cNvPr id="5" name="Picture 4" descr="download (1).jpg"/>
          <p:cNvPicPr>
            <a:picLocks noChangeAspect="1"/>
          </p:cNvPicPr>
          <p:nvPr/>
        </p:nvPicPr>
        <p:blipFill>
          <a:blip r:embed="rId3"/>
          <a:srcRect b="4545"/>
          <a:stretch>
            <a:fillRect/>
          </a:stretch>
        </p:blipFill>
        <p:spPr>
          <a:xfrm>
            <a:off x="3357554" y="357166"/>
            <a:ext cx="3143240" cy="2857496"/>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Fascicle_Muscle_Shapes.jpg"/>
          <p:cNvPicPr>
            <a:picLocks noGrp="1" noChangeAspect="1"/>
          </p:cNvPicPr>
          <p:nvPr>
            <p:ph idx="1"/>
          </p:nvPr>
        </p:nvPicPr>
        <p:blipFill>
          <a:blip r:embed="rId2"/>
          <a:stretch>
            <a:fillRect/>
          </a:stretch>
        </p:blipFill>
        <p:spPr>
          <a:xfrm>
            <a:off x="0" y="0"/>
            <a:ext cx="4572000" cy="6643710"/>
          </a:xfrm>
          <a:prstGeom prst="rect">
            <a:avLst/>
          </a:prstGeom>
        </p:spPr>
      </p:pic>
      <p:pic>
        <p:nvPicPr>
          <p:cNvPr id="6" name="Picture 5" descr="CFNc-DuUkAAUWfs.jpg"/>
          <p:cNvPicPr>
            <a:picLocks noChangeAspect="1"/>
          </p:cNvPicPr>
          <p:nvPr/>
        </p:nvPicPr>
        <p:blipFill>
          <a:blip r:embed="rId3"/>
          <a:stretch>
            <a:fillRect/>
          </a:stretch>
        </p:blipFill>
        <p:spPr>
          <a:xfrm>
            <a:off x="4572000" y="0"/>
            <a:ext cx="4572000" cy="664371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17709304-types-of-muscle-tissue-skeletal-muscle-smooth-muscle-cardiac-muscle-vector-scheme.jpg"/>
          <p:cNvPicPr>
            <a:picLocks noGrp="1" noChangeAspect="1"/>
          </p:cNvPicPr>
          <p:nvPr>
            <p:ph idx="1"/>
          </p:nvPr>
        </p:nvPicPr>
        <p:blipFill>
          <a:blip r:embed="rId2"/>
          <a:srcRect t="11405"/>
          <a:stretch>
            <a:fillRect/>
          </a:stretch>
        </p:blipFill>
        <p:spPr>
          <a:xfrm>
            <a:off x="3929058" y="1000108"/>
            <a:ext cx="4478474" cy="4714908"/>
          </a:xfrm>
        </p:spPr>
      </p:pic>
      <p:pic>
        <p:nvPicPr>
          <p:cNvPr id="5" name="Picture 4" descr="414_Skeletal_Smooth_Cardiac.jpg"/>
          <p:cNvPicPr>
            <a:picLocks noChangeAspect="1"/>
          </p:cNvPicPr>
          <p:nvPr/>
        </p:nvPicPr>
        <p:blipFill>
          <a:blip r:embed="rId3"/>
          <a:stretch>
            <a:fillRect/>
          </a:stretch>
        </p:blipFill>
        <p:spPr>
          <a:xfrm>
            <a:off x="785786" y="1071546"/>
            <a:ext cx="2885229" cy="4857784"/>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scene3d>
              <a:camera prst="orthographicFront"/>
              <a:lightRig rig="flat" dir="tl">
                <a:rot lat="0" lon="0" rev="6600000"/>
              </a:lightRig>
            </a:scene3d>
            <a:sp3d extrusionH="25400" contourW="8890">
              <a:bevelT w="38100" h="31750" prst="hardEdge"/>
              <a:contourClr>
                <a:schemeClr val="accent2">
                  <a:shade val="75000"/>
                </a:schemeClr>
              </a:contourClr>
            </a:sp3d>
          </a:bodyPr>
          <a:lstStyle/>
          <a:p>
            <a:pPr algn="ctr">
              <a:buNone/>
            </a:pPr>
            <a:r>
              <a:rPr lang="ar-IQ" sz="8800" b="1" dirty="0" smtClean="0">
                <a:ln w="11430">
                  <a:solidFill>
                    <a:srgbClr val="002060"/>
                  </a:solidFill>
                </a:ln>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شكرا لحسن الاصغاء</a:t>
            </a:r>
            <a:endParaRPr lang="ar-IQ" sz="8800" b="1" dirty="0">
              <a:ln w="11430">
                <a:solidFill>
                  <a:srgbClr val="002060"/>
                </a:solidFill>
              </a:ln>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4" name="Picture 3" descr="العضلات.jpg"/>
          <p:cNvPicPr>
            <a:picLocks noChangeAspect="1"/>
          </p:cNvPicPr>
          <p:nvPr/>
        </p:nvPicPr>
        <p:blipFill>
          <a:blip r:embed="rId2">
            <a:lum bright="8000" contrast="-17000"/>
          </a:blip>
          <a:stretch>
            <a:fillRect/>
          </a:stretch>
        </p:blipFill>
        <p:spPr>
          <a:xfrm>
            <a:off x="1857356" y="3286124"/>
            <a:ext cx="5476875" cy="306705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IQ" sz="6000" dirty="0" smtClean="0"/>
              <a:t>مقدمة </a:t>
            </a:r>
            <a:endParaRPr lang="ar-IQ" sz="6000" dirty="0"/>
          </a:p>
        </p:txBody>
      </p:sp>
      <p:sp>
        <p:nvSpPr>
          <p:cNvPr id="3" name="Content Placeholder 2"/>
          <p:cNvSpPr>
            <a:spLocks noGrp="1"/>
          </p:cNvSpPr>
          <p:nvPr>
            <p:ph idx="1"/>
          </p:nvPr>
        </p:nvSpPr>
        <p:spPr/>
        <p:txBody>
          <a:bodyPr>
            <a:normAutofit fontScale="85000" lnSpcReduction="20000"/>
            <a:scene3d>
              <a:camera prst="orthographicFront"/>
              <a:lightRig rig="soft" dir="t">
                <a:rot lat="0" lon="0" rev="10800000"/>
              </a:lightRig>
            </a:scene3d>
            <a:sp3d>
              <a:bevelT w="27940" h="12700"/>
              <a:contourClr>
                <a:srgbClr val="DDDDDD"/>
              </a:contourClr>
            </a:sp3d>
          </a:bodyPr>
          <a:lstStyle/>
          <a:p>
            <a:pPr algn="just"/>
            <a:r>
              <a:rPr lang="ar-IQ" b="1" spc="150" dirty="0">
                <a:ln w="11430"/>
                <a:effectLst>
                  <a:outerShdw blurRad="25400" algn="tl" rotWithShape="0">
                    <a:srgbClr val="000000">
                      <a:alpha val="43000"/>
                    </a:srgbClr>
                  </a:outerShdw>
                </a:effectLst>
              </a:rPr>
              <a:t>تتكون العضلات من وحدات بسيطة تسمى الألياف العضلية والخلايا وتحاط بأنسجة واقية. ونتعرف هنا على الأنواع الثلاثة للعضلات ووظيفة كل منها</a:t>
            </a:r>
            <a:r>
              <a:rPr lang="ar-IQ" b="1" spc="150" dirty="0" smtClean="0">
                <a:ln w="11430"/>
                <a:effectLst>
                  <a:outerShdw blurRad="25400" algn="tl" rotWithShape="0">
                    <a:srgbClr val="000000">
                      <a:alpha val="43000"/>
                    </a:srgbClr>
                  </a:outerShdw>
                </a:effectLst>
              </a:rPr>
              <a:t>.</a:t>
            </a:r>
            <a:r>
              <a:rPr lang="ar-IQ" b="1" spc="150" dirty="0">
                <a:ln w="11430"/>
                <a:effectLst>
                  <a:outerShdw blurRad="25400" algn="tl" rotWithShape="0">
                    <a:srgbClr val="000000">
                      <a:alpha val="43000"/>
                    </a:srgbClr>
                  </a:outerShdw>
                </a:effectLst>
              </a:rPr>
              <a:t> العضلات واحدة من أربعة أنواع من الأنسجة الأولية للجسم وهي النسيج الضام، والنسيج العصبي، والنسيج الطلائي، والنسيج العضلي. </a:t>
            </a:r>
          </a:p>
          <a:p>
            <a:pPr algn="just"/>
            <a:r>
              <a:rPr lang="ar-IQ" b="1" spc="150" dirty="0">
                <a:ln w="11430"/>
                <a:effectLst>
                  <a:outerShdw blurRad="25400" algn="tl" rotWithShape="0">
                    <a:srgbClr val="000000">
                      <a:alpha val="43000"/>
                    </a:srgbClr>
                  </a:outerShdw>
                </a:effectLst>
              </a:rPr>
              <a:t>تنقسم الأنسجة العضلية إلى أنواع، تختلف من حيث التركيب والموقع والوظيفة، حيث يحتوي الجسم على ثلاثة أنواع من أنسجة </a:t>
            </a:r>
            <a:r>
              <a:rPr lang="ar-IQ" b="1" spc="150" dirty="0">
                <a:ln w="11430"/>
                <a:effectLst>
                  <a:outerShdw blurRad="25400" algn="tl" rotWithShape="0">
                    <a:srgbClr val="000000">
                      <a:alpha val="43000"/>
                    </a:srgbClr>
                  </a:outerShdw>
                </a:effectLst>
                <a:hlinkClick r:id="rId2"/>
              </a:rPr>
              <a:t>العضلات</a:t>
            </a:r>
            <a:r>
              <a:rPr lang="ar-IQ" b="1" spc="150" dirty="0">
                <a:ln w="11430"/>
                <a:effectLst>
                  <a:outerShdw blurRad="25400" algn="tl" rotWithShape="0">
                    <a:srgbClr val="000000">
                      <a:alpha val="43000"/>
                    </a:srgbClr>
                  </a:outerShdw>
                </a:effectLst>
              </a:rPr>
              <a:t>، وهي العضلات الملساء، والعضلات الهيكلية، والعضلة القلبية.</a:t>
            </a:r>
          </a:p>
          <a:p>
            <a:pPr algn="just"/>
            <a:r>
              <a:rPr lang="ar-IQ" b="1" spc="150" dirty="0">
                <a:ln w="11430"/>
                <a:effectLst>
                  <a:outerShdw blurRad="25400" algn="tl" rotWithShape="0">
                    <a:srgbClr val="000000">
                      <a:alpha val="43000"/>
                    </a:srgbClr>
                  </a:outerShdw>
                </a:effectLst>
              </a:rPr>
              <a:t>تتكون العضلات من وحدات بسيطة تسمى الألياف العضلية والخلايا وتحاط بأنسجة واقية. ونتعرف هنا على الأنواع الثلاثة للعضلات ووظيفة كل منها.</a:t>
            </a:r>
          </a:p>
          <a:p>
            <a:pPr algn="just"/>
            <a:endParaRPr lang="ar-IQ" b="1" spc="150" dirty="0">
              <a:ln w="11430"/>
              <a:effectLst>
                <a:outerShdw blurRad="25400" algn="tl" rotWithShape="0">
                  <a:srgbClr val="000000">
                    <a:alpha val="43000"/>
                  </a:srgbClr>
                </a:outerShdw>
              </a:effectLst>
            </a:endParaRPr>
          </a:p>
          <a:p>
            <a:pPr algn="just"/>
            <a:endParaRPr lang="ar-IQ" b="1" spc="150" dirty="0">
              <a:ln w="11430"/>
              <a:effectLst>
                <a:outerShdw blurRad="25400" algn="tl" rotWithShape="0">
                  <a:srgbClr val="000000">
                    <a:alpha val="43000"/>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انواع العضلات </a:t>
            </a:r>
            <a:endParaRPr lang="ar-IQ"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Content Placeholder 2"/>
          <p:cNvSpPr>
            <a:spLocks noGrp="1"/>
          </p:cNvSpPr>
          <p:nvPr>
            <p:ph idx="1"/>
          </p:nvPr>
        </p:nvSpPr>
        <p:spPr/>
        <p:txBody>
          <a:bodyPr/>
          <a:lstStyle/>
          <a:p>
            <a:r>
              <a:rPr lang="ar-IQ" b="1" dirty="0">
                <a:ln w="10541" cmpd="sng">
                  <a:solidFill>
                    <a:srgbClr val="7D7D7D">
                      <a:tint val="100000"/>
                      <a:shade val="100000"/>
                      <a:satMod val="110000"/>
                    </a:srgbClr>
                  </a:solidFill>
                  <a:prstDash val="solid"/>
                </a:ln>
              </a:rPr>
              <a:t> العضلات الملساء</a:t>
            </a:r>
          </a:p>
          <a:p>
            <a:r>
              <a:rPr lang="ar-IQ" b="1" dirty="0">
                <a:ln w="10541" cmpd="sng">
                  <a:solidFill>
                    <a:srgbClr val="7D7D7D">
                      <a:tint val="100000"/>
                      <a:shade val="100000"/>
                      <a:satMod val="110000"/>
                    </a:srgbClr>
                  </a:solidFill>
                  <a:prstDash val="solid"/>
                </a:ln>
              </a:rPr>
              <a:t> عضلات مخططة هيكلية</a:t>
            </a:r>
          </a:p>
          <a:p>
            <a:r>
              <a:rPr lang="ar-IQ" b="1" dirty="0">
                <a:ln w="10541" cmpd="sng">
                  <a:solidFill>
                    <a:srgbClr val="7D7D7D">
                      <a:tint val="100000"/>
                      <a:shade val="100000"/>
                      <a:satMod val="110000"/>
                    </a:srgbClr>
                  </a:solidFill>
                  <a:prstDash val="solid"/>
                </a:ln>
              </a:rPr>
              <a:t> عضلات مخططة </a:t>
            </a:r>
            <a:r>
              <a:rPr lang="ar-IQ" b="1" dirty="0" smtClean="0">
                <a:ln w="10541" cmpd="sng">
                  <a:solidFill>
                    <a:srgbClr val="7D7D7D">
                      <a:tint val="100000"/>
                      <a:shade val="100000"/>
                      <a:satMod val="110000"/>
                    </a:srgbClr>
                  </a:solidFill>
                  <a:prstDash val="solid"/>
                </a:ln>
              </a:rPr>
              <a:t>قلبية</a:t>
            </a:r>
            <a:endParaRPr lang="ar-IQ" b="1" dirty="0">
              <a:ln w="10541" cmpd="sng">
                <a:solidFill>
                  <a:srgbClr val="7D7D7D">
                    <a:tint val="100000"/>
                    <a:shade val="100000"/>
                    <a:satMod val="110000"/>
                  </a:srgbClr>
                </a:solidFill>
                <a:prstDash val="solid"/>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IQ" b="1" dirty="0" smtClean="0"/>
              <a:t> العضلات الملساء</a:t>
            </a:r>
            <a:br>
              <a:rPr lang="ar-IQ" b="1" dirty="0" smtClean="0"/>
            </a:br>
            <a:endParaRPr lang="ar-IQ" dirty="0"/>
          </a:p>
        </p:txBody>
      </p:sp>
      <p:sp>
        <p:nvSpPr>
          <p:cNvPr id="3" name="Content Placeholder 2"/>
          <p:cNvSpPr>
            <a:spLocks noGrp="1"/>
          </p:cNvSpPr>
          <p:nvPr>
            <p:ph idx="1"/>
          </p:nvPr>
        </p:nvSpPr>
        <p:spPr/>
        <p:txBody>
          <a:bodyPr>
            <a:normAutofit fontScale="85000" lnSpcReduction="10000"/>
          </a:bodyPr>
          <a:lstStyle/>
          <a:p>
            <a:pPr algn="just"/>
            <a:r>
              <a:rPr lang="ar-IQ" b="1" dirty="0" smtClean="0">
                <a:ln w="10541" cmpd="sng">
                  <a:solidFill>
                    <a:srgbClr val="7D7D7D">
                      <a:tint val="100000"/>
                      <a:shade val="100000"/>
                      <a:satMod val="110000"/>
                    </a:srgbClr>
                  </a:solidFill>
                  <a:prstDash val="solid"/>
                </a:ln>
              </a:rPr>
              <a:t>توجد </a:t>
            </a:r>
            <a:r>
              <a:rPr lang="ar-IQ" b="1" dirty="0">
                <a:ln w="10541" cmpd="sng">
                  <a:solidFill>
                    <a:srgbClr val="7D7D7D">
                      <a:tint val="100000"/>
                      <a:shade val="100000"/>
                      <a:satMod val="110000"/>
                    </a:srgbClr>
                  </a:solidFill>
                  <a:prstDash val="solid"/>
                </a:ln>
              </a:rPr>
              <a:t>في أماكن مختلفة من الجسم في جدران الأعضاء المجوفة مثل المعدة، والأمعاء، والمثانة، والرحم، كما توجد في الممرات مثل جدار الأوعية الدموية والشرايين. توجد العضلات الملساء في العيون، حيث تعمل على تغيير حجم القزحية وتغيير شكل العدسة، وفي الجلد حيث تؤدي إلى القشعريرة في الأجواء الباردة وعند الخوف</a:t>
            </a:r>
            <a:r>
              <a:rPr lang="ar-IQ" b="1" dirty="0" smtClean="0">
                <a:ln w="10541" cmpd="sng">
                  <a:solidFill>
                    <a:srgbClr val="7D7D7D">
                      <a:tint val="100000"/>
                      <a:shade val="100000"/>
                      <a:satMod val="110000"/>
                    </a:srgbClr>
                  </a:solidFill>
                  <a:prstDash val="solid"/>
                </a:ln>
              </a:rPr>
              <a:t>.</a:t>
            </a:r>
            <a:r>
              <a:rPr lang="ar-IQ" b="1" dirty="0">
                <a:ln w="10541" cmpd="sng">
                  <a:solidFill>
                    <a:srgbClr val="7D7D7D">
                      <a:tint val="100000"/>
                      <a:shade val="100000"/>
                      <a:satMod val="110000"/>
                    </a:srgbClr>
                  </a:solidFill>
                  <a:prstDash val="solid"/>
                </a:ln>
              </a:rPr>
              <a:t> تنتج العضلات الملساء أنسجتها الضامة الخاصة بها، وتتميز كونها عضلات لا إرادية؛ لأنها تتحرك من ذاتها دون تدخل.</a:t>
            </a:r>
          </a:p>
          <a:p>
            <a:pPr algn="just"/>
            <a:r>
              <a:rPr lang="ar-IQ" b="1" dirty="0">
                <a:ln w="10541" cmpd="sng">
                  <a:solidFill>
                    <a:srgbClr val="7D7D7D">
                      <a:tint val="100000"/>
                      <a:shade val="100000"/>
                      <a:satMod val="110000"/>
                    </a:srgbClr>
                  </a:solidFill>
                  <a:prstDash val="solid"/>
                </a:ln>
              </a:rPr>
              <a:t>تتركب العضلة من ألياف مغزلية الشكل مدببة الطرفين وعريضة من المنتصف، وكل ليفة تتكون أيضاً من لييفات ونواة واحدة، كما أنها قصيرة جداً مقارنة بالعضلات المخططة، حيث يتراوح طولها ما بين 30 و200 ميكرون.</a:t>
            </a:r>
          </a:p>
          <a:p>
            <a:pPr algn="just"/>
            <a:endParaRPr lang="ar-IQ" b="1" dirty="0">
              <a:ln w="10541" cmpd="sng">
                <a:solidFill>
                  <a:srgbClr val="7D7D7D">
                    <a:tint val="100000"/>
                    <a:shade val="100000"/>
                    <a:satMod val="110000"/>
                  </a:srgbClr>
                </a:solidFill>
                <a:prstDash val="solid"/>
              </a:ln>
            </a:endParaRPr>
          </a:p>
          <a:p>
            <a:pPr algn="just"/>
            <a:endParaRPr lang="ar-IQ" b="1" dirty="0">
              <a:ln w="10541" cmpd="sng">
                <a:solidFill>
                  <a:srgbClr val="7D7D7D">
                    <a:tint val="100000"/>
                    <a:shade val="100000"/>
                    <a:satMod val="110000"/>
                  </a:srgbClr>
                </a:solidFill>
                <a:prstDash val="solid"/>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85728"/>
            <a:ext cx="8229600" cy="1143000"/>
          </a:xfrm>
        </p:spPr>
        <p:txBody>
          <a:bodyPr>
            <a:normAutofit fontScale="90000"/>
          </a:bodyPr>
          <a:lstStyle/>
          <a:p>
            <a:r>
              <a:rPr lang="ar-IQ" b="1" dirty="0" smtClean="0"/>
              <a:t/>
            </a:r>
            <a:br>
              <a:rPr lang="ar-IQ" b="1" dirty="0" smtClean="0"/>
            </a:br>
            <a:r>
              <a:rPr lang="ar-IQ" b="1" dirty="0"/>
              <a:t/>
            </a:r>
            <a:br>
              <a:rPr lang="ar-IQ" b="1" dirty="0"/>
            </a:br>
            <a:r>
              <a:rPr lang="ar-IQ" b="1" dirty="0"/>
              <a:t> عضلات مخططة هيكلية</a:t>
            </a:r>
            <a:br>
              <a:rPr lang="ar-IQ" b="1" dirty="0"/>
            </a:br>
            <a:r>
              <a:rPr lang="ar-IQ" dirty="0" smtClean="0"/>
              <a:t/>
            </a:r>
            <a:br>
              <a:rPr lang="ar-IQ" dirty="0" smtClean="0"/>
            </a:br>
            <a:endParaRPr lang="ar-IQ" dirty="0"/>
          </a:p>
        </p:txBody>
      </p:sp>
      <p:sp>
        <p:nvSpPr>
          <p:cNvPr id="3" name="Content Placeholder 2"/>
          <p:cNvSpPr>
            <a:spLocks noGrp="1"/>
          </p:cNvSpPr>
          <p:nvPr>
            <p:ph idx="1"/>
          </p:nvPr>
        </p:nvSpPr>
        <p:spPr/>
        <p:txBody>
          <a:bodyPr>
            <a:normAutofit fontScale="92500" lnSpcReduction="20000"/>
          </a:bodyPr>
          <a:lstStyle/>
          <a:p>
            <a:pPr algn="just"/>
            <a:r>
              <a:rPr lang="ar-IQ" b="1" dirty="0">
                <a:ln w="10541" cmpd="sng">
                  <a:solidFill>
                    <a:srgbClr val="7D7D7D">
                      <a:tint val="100000"/>
                      <a:shade val="100000"/>
                      <a:satMod val="110000"/>
                    </a:srgbClr>
                  </a:solidFill>
                  <a:prstDash val="solid"/>
                </a:ln>
              </a:rPr>
              <a:t>تتصل بالهيكل العظمي بواسطة الأوتار، وتساعد على تحريك الأجزاء الهيكلية من الجسم كالذراعين، عن طريق </a:t>
            </a:r>
            <a:r>
              <a:rPr lang="ar-IQ" b="1" dirty="0">
                <a:ln w="10541" cmpd="sng">
                  <a:solidFill>
                    <a:srgbClr val="7D7D7D">
                      <a:tint val="100000"/>
                      <a:shade val="100000"/>
                      <a:satMod val="110000"/>
                    </a:srgbClr>
                  </a:solidFill>
                  <a:prstDash val="solid"/>
                </a:ln>
                <a:hlinkClick r:id="rId2"/>
              </a:rPr>
              <a:t>الانبساط</a:t>
            </a:r>
            <a:r>
              <a:rPr lang="ar-IQ" b="1" dirty="0">
                <a:ln w="10541" cmpd="sng">
                  <a:solidFill>
                    <a:srgbClr val="7D7D7D">
                      <a:tint val="100000"/>
                      <a:shade val="100000"/>
                      <a:satMod val="110000"/>
                    </a:srgbClr>
                  </a:solidFill>
                  <a:prstDash val="solid"/>
                </a:ln>
              </a:rPr>
              <a:t> والانقباض. وهي عضلات إرادية لأنها تنقبض وتنبسط حسب إرادة الكائن عن طريق الجهاز العصبي الطوعي.</a:t>
            </a:r>
          </a:p>
          <a:p>
            <a:pPr algn="just"/>
            <a:r>
              <a:rPr lang="ar-IQ" b="1" dirty="0">
                <a:ln w="10541" cmpd="sng">
                  <a:solidFill>
                    <a:srgbClr val="7D7D7D">
                      <a:tint val="100000"/>
                      <a:shade val="100000"/>
                      <a:satMod val="110000"/>
                    </a:srgbClr>
                  </a:solidFill>
                  <a:prstDash val="solid"/>
                </a:ln>
              </a:rPr>
              <a:t>العضلات المخططة الهيكلية طويلة، حيث يتراوح طولها بين 50 ميكروناً وبضعة سنتيمترات، كما أن كل ليفة عضلية بها عدة أنوية خلوية.</a:t>
            </a:r>
          </a:p>
          <a:p>
            <a:pPr algn="just"/>
            <a:r>
              <a:rPr lang="ar-IQ" b="1" dirty="0">
                <a:ln w="10541" cmpd="sng">
                  <a:solidFill>
                    <a:srgbClr val="7D7D7D">
                      <a:tint val="100000"/>
                      <a:shade val="100000"/>
                      <a:satMod val="110000"/>
                    </a:srgbClr>
                  </a:solidFill>
                  <a:prstDash val="solid"/>
                </a:ln>
              </a:rPr>
              <a:t>وكل ليفة تتكون من لييفات، تتكون بدورها من مواد بروتينية مرتّبة بنظام متبادل على هيئة نوعين من الخيوط؛ خيوط الأكتين وخيوط الميوسين.</a:t>
            </a:r>
          </a:p>
          <a:p>
            <a:pPr algn="just"/>
            <a:r>
              <a:rPr lang="ar-IQ" b="1" dirty="0">
                <a:ln w="10541" cmpd="sng">
                  <a:solidFill>
                    <a:srgbClr val="7D7D7D">
                      <a:tint val="100000"/>
                      <a:shade val="100000"/>
                      <a:satMod val="110000"/>
                    </a:srgbClr>
                  </a:solidFill>
                  <a:prstDash val="solid"/>
                </a:ln>
              </a:rPr>
              <a:t>ترتبط الألياف العضلية بنسيج ضام لتكوّن حزماً عضلية.</a:t>
            </a:r>
          </a:p>
          <a:p>
            <a:pPr algn="just"/>
            <a:endParaRPr lang="ar-IQ" b="1" dirty="0">
              <a:ln w="10541" cmpd="sng">
                <a:solidFill>
                  <a:srgbClr val="7D7D7D">
                    <a:tint val="100000"/>
                    <a:shade val="100000"/>
                    <a:satMod val="110000"/>
                  </a:srgbClr>
                </a:solidFill>
                <a:prstDash val="solid"/>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IQ" b="1" dirty="0" smtClean="0"/>
              <a:t/>
            </a:r>
            <a:br>
              <a:rPr lang="ar-IQ" b="1" dirty="0" smtClean="0"/>
            </a:br>
            <a:r>
              <a:rPr lang="ar-IQ" b="1" dirty="0" smtClean="0"/>
              <a:t>عضلات مخططة قلبية</a:t>
            </a:r>
            <a:br>
              <a:rPr lang="ar-IQ" b="1" dirty="0" smtClean="0"/>
            </a:br>
            <a:endParaRPr lang="ar-IQ" dirty="0"/>
          </a:p>
        </p:txBody>
      </p:sp>
      <p:sp>
        <p:nvSpPr>
          <p:cNvPr id="3" name="Content Placeholder 2"/>
          <p:cNvSpPr>
            <a:spLocks noGrp="1"/>
          </p:cNvSpPr>
          <p:nvPr>
            <p:ph idx="1"/>
          </p:nvPr>
        </p:nvSpPr>
        <p:spPr/>
        <p:txBody>
          <a:bodyPr>
            <a:normAutofit fontScale="92500" lnSpcReduction="20000"/>
          </a:bodyPr>
          <a:lstStyle/>
          <a:p>
            <a:pPr algn="just"/>
            <a:r>
              <a:rPr lang="ar-IQ" b="1" dirty="0" smtClean="0">
                <a:ln w="10541" cmpd="sng">
                  <a:solidFill>
                    <a:srgbClr val="7D7D7D">
                      <a:tint val="100000"/>
                      <a:shade val="100000"/>
                      <a:satMod val="110000"/>
                    </a:srgbClr>
                  </a:solidFill>
                  <a:prstDash val="solid"/>
                </a:ln>
              </a:rPr>
              <a:t>عضلات </a:t>
            </a:r>
            <a:r>
              <a:rPr lang="ar-IQ" b="1" dirty="0">
                <a:ln w="10541" cmpd="sng">
                  <a:solidFill>
                    <a:srgbClr val="7D7D7D">
                      <a:tint val="100000"/>
                      <a:shade val="100000"/>
                      <a:satMod val="110000"/>
                    </a:srgbClr>
                  </a:solidFill>
                  <a:prstDash val="solid"/>
                </a:ln>
              </a:rPr>
              <a:t>لا إرادية، توجد في جدار </a:t>
            </a:r>
            <a:r>
              <a:rPr lang="ar-IQ" b="1" dirty="0">
                <a:ln w="10541" cmpd="sng">
                  <a:solidFill>
                    <a:srgbClr val="7D7D7D">
                      <a:tint val="100000"/>
                      <a:shade val="100000"/>
                      <a:satMod val="110000"/>
                    </a:srgbClr>
                  </a:solidFill>
                  <a:prstDash val="solid"/>
                </a:ln>
                <a:hlinkClick r:id="rId2"/>
              </a:rPr>
              <a:t>القلب</a:t>
            </a:r>
            <a:r>
              <a:rPr lang="ar-IQ" b="1" dirty="0">
                <a:ln w="10541" cmpd="sng">
                  <a:solidFill>
                    <a:srgbClr val="7D7D7D">
                      <a:tint val="100000"/>
                      <a:shade val="100000"/>
                      <a:satMod val="110000"/>
                    </a:srgbClr>
                  </a:solidFill>
                  <a:prstDash val="solid"/>
                </a:ln>
              </a:rPr>
              <a:t> فقط، ولا دخل للإنسان في انقباضها وانبساطها، وتنقبض وتنبسط باستمرار بدرجات تنسيق عالية، فتوقفها يميت الكائن الحي لأنها تضخ الدم في أوعية الجهاز الدوري. </a:t>
            </a:r>
          </a:p>
          <a:p>
            <a:pPr algn="just"/>
            <a:r>
              <a:rPr lang="ar-IQ" b="1" dirty="0">
                <a:ln w="10541" cmpd="sng">
                  <a:solidFill>
                    <a:srgbClr val="7D7D7D">
                      <a:tint val="100000"/>
                      <a:shade val="100000"/>
                      <a:satMod val="110000"/>
                    </a:srgbClr>
                  </a:solidFill>
                  <a:prstDash val="solid"/>
                </a:ln>
              </a:rPr>
              <a:t>تتكون من ألياف أقصر من ألياف العضلات الهيكلية، ويوجد بكل منها نواة مركزية واحدة تقع في وسط الخلية. تملك ألياف العضلة القلبية العديد من الميتوكوندريا والميوغلوبين لإنتاج أدينوسين ثلاثي الفوسفات وهو نيوكليوتيد يختزن الطاقة.</a:t>
            </a:r>
          </a:p>
          <a:p>
            <a:pPr algn="just"/>
            <a:r>
              <a:rPr lang="ar-IQ" b="1" dirty="0">
                <a:ln w="10541" cmpd="sng">
                  <a:solidFill>
                    <a:srgbClr val="7D7D7D">
                      <a:tint val="100000"/>
                      <a:shade val="100000"/>
                      <a:satMod val="110000"/>
                    </a:srgbClr>
                  </a:solidFill>
                  <a:prstDash val="solid"/>
                </a:ln>
              </a:rPr>
              <a:t>قد تتفرع تلك الألياف وتتَّحد مع بعضها لتكون مدمجاً خلوياً، ويوجد بين العضلات أقراص بينية تفصل بين كل ليفتين متجاورتين.</a:t>
            </a:r>
          </a:p>
          <a:p>
            <a:pPr algn="just"/>
            <a:endParaRPr lang="ar-IQ" b="1" dirty="0">
              <a:ln w="10541" cmpd="sng">
                <a:solidFill>
                  <a:srgbClr val="7D7D7D">
                    <a:tint val="100000"/>
                    <a:shade val="100000"/>
                    <a:satMod val="110000"/>
                  </a:srgbClr>
                </a:solidFill>
                <a:prstDash val="solid"/>
              </a:l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IQ" b="1" dirty="0" smtClean="0"/>
              <a:t>ما هي وظيفة العضلات في الجسم؟</a:t>
            </a:r>
            <a:br>
              <a:rPr lang="ar-IQ" b="1" dirty="0" smtClean="0"/>
            </a:br>
            <a:endParaRPr lang="ar-IQ" dirty="0"/>
          </a:p>
        </p:txBody>
      </p:sp>
      <p:sp>
        <p:nvSpPr>
          <p:cNvPr id="3" name="Content Placeholder 2"/>
          <p:cNvSpPr>
            <a:spLocks noGrp="1"/>
          </p:cNvSpPr>
          <p:nvPr>
            <p:ph idx="1"/>
          </p:nvPr>
        </p:nvSpPr>
        <p:spPr/>
        <p:txBody>
          <a:bodyPr>
            <a:normAutofit fontScale="77500" lnSpcReduction="20000"/>
          </a:bodyPr>
          <a:lstStyle/>
          <a:p>
            <a:r>
              <a:rPr lang="ar-IQ" b="1" dirty="0" smtClean="0">
                <a:ln w="10541" cmpd="sng">
                  <a:solidFill>
                    <a:srgbClr val="7D7D7D">
                      <a:tint val="100000"/>
                      <a:shade val="100000"/>
                      <a:satMod val="110000"/>
                    </a:srgbClr>
                  </a:solidFill>
                  <a:prstDash val="solid"/>
                </a:ln>
              </a:rPr>
              <a:t>هناك </a:t>
            </a:r>
            <a:r>
              <a:rPr lang="ar-IQ" b="1" dirty="0">
                <a:ln w="10541" cmpd="sng">
                  <a:solidFill>
                    <a:srgbClr val="7D7D7D">
                      <a:tint val="100000"/>
                      <a:shade val="100000"/>
                      <a:satMod val="110000"/>
                    </a:srgbClr>
                  </a:solidFill>
                  <a:prstDash val="solid"/>
                </a:ln>
              </a:rPr>
              <a:t>عدة وظائف للجهاز </a:t>
            </a:r>
            <a:r>
              <a:rPr lang="ar-IQ" b="1" dirty="0">
                <a:ln w="10541" cmpd="sng">
                  <a:solidFill>
                    <a:srgbClr val="7D7D7D">
                      <a:tint val="100000"/>
                      <a:shade val="100000"/>
                      <a:satMod val="110000"/>
                    </a:srgbClr>
                  </a:solidFill>
                  <a:prstDash val="solid"/>
                </a:ln>
                <a:hlinkClick r:id="rId2"/>
              </a:rPr>
              <a:t>العضلي</a:t>
            </a:r>
            <a:r>
              <a:rPr lang="ar-IQ" b="1" dirty="0">
                <a:ln w="10541" cmpd="sng">
                  <a:solidFill>
                    <a:srgbClr val="7D7D7D">
                      <a:tint val="100000"/>
                      <a:shade val="100000"/>
                      <a:satMod val="110000"/>
                    </a:srgbClr>
                  </a:solidFill>
                  <a:prstDash val="solid"/>
                </a:ln>
              </a:rPr>
              <a:t> في الجسم، تختلف بناءً على نوع العضلات، وتتمثل في:</a:t>
            </a:r>
          </a:p>
          <a:p>
            <a:r>
              <a:rPr lang="ar-IQ" b="1" dirty="0">
                <a:ln w="10541" cmpd="sng">
                  <a:solidFill>
                    <a:srgbClr val="7D7D7D">
                      <a:tint val="100000"/>
                      <a:shade val="100000"/>
                      <a:satMod val="110000"/>
                    </a:srgbClr>
                  </a:solidFill>
                  <a:prstDash val="solid"/>
                </a:ln>
              </a:rPr>
              <a:t> الحركة والتنقل</a:t>
            </a:r>
          </a:p>
          <a:p>
            <a:r>
              <a:rPr lang="ar-IQ" b="1" dirty="0">
                <a:ln w="10541" cmpd="sng">
                  <a:solidFill>
                    <a:srgbClr val="7D7D7D">
                      <a:tint val="100000"/>
                      <a:shade val="100000"/>
                      <a:satMod val="110000"/>
                    </a:srgbClr>
                  </a:solidFill>
                  <a:prstDash val="solid"/>
                </a:ln>
              </a:rPr>
              <a:t> الدورة الدموية</a:t>
            </a:r>
          </a:p>
          <a:p>
            <a:r>
              <a:rPr lang="ar-IQ" b="1" dirty="0" smtClean="0">
                <a:ln w="10541" cmpd="sng">
                  <a:solidFill>
                    <a:srgbClr val="7D7D7D">
                      <a:tint val="100000"/>
                      <a:shade val="100000"/>
                      <a:satMod val="110000"/>
                    </a:srgbClr>
                  </a:solidFill>
                  <a:prstDash val="solid"/>
                </a:ln>
              </a:rPr>
              <a:t>التنفس</a:t>
            </a:r>
          </a:p>
          <a:p>
            <a:r>
              <a:rPr lang="ar-IQ" b="1" dirty="0" smtClean="0">
                <a:ln w="10541" cmpd="sng">
                  <a:solidFill>
                    <a:srgbClr val="7D7D7D">
                      <a:tint val="100000"/>
                      <a:shade val="100000"/>
                      <a:satMod val="110000"/>
                    </a:srgbClr>
                  </a:solidFill>
                  <a:prstDash val="solid"/>
                </a:ln>
              </a:rPr>
              <a:t>الهضم</a:t>
            </a:r>
          </a:p>
          <a:p>
            <a:r>
              <a:rPr lang="ar-IQ" b="1" dirty="0" smtClean="0">
                <a:ln w="10541" cmpd="sng">
                  <a:solidFill>
                    <a:srgbClr val="7D7D7D">
                      <a:tint val="100000"/>
                      <a:shade val="100000"/>
                      <a:satMod val="110000"/>
                    </a:srgbClr>
                  </a:solidFill>
                  <a:prstDash val="solid"/>
                </a:ln>
              </a:rPr>
              <a:t>التبول</a:t>
            </a:r>
          </a:p>
          <a:p>
            <a:r>
              <a:rPr lang="ar-IQ" b="1" dirty="0" smtClean="0">
                <a:ln w="10541" cmpd="sng">
                  <a:solidFill>
                    <a:srgbClr val="7D7D7D">
                      <a:tint val="100000"/>
                      <a:shade val="100000"/>
                      <a:satMod val="110000"/>
                    </a:srgbClr>
                  </a:solidFill>
                  <a:prstDash val="solid"/>
                </a:ln>
              </a:rPr>
              <a:t>الولادة</a:t>
            </a:r>
          </a:p>
          <a:p>
            <a:r>
              <a:rPr lang="ar-IQ" b="1" dirty="0">
                <a:ln w="10541" cmpd="sng">
                  <a:solidFill>
                    <a:srgbClr val="7D7D7D">
                      <a:tint val="100000"/>
                      <a:shade val="100000"/>
                      <a:satMod val="110000"/>
                    </a:srgbClr>
                  </a:solidFill>
                  <a:prstDash val="solid"/>
                </a:ln>
              </a:rPr>
              <a:t> الرؤية</a:t>
            </a:r>
          </a:p>
          <a:p>
            <a:r>
              <a:rPr lang="ar-IQ" b="1" dirty="0">
                <a:ln w="10541" cmpd="sng">
                  <a:solidFill>
                    <a:srgbClr val="7D7D7D">
                      <a:tint val="100000"/>
                      <a:shade val="100000"/>
                      <a:satMod val="110000"/>
                    </a:srgbClr>
                  </a:solidFill>
                  <a:prstDash val="solid"/>
                </a:ln>
              </a:rPr>
              <a:t>الثبات</a:t>
            </a:r>
            <a:r>
              <a:rPr lang="ar-IQ" b="1" dirty="0" smtClean="0">
                <a:ln w="10541" cmpd="sng">
                  <a:solidFill>
                    <a:srgbClr val="7D7D7D">
                      <a:tint val="100000"/>
                      <a:shade val="100000"/>
                      <a:satMod val="110000"/>
                    </a:srgbClr>
                  </a:solidFill>
                  <a:prstDash val="solid"/>
                </a:ln>
              </a:rPr>
              <a:t/>
            </a:r>
            <a:br>
              <a:rPr lang="ar-IQ" b="1" dirty="0" smtClean="0">
                <a:ln w="10541" cmpd="sng">
                  <a:solidFill>
                    <a:srgbClr val="7D7D7D">
                      <a:tint val="100000"/>
                      <a:shade val="100000"/>
                      <a:satMod val="110000"/>
                    </a:srgbClr>
                  </a:solidFill>
                  <a:prstDash val="solid"/>
                </a:ln>
              </a:rPr>
            </a:br>
            <a:r>
              <a:rPr lang="ar-IQ" b="1" dirty="0" smtClean="0">
                <a:ln w="10541" cmpd="sng">
                  <a:solidFill>
                    <a:srgbClr val="7D7D7D">
                      <a:tint val="100000"/>
                      <a:shade val="100000"/>
                      <a:satMod val="110000"/>
                    </a:srgbClr>
                  </a:solidFill>
                  <a:prstDash val="solid"/>
                </a:ln>
              </a:rPr>
              <a:t/>
            </a:r>
            <a:br>
              <a:rPr lang="ar-IQ" b="1" dirty="0" smtClean="0">
                <a:ln w="10541" cmpd="sng">
                  <a:solidFill>
                    <a:srgbClr val="7D7D7D">
                      <a:tint val="100000"/>
                      <a:shade val="100000"/>
                      <a:satMod val="110000"/>
                    </a:srgbClr>
                  </a:solidFill>
                  <a:prstDash val="solid"/>
                </a:ln>
              </a:rPr>
            </a:br>
            <a:endParaRPr lang="ar-IQ" b="1" dirty="0">
              <a:ln w="10541" cmpd="sng">
                <a:solidFill>
                  <a:srgbClr val="7D7D7D">
                    <a:tint val="100000"/>
                    <a:shade val="100000"/>
                    <a:satMod val="110000"/>
                  </a:srgbClr>
                </a:solidFill>
                <a:prstDash val="solid"/>
              </a:ln>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571480"/>
            <a:ext cx="8572560" cy="6072230"/>
          </a:xfrm>
        </p:spPr>
        <p:txBody>
          <a:bodyPr>
            <a:normAutofit fontScale="92500" lnSpcReduction="20000"/>
          </a:bodyPr>
          <a:lstStyle/>
          <a:p>
            <a:pPr algn="just"/>
            <a:r>
              <a:rPr lang="ar-IQ" b="1" dirty="0">
                <a:ln w="10541" cmpd="sng">
                  <a:solidFill>
                    <a:srgbClr val="7D7D7D">
                      <a:tint val="100000"/>
                      <a:shade val="100000"/>
                      <a:satMod val="110000"/>
                    </a:srgbClr>
                  </a:solidFill>
                  <a:prstDash val="solid"/>
                </a:ln>
              </a:rPr>
              <a:t>العضلة الركابية (بالإنجليزية: </a:t>
            </a:r>
            <a:r>
              <a:rPr lang="en-US" b="1" dirty="0" err="1">
                <a:ln w="10541" cmpd="sng">
                  <a:solidFill>
                    <a:srgbClr val="7D7D7D">
                      <a:tint val="100000"/>
                      <a:shade val="100000"/>
                      <a:satMod val="110000"/>
                    </a:srgbClr>
                  </a:solidFill>
                  <a:prstDash val="solid"/>
                </a:ln>
              </a:rPr>
              <a:t>Stapedius</a:t>
            </a:r>
            <a:r>
              <a:rPr lang="en-US" b="1" dirty="0">
                <a:ln w="10541" cmpd="sng">
                  <a:solidFill>
                    <a:srgbClr val="7D7D7D">
                      <a:tint val="100000"/>
                      <a:shade val="100000"/>
                      <a:satMod val="110000"/>
                    </a:srgbClr>
                  </a:solidFill>
                  <a:prstDash val="solid"/>
                </a:ln>
              </a:rPr>
              <a:t> muscle)‏ </a:t>
            </a:r>
            <a:r>
              <a:rPr lang="ar-IQ" b="1" dirty="0">
                <a:ln w="10541" cmpd="sng">
                  <a:solidFill>
                    <a:srgbClr val="7D7D7D">
                      <a:tint val="100000"/>
                      <a:shade val="100000"/>
                      <a:satMod val="110000"/>
                    </a:srgbClr>
                  </a:solidFill>
                  <a:prstDash val="solid"/>
                </a:ln>
              </a:rPr>
              <a:t>هي عضلة في الأذن الوسطى، تتوضع إلى الجانب الوسطي من القطعة الحلمية للعصب الوجهي في الجزء الخلفي لجوف الطبل ضمن الناتئ الهرمي ويخرج وترها من ذروة الناتئ الهرمي ويتثبت على رأس عظم الركاب. العضلة الرِكَابيّة (الإنجليزيّة: </a:t>
            </a:r>
            <a:r>
              <a:rPr lang="en-US" b="1" dirty="0">
                <a:ln w="10541" cmpd="sng">
                  <a:solidFill>
                    <a:srgbClr val="7D7D7D">
                      <a:tint val="100000"/>
                      <a:shade val="100000"/>
                      <a:satMod val="110000"/>
                    </a:srgbClr>
                  </a:solidFill>
                  <a:prstDash val="solid"/>
                </a:ln>
              </a:rPr>
              <a:t>The </a:t>
            </a:r>
            <a:r>
              <a:rPr lang="en-US" b="1" dirty="0" err="1">
                <a:ln w="10541" cmpd="sng">
                  <a:solidFill>
                    <a:srgbClr val="7D7D7D">
                      <a:tint val="100000"/>
                      <a:shade val="100000"/>
                      <a:satMod val="110000"/>
                    </a:srgbClr>
                  </a:solidFill>
                  <a:prstDash val="solid"/>
                </a:ln>
              </a:rPr>
              <a:t>stapedius</a:t>
            </a:r>
            <a:r>
              <a:rPr lang="en-US" b="1" dirty="0">
                <a:ln w="10541" cmpd="sng">
                  <a:solidFill>
                    <a:srgbClr val="7D7D7D">
                      <a:tint val="100000"/>
                      <a:shade val="100000"/>
                      <a:satMod val="110000"/>
                    </a:srgbClr>
                  </a:solidFill>
                  <a:prstDash val="solid"/>
                </a:ln>
              </a:rPr>
              <a:t>) </a:t>
            </a:r>
            <a:r>
              <a:rPr lang="ar-IQ" b="1" dirty="0">
                <a:ln w="10541" cmpd="sng">
                  <a:solidFill>
                    <a:srgbClr val="7D7D7D">
                      <a:tint val="100000"/>
                      <a:shade val="100000"/>
                      <a:satMod val="110000"/>
                    </a:srgbClr>
                  </a:solidFill>
                  <a:prstDash val="solid"/>
                </a:ln>
              </a:rPr>
              <a:t>أصغر عضلة هيكلية في جسم الإنسان</a:t>
            </a:r>
            <a:r>
              <a:rPr lang="ar-IQ" b="1" dirty="0" smtClean="0">
                <a:ln w="10541" cmpd="sng">
                  <a:solidFill>
                    <a:srgbClr val="7D7D7D">
                      <a:tint val="100000"/>
                      <a:shade val="100000"/>
                      <a:satMod val="110000"/>
                    </a:srgbClr>
                  </a:solidFill>
                  <a:prstDash val="solid"/>
                </a:ln>
              </a:rPr>
              <a:t>.</a:t>
            </a:r>
          </a:p>
          <a:p>
            <a:pPr algn="just"/>
            <a:r>
              <a:rPr lang="ar-IQ" b="1" dirty="0">
                <a:ln w="10541" cmpd="sng">
                  <a:solidFill>
                    <a:srgbClr val="7D7D7D">
                      <a:tint val="100000"/>
                      <a:shade val="100000"/>
                      <a:satMod val="110000"/>
                    </a:srgbClr>
                  </a:solidFill>
                  <a:prstDash val="solid"/>
                </a:ln>
              </a:rPr>
              <a:t>تتكون القزحية (الجزء الملون من العين) من صبغة وتحتوي على مجموعتين من العضلات الملساء التي تتحكم في حجم البؤبؤ العضلة العاصرة و العضلة الموسعة تكون العضلة العاصرة على شكل حلقة على هامش البؤبؤ، عندما ينقبض فإنه يقيد أو ينقص حجم البؤبؤ تكون عضلات الموسع في شكل نصف قطري في جميع أنحاء القزحية وعندما تنقبض، فإنها تتوسع أو تزيد من حجم البؤبؤ.</a:t>
            </a:r>
            <a:r>
              <a:rPr lang="ar-IQ" dirty="0" smtClean="0"/>
              <a:t/>
            </a:r>
            <a:br>
              <a:rPr lang="ar-IQ" dirty="0" smtClean="0"/>
            </a:br>
            <a:r>
              <a:rPr lang="ar-IQ" dirty="0" smtClean="0"/>
              <a:t/>
            </a:r>
            <a:br>
              <a:rPr lang="ar-IQ" dirty="0" smtClean="0"/>
            </a:br>
            <a:endParaRPr lang="ar-IQ" b="1" dirty="0">
              <a:ln w="10541" cmpd="sng">
                <a:solidFill>
                  <a:srgbClr val="7D7D7D">
                    <a:tint val="100000"/>
                    <a:shade val="100000"/>
                    <a:satMod val="110000"/>
                  </a:srgbClr>
                </a:solidFill>
                <a:prstDash val="solid"/>
              </a:ln>
            </a:endParaRPr>
          </a:p>
          <a:p>
            <a:pPr algn="just"/>
            <a:endParaRPr lang="ar-IQ" b="1" dirty="0">
              <a:ln w="10541" cmpd="sng">
                <a:solidFill>
                  <a:srgbClr val="7D7D7D">
                    <a:tint val="100000"/>
                    <a:shade val="100000"/>
                    <a:satMod val="110000"/>
                  </a:srgbClr>
                </a:solidFill>
                <a:prstDash val="solid"/>
              </a:l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اشكال العضلات  </a:t>
            </a:r>
            <a:endParaRPr lang="ar-IQ" dirty="0"/>
          </a:p>
        </p:txBody>
      </p:sp>
      <p:pic>
        <p:nvPicPr>
          <p:cNvPr id="4" name="Content Placeholder 3" descr="3-s2.0-B9780128042540000053-f05-15-9780128042540.jpg"/>
          <p:cNvPicPr>
            <a:picLocks noGrp="1" noChangeAspect="1"/>
          </p:cNvPicPr>
          <p:nvPr>
            <p:ph idx="1"/>
          </p:nvPr>
        </p:nvPicPr>
        <p:blipFill>
          <a:blip r:embed="rId2"/>
          <a:stretch>
            <a:fillRect/>
          </a:stretch>
        </p:blipFill>
        <p:spPr>
          <a:xfrm>
            <a:off x="714348" y="1643050"/>
            <a:ext cx="7748498" cy="4230502"/>
          </a:xfr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221</Words>
  <Application>Microsoft Office PowerPoint</Application>
  <PresentationFormat>On-screen Show (4:3)</PresentationFormat>
  <Paragraphs>36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الجهاز العضلي وانواع العضلات في الفقريات </vt:lpstr>
      <vt:lpstr>مقدمة </vt:lpstr>
      <vt:lpstr>انواع العضلات </vt:lpstr>
      <vt:lpstr> العضلات الملساء </vt:lpstr>
      <vt:lpstr>   عضلات مخططة هيكلية  </vt:lpstr>
      <vt:lpstr> عضلات مخططة قلبية </vt:lpstr>
      <vt:lpstr>ما هي وظيفة العضلات في الجسم؟ </vt:lpstr>
      <vt:lpstr>Slide 8</vt:lpstr>
      <vt:lpstr>اشكال العضلات  </vt:lpstr>
      <vt:lpstr>Slide 10</vt:lpstr>
      <vt:lpstr>Slide 11</vt:lpstr>
      <vt:lpstr>Slide 12</vt:lpstr>
      <vt:lpstr>Slide 13</vt:lpstr>
    </vt:vector>
  </TitlesOfParts>
  <Company>Ahmed-Under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الجهاز العضلي وانواع العضلات في الفقريات </dc:title>
  <dc:creator>eusr</dc:creator>
  <cp:lastModifiedBy>eusr</cp:lastModifiedBy>
  <cp:revision>9</cp:revision>
  <dcterms:created xsi:type="dcterms:W3CDTF">2022-03-27T15:08:04Z</dcterms:created>
  <dcterms:modified xsi:type="dcterms:W3CDTF">2022-03-27T16:05:30Z</dcterms:modified>
</cp:coreProperties>
</file>