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7"/>
  </p:notesMasterIdLst>
  <p:sldIdLst>
    <p:sldId id="272" r:id="rId2"/>
    <p:sldId id="290" r:id="rId3"/>
    <p:sldId id="291" r:id="rId4"/>
    <p:sldId id="257" r:id="rId5"/>
    <p:sldId id="275" r:id="rId6"/>
    <p:sldId id="258" r:id="rId7"/>
    <p:sldId id="278" r:id="rId8"/>
    <p:sldId id="279" r:id="rId9"/>
    <p:sldId id="274" r:id="rId10"/>
    <p:sldId id="264" r:id="rId11"/>
    <p:sldId id="299" r:id="rId12"/>
    <p:sldId id="298" r:id="rId13"/>
    <p:sldId id="300" r:id="rId14"/>
    <p:sldId id="261" r:id="rId15"/>
    <p:sldId id="262" r:id="rId16"/>
    <p:sldId id="302" r:id="rId17"/>
    <p:sldId id="303" r:id="rId18"/>
    <p:sldId id="304" r:id="rId19"/>
    <p:sldId id="305" r:id="rId20"/>
    <p:sldId id="263" r:id="rId21"/>
    <p:sldId id="306" r:id="rId22"/>
    <p:sldId id="307" r:id="rId23"/>
    <p:sldId id="308" r:id="rId24"/>
    <p:sldId id="270" r:id="rId25"/>
    <p:sldId id="273"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D06DE6-5EFB-4D9A-8245-3FCA4CB2825D}" v="3" dt="2022-03-18T18:09:12.1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30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ba Alkubaisy" userId="e8f579d96487295f" providerId="LiveId" clId="{F8D06DE6-5EFB-4D9A-8245-3FCA4CB2825D}"/>
    <pc:docChg chg="undo custSel addSld delSld modSld sldOrd modMainMaster">
      <pc:chgData name="Heba Alkubaisy" userId="e8f579d96487295f" providerId="LiveId" clId="{F8D06DE6-5EFB-4D9A-8245-3FCA4CB2825D}" dt="2022-03-22T18:13:24.002" v="43" actId="20577"/>
      <pc:docMkLst>
        <pc:docMk/>
      </pc:docMkLst>
      <pc:sldChg chg="modSp">
        <pc:chgData name="Heba Alkubaisy" userId="e8f579d96487295f" providerId="LiveId" clId="{F8D06DE6-5EFB-4D9A-8245-3FCA4CB2825D}" dt="2022-03-16T06:30:51.280" v="17"/>
        <pc:sldMkLst>
          <pc:docMk/>
          <pc:sldMk cId="2920774620" sldId="262"/>
        </pc:sldMkLst>
        <pc:spChg chg="mod">
          <ac:chgData name="Heba Alkubaisy" userId="e8f579d96487295f" providerId="LiveId" clId="{F8D06DE6-5EFB-4D9A-8245-3FCA4CB2825D}" dt="2022-03-16T06:30:51.280" v="17"/>
          <ac:spMkLst>
            <pc:docMk/>
            <pc:sldMk cId="2920774620" sldId="262"/>
            <ac:spMk id="3" creationId="{00000000-0000-0000-0000-000000000000}"/>
          </ac:spMkLst>
        </pc:spChg>
      </pc:sldChg>
      <pc:sldChg chg="modSp mod">
        <pc:chgData name="Heba Alkubaisy" userId="e8f579d96487295f" providerId="LiveId" clId="{F8D06DE6-5EFB-4D9A-8245-3FCA4CB2825D}" dt="2022-03-22T17:32:35.915" v="42" actId="1076"/>
        <pc:sldMkLst>
          <pc:docMk/>
          <pc:sldMk cId="1088014327" sldId="263"/>
        </pc:sldMkLst>
        <pc:spChg chg="mod">
          <ac:chgData name="Heba Alkubaisy" userId="e8f579d96487295f" providerId="LiveId" clId="{F8D06DE6-5EFB-4D9A-8245-3FCA4CB2825D}" dt="2022-03-22T17:31:28.450" v="41" actId="20577"/>
          <ac:spMkLst>
            <pc:docMk/>
            <pc:sldMk cId="1088014327" sldId="263"/>
            <ac:spMk id="3" creationId="{00000000-0000-0000-0000-000000000000}"/>
          </ac:spMkLst>
        </pc:spChg>
        <pc:spChg chg="mod">
          <ac:chgData name="Heba Alkubaisy" userId="e8f579d96487295f" providerId="LiveId" clId="{F8D06DE6-5EFB-4D9A-8245-3FCA4CB2825D}" dt="2022-03-22T17:32:35.915" v="42" actId="1076"/>
          <ac:spMkLst>
            <pc:docMk/>
            <pc:sldMk cId="1088014327" sldId="263"/>
            <ac:spMk id="6" creationId="{00000000-0000-0000-0000-000000000000}"/>
          </ac:spMkLst>
        </pc:spChg>
      </pc:sldChg>
      <pc:sldChg chg="modSp mod">
        <pc:chgData name="Heba Alkubaisy" userId="e8f579d96487295f" providerId="LiveId" clId="{F8D06DE6-5EFB-4D9A-8245-3FCA4CB2825D}" dt="2022-03-22T18:13:24.002" v="43" actId="20577"/>
        <pc:sldMkLst>
          <pc:docMk/>
          <pc:sldMk cId="2406450935" sldId="264"/>
        </pc:sldMkLst>
        <pc:spChg chg="mod">
          <ac:chgData name="Heba Alkubaisy" userId="e8f579d96487295f" providerId="LiveId" clId="{F8D06DE6-5EFB-4D9A-8245-3FCA4CB2825D}" dt="2022-03-22T18:13:24.002" v="43" actId="20577"/>
          <ac:spMkLst>
            <pc:docMk/>
            <pc:sldMk cId="2406450935" sldId="264"/>
            <ac:spMk id="4" creationId="{F1C580C4-ACD9-42E0-8E60-D9213A00953C}"/>
          </ac:spMkLst>
        </pc:spChg>
      </pc:sldChg>
      <pc:sldChg chg="modSp mod">
        <pc:chgData name="Heba Alkubaisy" userId="e8f579d96487295f" providerId="LiveId" clId="{F8D06DE6-5EFB-4D9A-8245-3FCA4CB2825D}" dt="2022-03-18T18:02:17.599" v="21" actId="207"/>
        <pc:sldMkLst>
          <pc:docMk/>
          <pc:sldMk cId="667100185" sldId="270"/>
        </pc:sldMkLst>
        <pc:spChg chg="mod">
          <ac:chgData name="Heba Alkubaisy" userId="e8f579d96487295f" providerId="LiveId" clId="{F8D06DE6-5EFB-4D9A-8245-3FCA4CB2825D}" dt="2022-03-18T18:02:17.599" v="21" actId="207"/>
          <ac:spMkLst>
            <pc:docMk/>
            <pc:sldMk cId="667100185" sldId="270"/>
            <ac:spMk id="4" creationId="{044B9DE2-932F-4785-AD62-EF46E6C7F348}"/>
          </ac:spMkLst>
        </pc:spChg>
      </pc:sldChg>
      <pc:sldChg chg="modSp mod">
        <pc:chgData name="Heba Alkubaisy" userId="e8f579d96487295f" providerId="LiveId" clId="{F8D06DE6-5EFB-4D9A-8245-3FCA4CB2825D}" dt="2022-03-22T16:10:55.946" v="35" actId="20577"/>
        <pc:sldMkLst>
          <pc:docMk/>
          <pc:sldMk cId="777991877" sldId="272"/>
        </pc:sldMkLst>
        <pc:spChg chg="mod">
          <ac:chgData name="Heba Alkubaisy" userId="e8f579d96487295f" providerId="LiveId" clId="{F8D06DE6-5EFB-4D9A-8245-3FCA4CB2825D}" dt="2022-03-22T16:10:55.946" v="35" actId="20577"/>
          <ac:spMkLst>
            <pc:docMk/>
            <pc:sldMk cId="777991877" sldId="272"/>
            <ac:spMk id="2" creationId="{6EE18D71-D0A7-4ADB-BA31-6B32FA1D99B2}"/>
          </ac:spMkLst>
        </pc:spChg>
        <pc:spChg chg="mod">
          <ac:chgData name="Heba Alkubaisy" userId="e8f579d96487295f" providerId="LiveId" clId="{F8D06DE6-5EFB-4D9A-8245-3FCA4CB2825D}" dt="2022-02-25T20:06:29.728" v="16" actId="20577"/>
          <ac:spMkLst>
            <pc:docMk/>
            <pc:sldMk cId="777991877" sldId="272"/>
            <ac:spMk id="6" creationId="{C32A2AC9-B4DA-4DCB-A6FD-EE211D2C4DF8}"/>
          </ac:spMkLst>
        </pc:spChg>
      </pc:sldChg>
      <pc:sldChg chg="addSp delSp modSp mod setBg">
        <pc:chgData name="Heba Alkubaisy" userId="e8f579d96487295f" providerId="LiveId" clId="{F8D06DE6-5EFB-4D9A-8245-3FCA4CB2825D}" dt="2022-03-18T18:09:51.744" v="33" actId="26606"/>
        <pc:sldMkLst>
          <pc:docMk/>
          <pc:sldMk cId="3396081931" sldId="273"/>
        </pc:sldMkLst>
        <pc:spChg chg="add del">
          <ac:chgData name="Heba Alkubaisy" userId="e8f579d96487295f" providerId="LiveId" clId="{F8D06DE6-5EFB-4D9A-8245-3FCA4CB2825D}" dt="2022-03-18T18:09:51.744" v="33" actId="26606"/>
          <ac:spMkLst>
            <pc:docMk/>
            <pc:sldMk cId="3396081931" sldId="273"/>
            <ac:spMk id="9" creationId="{A3A93F36-A3CE-448B-BA00-FC0300AA8EDD}"/>
          </ac:spMkLst>
        </pc:spChg>
        <pc:spChg chg="add del">
          <ac:chgData name="Heba Alkubaisy" userId="e8f579d96487295f" providerId="LiveId" clId="{F8D06DE6-5EFB-4D9A-8245-3FCA4CB2825D}" dt="2022-03-18T18:09:51.744" v="33" actId="26606"/>
          <ac:spMkLst>
            <pc:docMk/>
            <pc:sldMk cId="3396081931" sldId="273"/>
            <ac:spMk id="11" creationId="{A8DF542A-AECF-4920-B91A-4605B62A452F}"/>
          </ac:spMkLst>
        </pc:spChg>
        <pc:spChg chg="add del">
          <ac:chgData name="Heba Alkubaisy" userId="e8f579d96487295f" providerId="LiveId" clId="{F8D06DE6-5EFB-4D9A-8245-3FCA4CB2825D}" dt="2022-03-18T18:09:51.743" v="32" actId="26606"/>
          <ac:spMkLst>
            <pc:docMk/>
            <pc:sldMk cId="3396081931" sldId="273"/>
            <ac:spMk id="18" creationId="{626A9DD5-6BDB-4513-9536-7CE5BABC7178}"/>
          </ac:spMkLst>
        </pc:spChg>
        <pc:spChg chg="add del">
          <ac:chgData name="Heba Alkubaisy" userId="e8f579d96487295f" providerId="LiveId" clId="{F8D06DE6-5EFB-4D9A-8245-3FCA4CB2825D}" dt="2022-03-18T18:09:51.743" v="32" actId="26606"/>
          <ac:spMkLst>
            <pc:docMk/>
            <pc:sldMk cId="3396081931" sldId="273"/>
            <ac:spMk id="20" creationId="{D36EF81D-DB27-4C08-8C76-379CAF5B3B40}"/>
          </ac:spMkLst>
        </pc:spChg>
        <pc:spChg chg="add del">
          <ac:chgData name="Heba Alkubaisy" userId="e8f579d96487295f" providerId="LiveId" clId="{F8D06DE6-5EFB-4D9A-8245-3FCA4CB2825D}" dt="2022-03-18T18:09:51.743" v="32" actId="26606"/>
          <ac:spMkLst>
            <pc:docMk/>
            <pc:sldMk cId="3396081931" sldId="273"/>
            <ac:spMk id="22" creationId="{AF337D08-4BDB-4040-8EDF-4C863405739F}"/>
          </ac:spMkLst>
        </pc:spChg>
        <pc:spChg chg="add del">
          <ac:chgData name="Heba Alkubaisy" userId="e8f579d96487295f" providerId="LiveId" clId="{F8D06DE6-5EFB-4D9A-8245-3FCA4CB2825D}" dt="2022-03-18T18:09:51.743" v="32" actId="26606"/>
          <ac:spMkLst>
            <pc:docMk/>
            <pc:sldMk cId="3396081931" sldId="273"/>
            <ac:spMk id="24" creationId="{DF12E18F-F854-4E6E-BC45-DF1043B7D896}"/>
          </ac:spMkLst>
        </pc:spChg>
        <pc:spChg chg="add del">
          <ac:chgData name="Heba Alkubaisy" userId="e8f579d96487295f" providerId="LiveId" clId="{F8D06DE6-5EFB-4D9A-8245-3FCA4CB2825D}" dt="2022-03-18T18:09:51.743" v="32" actId="26606"/>
          <ac:spMkLst>
            <pc:docMk/>
            <pc:sldMk cId="3396081931" sldId="273"/>
            <ac:spMk id="26" creationId="{433AEA73-C705-40E7-9AB8-83ED305DCBEC}"/>
          </ac:spMkLst>
        </pc:spChg>
        <pc:spChg chg="add">
          <ac:chgData name="Heba Alkubaisy" userId="e8f579d96487295f" providerId="LiveId" clId="{F8D06DE6-5EFB-4D9A-8245-3FCA4CB2825D}" dt="2022-03-18T18:09:51.744" v="33" actId="26606"/>
          <ac:spMkLst>
            <pc:docMk/>
            <pc:sldMk cId="3396081931" sldId="273"/>
            <ac:spMk id="28" creationId="{4A245FE6-215D-4960-A72E-F17799B36C3C}"/>
          </ac:spMkLst>
        </pc:spChg>
        <pc:spChg chg="add">
          <ac:chgData name="Heba Alkubaisy" userId="e8f579d96487295f" providerId="LiveId" clId="{F8D06DE6-5EFB-4D9A-8245-3FCA4CB2825D}" dt="2022-03-18T18:09:51.744" v="33" actId="26606"/>
          <ac:spMkLst>
            <pc:docMk/>
            <pc:sldMk cId="3396081931" sldId="273"/>
            <ac:spMk id="29" creationId="{69593CA6-A2D3-4F13-8CBB-F20B57CE0117}"/>
          </ac:spMkLst>
        </pc:spChg>
        <pc:spChg chg="add">
          <ac:chgData name="Heba Alkubaisy" userId="e8f579d96487295f" providerId="LiveId" clId="{F8D06DE6-5EFB-4D9A-8245-3FCA4CB2825D}" dt="2022-03-18T18:09:51.744" v="33" actId="26606"/>
          <ac:spMkLst>
            <pc:docMk/>
            <pc:sldMk cId="3396081931" sldId="273"/>
            <ac:spMk id="30" creationId="{7EE0EE87-1A17-4518-8CBE-EFCFFA0DD373}"/>
          </ac:spMkLst>
        </pc:spChg>
        <pc:picChg chg="del">
          <ac:chgData name="Heba Alkubaisy" userId="e8f579d96487295f" providerId="LiveId" clId="{F8D06DE6-5EFB-4D9A-8245-3FCA4CB2825D}" dt="2022-03-18T18:08:34.634" v="28" actId="478"/>
          <ac:picMkLst>
            <pc:docMk/>
            <pc:sldMk cId="3396081931" sldId="273"/>
            <ac:picMk id="2" creationId="{00000000-0000-0000-0000-000000000000}"/>
          </ac:picMkLst>
        </pc:picChg>
        <pc:picChg chg="add mod">
          <ac:chgData name="Heba Alkubaisy" userId="e8f579d96487295f" providerId="LiveId" clId="{F8D06DE6-5EFB-4D9A-8245-3FCA4CB2825D}" dt="2022-03-18T18:09:51.744" v="33" actId="26606"/>
          <ac:picMkLst>
            <pc:docMk/>
            <pc:sldMk cId="3396081931" sldId="273"/>
            <ac:picMk id="3" creationId="{7B9B0ED0-C9C6-4611-9151-E6F2E2372C20}"/>
          </ac:picMkLst>
        </pc:picChg>
        <pc:picChg chg="mod ord">
          <ac:chgData name="Heba Alkubaisy" userId="e8f579d96487295f" providerId="LiveId" clId="{F8D06DE6-5EFB-4D9A-8245-3FCA4CB2825D}" dt="2022-03-18T18:09:51.744" v="33" actId="26606"/>
          <ac:picMkLst>
            <pc:docMk/>
            <pc:sldMk cId="3396081931" sldId="273"/>
            <ac:picMk id="4" creationId="{00000000-0000-0000-0000-000000000000}"/>
          </ac:picMkLst>
        </pc:picChg>
        <pc:cxnChg chg="add del">
          <ac:chgData name="Heba Alkubaisy" userId="e8f579d96487295f" providerId="LiveId" clId="{F8D06DE6-5EFB-4D9A-8245-3FCA4CB2825D}" dt="2022-03-18T18:09:51.744" v="33" actId="26606"/>
          <ac:cxnSpMkLst>
            <pc:docMk/>
            <pc:sldMk cId="3396081931" sldId="273"/>
            <ac:cxnSpMk id="13" creationId="{70C70F52-156C-4880-991F-296A9628FFB6}"/>
          </ac:cxnSpMkLst>
        </pc:cxnChg>
      </pc:sldChg>
      <pc:sldChg chg="del">
        <pc:chgData name="Heba Alkubaisy" userId="e8f579d96487295f" providerId="LiveId" clId="{F8D06DE6-5EFB-4D9A-8245-3FCA4CB2825D}" dt="2022-03-18T18:15:08.528" v="34" actId="47"/>
        <pc:sldMkLst>
          <pc:docMk/>
          <pc:sldMk cId="1659177858" sldId="280"/>
        </pc:sldMkLst>
      </pc:sldChg>
      <pc:sldChg chg="modSp mod">
        <pc:chgData name="Heba Alkubaisy" userId="e8f579d96487295f" providerId="LiveId" clId="{F8D06DE6-5EFB-4D9A-8245-3FCA4CB2825D}" dt="2022-03-18T18:07:03.943" v="23" actId="207"/>
        <pc:sldMkLst>
          <pc:docMk/>
          <pc:sldMk cId="3501089457" sldId="298"/>
        </pc:sldMkLst>
        <pc:spChg chg="mod">
          <ac:chgData name="Heba Alkubaisy" userId="e8f579d96487295f" providerId="LiveId" clId="{F8D06DE6-5EFB-4D9A-8245-3FCA4CB2825D}" dt="2022-03-18T18:07:03.943" v="23" actId="207"/>
          <ac:spMkLst>
            <pc:docMk/>
            <pc:sldMk cId="3501089457" sldId="298"/>
            <ac:spMk id="2" creationId="{B0583FD3-C982-48AF-8644-46BB26D14D58}"/>
          </ac:spMkLst>
        </pc:spChg>
      </pc:sldChg>
      <pc:sldChg chg="modSp mod ord">
        <pc:chgData name="Heba Alkubaisy" userId="e8f579d96487295f" providerId="LiveId" clId="{F8D06DE6-5EFB-4D9A-8245-3FCA4CB2825D}" dt="2022-03-22T17:27:27.890" v="39" actId="20577"/>
        <pc:sldMkLst>
          <pc:docMk/>
          <pc:sldMk cId="3027641950" sldId="302"/>
        </pc:sldMkLst>
        <pc:spChg chg="mod">
          <ac:chgData name="Heba Alkubaisy" userId="e8f579d96487295f" providerId="LiveId" clId="{F8D06DE6-5EFB-4D9A-8245-3FCA4CB2825D}" dt="2022-03-22T17:27:27.890" v="39" actId="20577"/>
          <ac:spMkLst>
            <pc:docMk/>
            <pc:sldMk cId="3027641950" sldId="302"/>
            <ac:spMk id="2" creationId="{0FA33E32-9565-4382-8AA3-470D4A838265}"/>
          </ac:spMkLst>
        </pc:spChg>
      </pc:sldChg>
      <pc:sldChg chg="modSp mod">
        <pc:chgData name="Heba Alkubaisy" userId="e8f579d96487295f" providerId="LiveId" clId="{F8D06DE6-5EFB-4D9A-8245-3FCA4CB2825D}" dt="2022-03-18T18:08:00.751" v="25" actId="207"/>
        <pc:sldMkLst>
          <pc:docMk/>
          <pc:sldMk cId="2190859024" sldId="303"/>
        </pc:sldMkLst>
        <pc:spChg chg="mod">
          <ac:chgData name="Heba Alkubaisy" userId="e8f579d96487295f" providerId="LiveId" clId="{F8D06DE6-5EFB-4D9A-8245-3FCA4CB2825D}" dt="2022-03-18T18:08:00.751" v="25" actId="207"/>
          <ac:spMkLst>
            <pc:docMk/>
            <pc:sldMk cId="2190859024" sldId="303"/>
            <ac:spMk id="2" creationId="{6491E7B5-EC04-4DC7-A5B0-B7E4910417A1}"/>
          </ac:spMkLst>
        </pc:spChg>
      </pc:sldChg>
      <pc:sldChg chg="modSp mod">
        <pc:chgData name="Heba Alkubaisy" userId="e8f579d96487295f" providerId="LiveId" clId="{F8D06DE6-5EFB-4D9A-8245-3FCA4CB2825D}" dt="2022-03-18T18:08:20.431" v="27" actId="207"/>
        <pc:sldMkLst>
          <pc:docMk/>
          <pc:sldMk cId="3086233423" sldId="304"/>
        </pc:sldMkLst>
        <pc:spChg chg="mod">
          <ac:chgData name="Heba Alkubaisy" userId="e8f579d96487295f" providerId="LiveId" clId="{F8D06DE6-5EFB-4D9A-8245-3FCA4CB2825D}" dt="2022-03-18T18:08:20.431" v="27" actId="207"/>
          <ac:spMkLst>
            <pc:docMk/>
            <pc:sldMk cId="3086233423" sldId="304"/>
            <ac:spMk id="2" creationId="{9B8B59EA-A810-4C01-914A-A217CEA8EBFF}"/>
          </ac:spMkLst>
        </pc:spChg>
      </pc:sldChg>
      <pc:sldChg chg="addSp modSp new mod">
        <pc:chgData name="Heba Alkubaisy" userId="e8f579d96487295f" providerId="LiveId" clId="{F8D06DE6-5EFB-4D9A-8245-3FCA4CB2825D}" dt="2021-10-14T05:42:36.325" v="7" actId="14100"/>
        <pc:sldMkLst>
          <pc:docMk/>
          <pc:sldMk cId="859342833" sldId="306"/>
        </pc:sldMkLst>
        <pc:picChg chg="add mod">
          <ac:chgData name="Heba Alkubaisy" userId="e8f579d96487295f" providerId="LiveId" clId="{F8D06DE6-5EFB-4D9A-8245-3FCA4CB2825D}" dt="2021-10-14T05:42:36.325" v="7" actId="14100"/>
          <ac:picMkLst>
            <pc:docMk/>
            <pc:sldMk cId="859342833" sldId="306"/>
            <ac:picMk id="3" creationId="{DA223A2E-BCB3-4D8B-B41C-B9A4DAE22F28}"/>
          </ac:picMkLst>
        </pc:picChg>
      </pc:sldChg>
      <pc:sldChg chg="addSp modSp new mod">
        <pc:chgData name="Heba Alkubaisy" userId="e8f579d96487295f" providerId="LiveId" clId="{F8D06DE6-5EFB-4D9A-8245-3FCA4CB2825D}" dt="2021-10-14T05:44:31.705" v="11" actId="14100"/>
        <pc:sldMkLst>
          <pc:docMk/>
          <pc:sldMk cId="61420013" sldId="307"/>
        </pc:sldMkLst>
        <pc:picChg chg="add mod">
          <ac:chgData name="Heba Alkubaisy" userId="e8f579d96487295f" providerId="LiveId" clId="{F8D06DE6-5EFB-4D9A-8245-3FCA4CB2825D}" dt="2021-10-14T05:44:31.705" v="11" actId="14100"/>
          <ac:picMkLst>
            <pc:docMk/>
            <pc:sldMk cId="61420013" sldId="307"/>
            <ac:picMk id="3" creationId="{48674EF3-F0F7-4C48-80BA-E5C826214CF0}"/>
          </ac:picMkLst>
        </pc:picChg>
      </pc:sldChg>
      <pc:sldChg chg="addSp modSp new mod">
        <pc:chgData name="Heba Alkubaisy" userId="e8f579d96487295f" providerId="LiveId" clId="{F8D06DE6-5EFB-4D9A-8245-3FCA4CB2825D}" dt="2021-10-14T05:46:07.601" v="15" actId="14100"/>
        <pc:sldMkLst>
          <pc:docMk/>
          <pc:sldMk cId="3864558168" sldId="308"/>
        </pc:sldMkLst>
        <pc:picChg chg="add mod">
          <ac:chgData name="Heba Alkubaisy" userId="e8f579d96487295f" providerId="LiveId" clId="{F8D06DE6-5EFB-4D9A-8245-3FCA4CB2825D}" dt="2021-10-14T05:46:07.601" v="15" actId="14100"/>
          <ac:picMkLst>
            <pc:docMk/>
            <pc:sldMk cId="3864558168" sldId="308"/>
            <ac:picMk id="3" creationId="{3D16493D-9CA8-4377-98B5-6504CB0FA3CD}"/>
          </ac:picMkLst>
        </pc:picChg>
      </pc:sldChg>
      <pc:sldMasterChg chg="modTransition modSldLayout">
        <pc:chgData name="Heba Alkubaisy" userId="e8f579d96487295f" providerId="LiveId" clId="{F8D06DE6-5EFB-4D9A-8245-3FCA4CB2825D}" dt="2022-03-16T06:30:51.280" v="17"/>
        <pc:sldMasterMkLst>
          <pc:docMk/>
          <pc:sldMasterMk cId="4138140858" sldId="2147483678"/>
        </pc:sldMasterMkLst>
        <pc:sldLayoutChg chg="modTransition">
          <pc:chgData name="Heba Alkubaisy" userId="e8f579d96487295f" providerId="LiveId" clId="{F8D06DE6-5EFB-4D9A-8245-3FCA4CB2825D}" dt="2022-03-16T06:30:51.280" v="17"/>
          <pc:sldLayoutMkLst>
            <pc:docMk/>
            <pc:sldMasterMk cId="4138140858" sldId="2147483678"/>
            <pc:sldLayoutMk cId="2951585284" sldId="2147483679"/>
          </pc:sldLayoutMkLst>
        </pc:sldLayoutChg>
        <pc:sldLayoutChg chg="modTransition">
          <pc:chgData name="Heba Alkubaisy" userId="e8f579d96487295f" providerId="LiveId" clId="{F8D06DE6-5EFB-4D9A-8245-3FCA4CB2825D}" dt="2022-03-16T06:30:51.280" v="17"/>
          <pc:sldLayoutMkLst>
            <pc:docMk/>
            <pc:sldMasterMk cId="4138140858" sldId="2147483678"/>
            <pc:sldLayoutMk cId="261402269" sldId="2147483680"/>
          </pc:sldLayoutMkLst>
        </pc:sldLayoutChg>
        <pc:sldLayoutChg chg="modTransition">
          <pc:chgData name="Heba Alkubaisy" userId="e8f579d96487295f" providerId="LiveId" clId="{F8D06DE6-5EFB-4D9A-8245-3FCA4CB2825D}" dt="2022-03-16T06:30:51.280" v="17"/>
          <pc:sldLayoutMkLst>
            <pc:docMk/>
            <pc:sldMasterMk cId="4138140858" sldId="2147483678"/>
            <pc:sldLayoutMk cId="4240099525" sldId="2147483681"/>
          </pc:sldLayoutMkLst>
        </pc:sldLayoutChg>
        <pc:sldLayoutChg chg="modTransition">
          <pc:chgData name="Heba Alkubaisy" userId="e8f579d96487295f" providerId="LiveId" clId="{F8D06DE6-5EFB-4D9A-8245-3FCA4CB2825D}" dt="2022-03-16T06:30:51.280" v="17"/>
          <pc:sldLayoutMkLst>
            <pc:docMk/>
            <pc:sldMasterMk cId="4138140858" sldId="2147483678"/>
            <pc:sldLayoutMk cId="525645518" sldId="2147483682"/>
          </pc:sldLayoutMkLst>
        </pc:sldLayoutChg>
        <pc:sldLayoutChg chg="modTransition">
          <pc:chgData name="Heba Alkubaisy" userId="e8f579d96487295f" providerId="LiveId" clId="{F8D06DE6-5EFB-4D9A-8245-3FCA4CB2825D}" dt="2022-03-16T06:30:51.280" v="17"/>
          <pc:sldLayoutMkLst>
            <pc:docMk/>
            <pc:sldMasterMk cId="4138140858" sldId="2147483678"/>
            <pc:sldLayoutMk cId="2420202646" sldId="2147483683"/>
          </pc:sldLayoutMkLst>
        </pc:sldLayoutChg>
        <pc:sldLayoutChg chg="modTransition">
          <pc:chgData name="Heba Alkubaisy" userId="e8f579d96487295f" providerId="LiveId" clId="{F8D06DE6-5EFB-4D9A-8245-3FCA4CB2825D}" dt="2022-03-16T06:30:51.280" v="17"/>
          <pc:sldLayoutMkLst>
            <pc:docMk/>
            <pc:sldMasterMk cId="4138140858" sldId="2147483678"/>
            <pc:sldLayoutMk cId="2582040079" sldId="2147483684"/>
          </pc:sldLayoutMkLst>
        </pc:sldLayoutChg>
        <pc:sldLayoutChg chg="modTransition">
          <pc:chgData name="Heba Alkubaisy" userId="e8f579d96487295f" providerId="LiveId" clId="{F8D06DE6-5EFB-4D9A-8245-3FCA4CB2825D}" dt="2022-03-16T06:30:51.280" v="17"/>
          <pc:sldLayoutMkLst>
            <pc:docMk/>
            <pc:sldMasterMk cId="4138140858" sldId="2147483678"/>
            <pc:sldLayoutMk cId="2740079246" sldId="2147483685"/>
          </pc:sldLayoutMkLst>
        </pc:sldLayoutChg>
        <pc:sldLayoutChg chg="modTransition">
          <pc:chgData name="Heba Alkubaisy" userId="e8f579d96487295f" providerId="LiveId" clId="{F8D06DE6-5EFB-4D9A-8245-3FCA4CB2825D}" dt="2022-03-16T06:30:51.280" v="17"/>
          <pc:sldLayoutMkLst>
            <pc:docMk/>
            <pc:sldMasterMk cId="4138140858" sldId="2147483678"/>
            <pc:sldLayoutMk cId="573272710" sldId="2147483686"/>
          </pc:sldLayoutMkLst>
        </pc:sldLayoutChg>
        <pc:sldLayoutChg chg="modTransition">
          <pc:chgData name="Heba Alkubaisy" userId="e8f579d96487295f" providerId="LiveId" clId="{F8D06DE6-5EFB-4D9A-8245-3FCA4CB2825D}" dt="2022-03-16T06:30:51.280" v="17"/>
          <pc:sldLayoutMkLst>
            <pc:docMk/>
            <pc:sldMasterMk cId="4138140858" sldId="2147483678"/>
            <pc:sldLayoutMk cId="4134710756" sldId="2147483687"/>
          </pc:sldLayoutMkLst>
        </pc:sldLayoutChg>
        <pc:sldLayoutChg chg="modTransition">
          <pc:chgData name="Heba Alkubaisy" userId="e8f579d96487295f" providerId="LiveId" clId="{F8D06DE6-5EFB-4D9A-8245-3FCA4CB2825D}" dt="2022-03-16T06:30:51.280" v="17"/>
          <pc:sldLayoutMkLst>
            <pc:docMk/>
            <pc:sldMasterMk cId="4138140858" sldId="2147483678"/>
            <pc:sldLayoutMk cId="252767318" sldId="2147483691"/>
          </pc:sldLayoutMkLst>
        </pc:sldLayoutChg>
        <pc:sldLayoutChg chg="modTransition">
          <pc:chgData name="Heba Alkubaisy" userId="e8f579d96487295f" providerId="LiveId" clId="{F8D06DE6-5EFB-4D9A-8245-3FCA4CB2825D}" dt="2022-03-16T06:30:51.280" v="17"/>
          <pc:sldLayoutMkLst>
            <pc:docMk/>
            <pc:sldMasterMk cId="4138140858" sldId="2147483678"/>
            <pc:sldLayoutMk cId="1675411260" sldId="2147483694"/>
          </pc:sldLayoutMkLst>
        </pc:sldLayoutChg>
        <pc:sldLayoutChg chg="modTransition">
          <pc:chgData name="Heba Alkubaisy" userId="e8f579d96487295f" providerId="LiveId" clId="{F8D06DE6-5EFB-4D9A-8245-3FCA4CB2825D}" dt="2022-03-16T06:30:51.280" v="17"/>
          <pc:sldLayoutMkLst>
            <pc:docMk/>
            <pc:sldMasterMk cId="4138140858" sldId="2147483678"/>
            <pc:sldLayoutMk cId="2960291292" sldId="2147483695"/>
          </pc:sldLayoutMkLst>
        </pc:sldLayoutChg>
      </pc:sldMasterChg>
      <pc:sldMasterChg chg="modTransition modSldLayout">
        <pc:chgData name="Heba Alkubaisy" userId="e8f579d96487295f" providerId="LiveId" clId="{F8D06DE6-5EFB-4D9A-8245-3FCA4CB2825D}" dt="2022-03-18T17:57:28.863" v="19"/>
        <pc:sldMasterMkLst>
          <pc:docMk/>
          <pc:sldMasterMk cId="1148703954" sldId="2147483696"/>
        </pc:sldMasterMkLst>
        <pc:sldLayoutChg chg="modTransition">
          <pc:chgData name="Heba Alkubaisy" userId="e8f579d96487295f" providerId="LiveId" clId="{F8D06DE6-5EFB-4D9A-8245-3FCA4CB2825D}" dt="2022-03-18T17:57:28.863" v="19"/>
          <pc:sldLayoutMkLst>
            <pc:docMk/>
            <pc:sldMasterMk cId="1148703954" sldId="2147483696"/>
            <pc:sldLayoutMk cId="379733146" sldId="2147483697"/>
          </pc:sldLayoutMkLst>
        </pc:sldLayoutChg>
        <pc:sldLayoutChg chg="modTransition">
          <pc:chgData name="Heba Alkubaisy" userId="e8f579d96487295f" providerId="LiveId" clId="{F8D06DE6-5EFB-4D9A-8245-3FCA4CB2825D}" dt="2022-03-18T17:57:28.863" v="19"/>
          <pc:sldLayoutMkLst>
            <pc:docMk/>
            <pc:sldMasterMk cId="1148703954" sldId="2147483696"/>
            <pc:sldLayoutMk cId="4104334854" sldId="2147483698"/>
          </pc:sldLayoutMkLst>
        </pc:sldLayoutChg>
        <pc:sldLayoutChg chg="modTransition">
          <pc:chgData name="Heba Alkubaisy" userId="e8f579d96487295f" providerId="LiveId" clId="{F8D06DE6-5EFB-4D9A-8245-3FCA4CB2825D}" dt="2022-03-18T17:57:28.863" v="19"/>
          <pc:sldLayoutMkLst>
            <pc:docMk/>
            <pc:sldMasterMk cId="1148703954" sldId="2147483696"/>
            <pc:sldLayoutMk cId="749511660" sldId="2147483699"/>
          </pc:sldLayoutMkLst>
        </pc:sldLayoutChg>
        <pc:sldLayoutChg chg="modTransition">
          <pc:chgData name="Heba Alkubaisy" userId="e8f579d96487295f" providerId="LiveId" clId="{F8D06DE6-5EFB-4D9A-8245-3FCA4CB2825D}" dt="2022-03-18T17:57:28.863" v="19"/>
          <pc:sldLayoutMkLst>
            <pc:docMk/>
            <pc:sldMasterMk cId="1148703954" sldId="2147483696"/>
            <pc:sldLayoutMk cId="512927140" sldId="2147483700"/>
          </pc:sldLayoutMkLst>
        </pc:sldLayoutChg>
        <pc:sldLayoutChg chg="modTransition">
          <pc:chgData name="Heba Alkubaisy" userId="e8f579d96487295f" providerId="LiveId" clId="{F8D06DE6-5EFB-4D9A-8245-3FCA4CB2825D}" dt="2022-03-18T17:57:28.863" v="19"/>
          <pc:sldLayoutMkLst>
            <pc:docMk/>
            <pc:sldMasterMk cId="1148703954" sldId="2147483696"/>
            <pc:sldLayoutMk cId="1738178209" sldId="2147483701"/>
          </pc:sldLayoutMkLst>
        </pc:sldLayoutChg>
        <pc:sldLayoutChg chg="modTransition">
          <pc:chgData name="Heba Alkubaisy" userId="e8f579d96487295f" providerId="LiveId" clId="{F8D06DE6-5EFB-4D9A-8245-3FCA4CB2825D}" dt="2022-03-18T17:57:28.863" v="19"/>
          <pc:sldLayoutMkLst>
            <pc:docMk/>
            <pc:sldMasterMk cId="1148703954" sldId="2147483696"/>
            <pc:sldLayoutMk cId="3414635899" sldId="2147483702"/>
          </pc:sldLayoutMkLst>
        </pc:sldLayoutChg>
        <pc:sldLayoutChg chg="modTransition">
          <pc:chgData name="Heba Alkubaisy" userId="e8f579d96487295f" providerId="LiveId" clId="{F8D06DE6-5EFB-4D9A-8245-3FCA4CB2825D}" dt="2022-03-18T17:57:28.863" v="19"/>
          <pc:sldLayoutMkLst>
            <pc:docMk/>
            <pc:sldMasterMk cId="1148703954" sldId="2147483696"/>
            <pc:sldLayoutMk cId="1052810935" sldId="2147483703"/>
          </pc:sldLayoutMkLst>
        </pc:sldLayoutChg>
        <pc:sldLayoutChg chg="modTransition">
          <pc:chgData name="Heba Alkubaisy" userId="e8f579d96487295f" providerId="LiveId" clId="{F8D06DE6-5EFB-4D9A-8245-3FCA4CB2825D}" dt="2022-03-18T17:57:28.863" v="19"/>
          <pc:sldLayoutMkLst>
            <pc:docMk/>
            <pc:sldMasterMk cId="1148703954" sldId="2147483696"/>
            <pc:sldLayoutMk cId="2578901027" sldId="2147483704"/>
          </pc:sldLayoutMkLst>
        </pc:sldLayoutChg>
        <pc:sldLayoutChg chg="modTransition">
          <pc:chgData name="Heba Alkubaisy" userId="e8f579d96487295f" providerId="LiveId" clId="{F8D06DE6-5EFB-4D9A-8245-3FCA4CB2825D}" dt="2022-03-18T17:57:28.863" v="19"/>
          <pc:sldLayoutMkLst>
            <pc:docMk/>
            <pc:sldMasterMk cId="1148703954" sldId="2147483696"/>
            <pc:sldLayoutMk cId="2381498290" sldId="2147483705"/>
          </pc:sldLayoutMkLst>
        </pc:sldLayoutChg>
        <pc:sldLayoutChg chg="modTransition">
          <pc:chgData name="Heba Alkubaisy" userId="e8f579d96487295f" providerId="LiveId" clId="{F8D06DE6-5EFB-4D9A-8245-3FCA4CB2825D}" dt="2022-03-18T17:57:28.863" v="19"/>
          <pc:sldLayoutMkLst>
            <pc:docMk/>
            <pc:sldMasterMk cId="1148703954" sldId="2147483696"/>
            <pc:sldLayoutMk cId="2608380128" sldId="2147483712"/>
          </pc:sldLayoutMkLst>
        </pc:sldLayoutChg>
        <pc:sldLayoutChg chg="modTransition">
          <pc:chgData name="Heba Alkubaisy" userId="e8f579d96487295f" providerId="LiveId" clId="{F8D06DE6-5EFB-4D9A-8245-3FCA4CB2825D}" dt="2022-03-18T17:57:28.863" v="19"/>
          <pc:sldLayoutMkLst>
            <pc:docMk/>
            <pc:sldMasterMk cId="1148703954" sldId="2147483696"/>
            <pc:sldLayoutMk cId="1559124695" sldId="214748371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AE145C-7977-4ABE-A8FF-BB339E0B7938}" type="datetimeFigureOut">
              <a:rPr lang="en-US" smtClean="0"/>
              <a:t>3/22/2022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F24B59-2E0E-4BDD-A152-99EC3F3525CB}" type="slidenum">
              <a:rPr lang="en-US" smtClean="0"/>
              <a:t>‹#›</a:t>
            </a:fld>
            <a:endParaRPr lang="en-US"/>
          </a:p>
        </p:txBody>
      </p:sp>
    </p:spTree>
    <p:extLst>
      <p:ext uri="{BB962C8B-B14F-4D97-AF65-F5344CB8AC3E}">
        <p14:creationId xmlns:p14="http://schemas.microsoft.com/office/powerpoint/2010/main" val="628707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dirty="0"/>
          </a:p>
        </p:txBody>
      </p:sp>
      <p:sp>
        <p:nvSpPr>
          <p:cNvPr id="4" name="Slide Number Placehold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52ED20A-86BF-4CDF-AA2C-9A87CD8A94B7}" type="slidenum">
              <a:rPr kumimoji="0" lang="ar-JO"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1</a:t>
            </a:fld>
            <a:endParaRPr kumimoji="0" lang="ar-JO"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66186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dirty="0"/>
          </a:p>
        </p:txBody>
      </p:sp>
      <p:sp>
        <p:nvSpPr>
          <p:cNvPr id="4" name="Slide Number Placehold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52ED20A-86BF-4CDF-AA2C-9A87CD8A94B7}" type="slidenum">
              <a:rPr kumimoji="0" lang="ar-JO"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4</a:t>
            </a:fld>
            <a:endParaRPr kumimoji="0" lang="ar-JO"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442424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dirty="0"/>
              <a:t>is not a </a:t>
            </a:r>
            <a:r>
              <a:rPr lang="en-US" i="1" dirty="0"/>
              <a:t>syndrome</a:t>
            </a:r>
            <a:r>
              <a:rPr lang="en-US" dirty="0"/>
              <a:t>, it’s a </a:t>
            </a:r>
            <a:r>
              <a:rPr lang="en-US" b="1" i="1" dirty="0"/>
              <a:t>sequence</a:t>
            </a:r>
            <a:r>
              <a:rPr lang="en-US" dirty="0"/>
              <a:t>. While it is a collection of features, one happens because of the one that came before</a:t>
            </a:r>
          </a:p>
          <a:p>
            <a:pPr algn="l" fontAlgn="base"/>
            <a:r>
              <a:rPr lang="en-US" b="1" u="sng" dirty="0"/>
              <a:t>There are two proposed theories</a:t>
            </a:r>
            <a:r>
              <a:rPr lang="en-US" dirty="0"/>
              <a:t>:</a:t>
            </a:r>
          </a:p>
          <a:p>
            <a:pPr algn="l" fontAlgn="base"/>
            <a:r>
              <a:rPr lang="en-US" dirty="0"/>
              <a:t>-The first is that the tongue simply gets in the way of the palate from fusing</a:t>
            </a:r>
          </a:p>
          <a:p>
            <a:pPr algn="l" rtl="0" fontAlgn="base"/>
            <a:r>
              <a:rPr lang="en-US" dirty="0"/>
              <a:t>-The second is that the tongue prevents the newly fused palate from staying fused (this is currently the more popular theory)</a:t>
            </a:r>
          </a:p>
          <a:p>
            <a:pPr algn="l" fontAlgn="base"/>
            <a:r>
              <a:rPr lang="en-US" sz="1200" i="1" dirty="0"/>
              <a:t>PRS </a:t>
            </a:r>
            <a:r>
              <a:rPr lang="en-US" sz="1200" dirty="0"/>
              <a:t>is associated with </a:t>
            </a:r>
            <a:r>
              <a:rPr lang="en-US" sz="1200" b="1" dirty="0"/>
              <a:t>cleft palate</a:t>
            </a:r>
            <a:r>
              <a:rPr lang="en-US" sz="1200" dirty="0"/>
              <a:t> (50%of children with the sequence have cleft palate). </a:t>
            </a:r>
          </a:p>
          <a:p>
            <a:pPr algn="l" rtl="0" fontAlgn="base"/>
            <a:endParaRPr lang="ar-JO" dirty="0"/>
          </a:p>
        </p:txBody>
      </p:sp>
      <p:sp>
        <p:nvSpPr>
          <p:cNvPr id="4" name="Slide Number Placehold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52ED20A-86BF-4CDF-AA2C-9A87CD8A94B7}" type="slidenum">
              <a:rPr kumimoji="0" lang="ar-JO"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6</a:t>
            </a:fld>
            <a:endParaRPr kumimoji="0" lang="ar-JO"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995471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kern="1200" dirty="0">
                <a:solidFill>
                  <a:schemeClr val="tx1"/>
                </a:solidFill>
                <a:latin typeface="+mn-lt"/>
                <a:ea typeface="+mn-ea"/>
                <a:cs typeface="+mn-cs"/>
              </a:rPr>
              <a:t>younger maternal age group Also low level of education was found in majority</a:t>
            </a:r>
            <a:r>
              <a:rPr lang="en-US" sz="1200" kern="1200" baseline="0" dirty="0">
                <a:solidFill>
                  <a:schemeClr val="tx1"/>
                </a:solidFill>
                <a:latin typeface="+mn-lt"/>
                <a:ea typeface="+mn-ea"/>
                <a:cs typeface="+mn-cs"/>
              </a:rPr>
              <a:t> of </a:t>
            </a:r>
            <a:r>
              <a:rPr lang="en-US" sz="1200" kern="1200" baseline="0" dirty="0" err="1">
                <a:solidFill>
                  <a:schemeClr val="tx1"/>
                </a:solidFill>
                <a:latin typeface="+mn-lt"/>
                <a:ea typeface="+mn-ea"/>
                <a:cs typeface="+mn-cs"/>
              </a:rPr>
              <a:t>iraq</a:t>
            </a:r>
            <a:r>
              <a:rPr lang="en-US" sz="1200" kern="1200" baseline="0" dirty="0">
                <a:solidFill>
                  <a:schemeClr val="tx1"/>
                </a:solidFill>
                <a:latin typeface="+mn-lt"/>
                <a:ea typeface="+mn-ea"/>
                <a:cs typeface="+mn-cs"/>
              </a:rPr>
              <a:t> babies with </a:t>
            </a:r>
            <a:r>
              <a:rPr lang="en-US" sz="1200" kern="1200" dirty="0">
                <a:solidFill>
                  <a:schemeClr val="tx1"/>
                </a:solidFill>
                <a:latin typeface="+mn-lt"/>
                <a:ea typeface="+mn-ea"/>
                <a:cs typeface="+mn-cs"/>
              </a:rPr>
              <a:t>CL(P) </a:t>
            </a:r>
            <a:endParaRPr lang="ar-JO" dirty="0"/>
          </a:p>
        </p:txBody>
      </p:sp>
      <p:sp>
        <p:nvSpPr>
          <p:cNvPr id="4" name="Slide Number Placehold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52ED20A-86BF-4CDF-AA2C-9A87CD8A94B7}" type="slidenum">
              <a:rPr kumimoji="0" lang="ar-JO"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10</a:t>
            </a:fld>
            <a:endParaRPr kumimoji="0" lang="ar-JO"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339324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dirty="0"/>
              <a:t>-Vitamin A deficiency had been proven to cause cleft palate, because it had been suggested that vitamin A provides the developing palatal processes with plasticity and mobility in addition,</a:t>
            </a:r>
          </a:p>
          <a:p>
            <a:pPr marL="0" marR="0" indent="0" algn="l" defTabSz="914400" rtl="1" eaLnBrk="1" fontAlgn="auto" latinLnBrk="0" hangingPunct="1">
              <a:lnSpc>
                <a:spcPct val="100000"/>
              </a:lnSpc>
              <a:spcBef>
                <a:spcPts val="0"/>
              </a:spcBef>
              <a:spcAft>
                <a:spcPts val="0"/>
              </a:spcAft>
              <a:buClrTx/>
              <a:buSzTx/>
              <a:buFontTx/>
              <a:buChar char="-"/>
              <a:tabLst/>
              <a:defRPr/>
            </a:pPr>
            <a:r>
              <a:rPr lang="en-US" dirty="0" err="1"/>
              <a:t>hypervitaminosis</a:t>
            </a:r>
            <a:r>
              <a:rPr lang="en-US" dirty="0"/>
              <a:t> A prevent palatal processes fusion</a:t>
            </a:r>
            <a:r>
              <a:rPr lang="en-US" baseline="0" dirty="0"/>
              <a:t> </a:t>
            </a:r>
            <a:r>
              <a:rPr lang="en-US" sz="1200" kern="1200" dirty="0">
                <a:solidFill>
                  <a:schemeClr val="tx1"/>
                </a:solidFill>
                <a:latin typeface="+mn-lt"/>
                <a:ea typeface="+mn-ea"/>
                <a:cs typeface="+mn-cs"/>
              </a:rPr>
              <a:t>because it may cause cell shrinkage with fluid accumulation in the intercellular spaces and reduction in the cell proliferation and mitotic rate.</a:t>
            </a:r>
          </a:p>
          <a:p>
            <a:pPr marL="0" marR="0" indent="0" algn="l" defTabSz="914400" rtl="1" eaLnBrk="1" fontAlgn="auto" latinLnBrk="0" hangingPunct="1">
              <a:lnSpc>
                <a:spcPct val="100000"/>
              </a:lnSpc>
              <a:spcBef>
                <a:spcPts val="0"/>
              </a:spcBef>
              <a:spcAft>
                <a:spcPts val="0"/>
              </a:spcAft>
              <a:buClrTx/>
              <a:buSzTx/>
              <a:buFontTx/>
              <a:buNone/>
              <a:tabLst/>
              <a:defRPr/>
            </a:pPr>
            <a:r>
              <a:rPr lang="en-US" b="1" dirty="0"/>
              <a:t>. </a:t>
            </a:r>
            <a:r>
              <a:rPr lang="en-US" b="1" dirty="0" err="1"/>
              <a:t>Diabetes</a:t>
            </a:r>
            <a:r>
              <a:rPr lang="en-US" sz="1200" kern="1200" dirty="0" err="1">
                <a:solidFill>
                  <a:schemeClr val="tx1"/>
                </a:solidFill>
                <a:latin typeface="+mn-lt"/>
                <a:ea typeface="+mn-ea"/>
                <a:cs typeface="+mn-cs"/>
              </a:rPr>
              <a:t>It</a:t>
            </a:r>
            <a:r>
              <a:rPr lang="en-US" sz="1200" kern="1200" dirty="0">
                <a:solidFill>
                  <a:schemeClr val="tx1"/>
                </a:solidFill>
                <a:latin typeface="+mn-lt"/>
                <a:ea typeface="+mn-ea"/>
                <a:cs typeface="+mn-cs"/>
              </a:rPr>
              <a:t> is one of the most common metabolic diseases affecting the normal embryonic growth of the fetus this may be due to the use of insulin in such patients which (insulin) considered as one of the </a:t>
            </a:r>
            <a:r>
              <a:rPr lang="en-US" sz="1200" kern="1200" dirty="0" err="1">
                <a:solidFill>
                  <a:schemeClr val="tx1"/>
                </a:solidFill>
                <a:latin typeface="+mn-lt"/>
                <a:ea typeface="+mn-ea"/>
                <a:cs typeface="+mn-cs"/>
              </a:rPr>
              <a:t>teratogenic</a:t>
            </a:r>
            <a:r>
              <a:rPr lang="en-US" sz="1200" kern="1200" dirty="0">
                <a:solidFill>
                  <a:schemeClr val="tx1"/>
                </a:solidFill>
                <a:latin typeface="+mn-lt"/>
                <a:ea typeface="+mn-ea"/>
                <a:cs typeface="+mn-cs"/>
              </a:rPr>
              <a:t> drugs</a:t>
            </a:r>
          </a:p>
          <a:p>
            <a:pPr marL="0" marR="0" indent="0" algn="l" defTabSz="914400" rtl="1" eaLnBrk="1" fontAlgn="auto" latinLnBrk="0" hangingPunct="1">
              <a:lnSpc>
                <a:spcPct val="100000"/>
              </a:lnSpc>
              <a:spcBef>
                <a:spcPts val="0"/>
              </a:spcBef>
              <a:spcAft>
                <a:spcPts val="0"/>
              </a:spcAft>
              <a:buClrTx/>
              <a:buSzTx/>
              <a:buFontTx/>
              <a:buChar char="-"/>
              <a:tabLst/>
              <a:defRPr/>
            </a:pPr>
            <a:endParaRPr lang="ar-JO" dirty="0"/>
          </a:p>
        </p:txBody>
      </p:sp>
      <p:sp>
        <p:nvSpPr>
          <p:cNvPr id="4" name="Slide Number Placehold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52ED20A-86BF-4CDF-AA2C-9A87CD8A94B7}" type="slidenum">
              <a:rPr kumimoji="0" lang="ar-JO"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15</a:t>
            </a:fld>
            <a:endParaRPr kumimoji="0" lang="ar-JO"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159682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Hypo- and hyper </a:t>
            </a:r>
            <a:r>
              <a:rPr lang="en-US" b="1" dirty="0" err="1"/>
              <a:t>tention</a:t>
            </a:r>
            <a:r>
              <a:rPr lang="en-US" b="1" dirty="0"/>
              <a:t>: </a:t>
            </a:r>
            <a:r>
              <a:rPr lang="en-US" dirty="0"/>
              <a:t>these pathologic conditions modified  the passage of blood flow through the placenta thus </a:t>
            </a:r>
            <a:r>
              <a:rPr lang="en-US" dirty="0" err="1"/>
              <a:t>affeced</a:t>
            </a:r>
            <a:r>
              <a:rPr lang="en-US" dirty="0"/>
              <a:t> the normal maternal-</a:t>
            </a:r>
            <a:r>
              <a:rPr lang="en-US" dirty="0" err="1"/>
              <a:t>foetal</a:t>
            </a:r>
            <a:r>
              <a:rPr lang="en-US" dirty="0"/>
              <a:t> </a:t>
            </a:r>
            <a:endParaRPr lang="ar-JO" dirty="0"/>
          </a:p>
          <a:p>
            <a:pPr algn="l" rtl="0"/>
            <a:r>
              <a:rPr lang="en-US" dirty="0"/>
              <a:t> interchange of fluids</a:t>
            </a:r>
          </a:p>
          <a:p>
            <a:pPr algn="l" rtl="0"/>
            <a:r>
              <a:rPr lang="en-US" sz="1200" b="1" kern="1200" dirty="0">
                <a:solidFill>
                  <a:schemeClr val="tx1"/>
                </a:solidFill>
                <a:latin typeface="+mn-lt"/>
                <a:ea typeface="+mn-ea"/>
                <a:cs typeface="+mn-cs"/>
              </a:rPr>
              <a:t>c. Rubella (German measles):</a:t>
            </a:r>
            <a:endParaRPr lang="en-US" sz="1200" kern="1200" dirty="0">
              <a:solidFill>
                <a:schemeClr val="tx1"/>
              </a:solidFill>
              <a:latin typeface="+mn-lt"/>
              <a:ea typeface="+mn-ea"/>
              <a:cs typeface="+mn-cs"/>
            </a:endParaRPr>
          </a:p>
          <a:p>
            <a:pPr algn="l" rtl="0"/>
            <a:r>
              <a:rPr lang="en-US" sz="1200" kern="1200" dirty="0">
                <a:solidFill>
                  <a:schemeClr val="tx1"/>
                </a:solidFill>
                <a:latin typeface="+mn-lt"/>
                <a:ea typeface="+mn-ea"/>
                <a:cs typeface="+mn-cs"/>
              </a:rPr>
              <a:t>It is one of the most potent infections and can lead to various congenital malformations. Clinical studies showed that an attack of Rubella during the first trimester result in birth defect</a:t>
            </a:r>
          </a:p>
          <a:p>
            <a:pPr algn="l"/>
            <a:r>
              <a:rPr lang="ar-JO" dirty="0"/>
              <a:t> </a:t>
            </a:r>
          </a:p>
        </p:txBody>
      </p:sp>
      <p:sp>
        <p:nvSpPr>
          <p:cNvPr id="4" name="Slide Number Placehold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52ED20A-86BF-4CDF-AA2C-9A87CD8A94B7}" type="slidenum">
              <a:rPr kumimoji="0" lang="ar-JO"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20</a:t>
            </a:fld>
            <a:endParaRPr kumimoji="0" lang="ar-JO"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620969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1D8BD707-D9CF-40AE-B4C6-C98DA3205C09}" type="datetimeFigureOut">
              <a:rPr lang="en-US" smtClean="0"/>
              <a:pPr/>
              <a:t>3/22/2022</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solidFill>
                <a:srgbClr val="2DA2BF">
                  <a:tint val="20000"/>
                </a:srgbClr>
              </a:solidFill>
            </a:endParaRPr>
          </a:p>
        </p:txBody>
      </p:sp>
      <p:sp>
        <p:nvSpPr>
          <p:cNvPr id="6" name="Slide Number Placeholder 5"/>
          <p:cNvSpPr>
            <a:spLocks noGrp="1"/>
          </p:cNvSpPr>
          <p:nvPr>
            <p:ph type="sldNum" sz="quarter" idx="12"/>
          </p:nvPr>
        </p:nvSpPr>
        <p:spPr>
          <a:xfrm>
            <a:off x="8077200" y="1430866"/>
            <a:ext cx="2743200"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97331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750">
        <p15:prstTrans prst="curtains"/>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FD0706-3A9B-4C5E-A672-3C69FEC263AB}" type="datetimeFigureOut">
              <a:rPr lang="ar-IQ" smtClean="0"/>
              <a:t>19/08/1443</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FB447066-904B-4F95-8719-E37C20A1AB70}" type="slidenum">
              <a:rPr lang="ar-IQ" smtClean="0"/>
              <a:t>‹#›</a:t>
            </a:fld>
            <a:endParaRPr lang="ar-IQ"/>
          </a:p>
        </p:txBody>
      </p:sp>
    </p:spTree>
    <p:extLst>
      <p:ext uri="{BB962C8B-B14F-4D97-AF65-F5344CB8AC3E}">
        <p14:creationId xmlns:p14="http://schemas.microsoft.com/office/powerpoint/2010/main" val="3053680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D1FD0706-3A9B-4C5E-A672-3C69FEC263AB}" type="datetimeFigureOut">
              <a:rPr lang="ar-IQ" smtClean="0"/>
              <a:t>19/08/1443</a:t>
            </a:fld>
            <a:endParaRPr lang="ar-IQ"/>
          </a:p>
        </p:txBody>
      </p:sp>
      <p:sp>
        <p:nvSpPr>
          <p:cNvPr id="6" name="Footer Placeholder 5"/>
          <p:cNvSpPr>
            <a:spLocks noGrp="1"/>
          </p:cNvSpPr>
          <p:nvPr>
            <p:ph type="ftr" sz="quarter" idx="11"/>
          </p:nvPr>
        </p:nvSpPr>
        <p:spPr>
          <a:xfrm>
            <a:off x="685800" y="379941"/>
            <a:ext cx="6991492" cy="365125"/>
          </a:xfrm>
        </p:spPr>
        <p:txBody>
          <a:bodyPr/>
          <a:lstStyle/>
          <a:p>
            <a:endParaRPr lang="ar-IQ"/>
          </a:p>
        </p:txBody>
      </p:sp>
      <p:sp>
        <p:nvSpPr>
          <p:cNvPr id="7" name="Slide Number Placeholder 6"/>
          <p:cNvSpPr>
            <a:spLocks noGrp="1"/>
          </p:cNvSpPr>
          <p:nvPr>
            <p:ph type="sldNum" sz="quarter" idx="12"/>
          </p:nvPr>
        </p:nvSpPr>
        <p:spPr>
          <a:xfrm>
            <a:off x="10862452" y="381000"/>
            <a:ext cx="643748" cy="365125"/>
          </a:xfrm>
        </p:spPr>
        <p:txBody>
          <a:bodyPr/>
          <a:lstStyle/>
          <a:p>
            <a:fld id="{FB447066-904B-4F95-8719-E37C20A1AB70}" type="slidenum">
              <a:rPr lang="ar-IQ" smtClean="0"/>
              <a:t>‹#›</a:t>
            </a:fld>
            <a:endParaRPr lang="ar-IQ"/>
          </a:p>
        </p:txBody>
      </p:sp>
    </p:spTree>
    <p:extLst>
      <p:ext uri="{BB962C8B-B14F-4D97-AF65-F5344CB8AC3E}">
        <p14:creationId xmlns:p14="http://schemas.microsoft.com/office/powerpoint/2010/main" val="1637697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D1FD0706-3A9B-4C5E-A672-3C69FEC263AB}" type="datetimeFigureOut">
              <a:rPr lang="ar-IQ" smtClean="0"/>
              <a:t>19/08/1443</a:t>
            </a:fld>
            <a:endParaRPr lang="ar-IQ"/>
          </a:p>
        </p:txBody>
      </p:sp>
      <p:sp>
        <p:nvSpPr>
          <p:cNvPr id="6" name="Footer Placeholder 5"/>
          <p:cNvSpPr>
            <a:spLocks noGrp="1"/>
          </p:cNvSpPr>
          <p:nvPr>
            <p:ph type="ftr" sz="quarter" idx="11"/>
          </p:nvPr>
        </p:nvSpPr>
        <p:spPr>
          <a:xfrm>
            <a:off x="685800" y="379941"/>
            <a:ext cx="6991492" cy="365125"/>
          </a:xfrm>
        </p:spPr>
        <p:txBody>
          <a:bodyPr/>
          <a:lstStyle/>
          <a:p>
            <a:endParaRPr lang="ar-IQ"/>
          </a:p>
        </p:txBody>
      </p:sp>
      <p:sp>
        <p:nvSpPr>
          <p:cNvPr id="7" name="Slide Number Placeholder 6"/>
          <p:cNvSpPr>
            <a:spLocks noGrp="1"/>
          </p:cNvSpPr>
          <p:nvPr>
            <p:ph type="sldNum" sz="quarter" idx="12"/>
          </p:nvPr>
        </p:nvSpPr>
        <p:spPr>
          <a:xfrm>
            <a:off x="10862452" y="381000"/>
            <a:ext cx="643748" cy="365125"/>
          </a:xfrm>
        </p:spPr>
        <p:txBody>
          <a:bodyPr/>
          <a:lstStyle/>
          <a:p>
            <a:fld id="{FB447066-904B-4F95-8719-E37C20A1AB70}" type="slidenum">
              <a:rPr lang="ar-IQ" smtClean="0"/>
              <a:t>‹#›</a:t>
            </a:fld>
            <a:endParaRPr lang="ar-IQ"/>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17932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D1FD0706-3A9B-4C5E-A672-3C69FEC263AB}" type="datetimeFigureOut">
              <a:rPr lang="ar-IQ" smtClean="0"/>
              <a:t>19/08/1443</a:t>
            </a:fld>
            <a:endParaRPr lang="ar-IQ"/>
          </a:p>
        </p:txBody>
      </p:sp>
      <p:sp>
        <p:nvSpPr>
          <p:cNvPr id="6" name="Footer Placeholder 5"/>
          <p:cNvSpPr>
            <a:spLocks noGrp="1"/>
          </p:cNvSpPr>
          <p:nvPr>
            <p:ph type="ftr" sz="quarter" idx="11"/>
          </p:nvPr>
        </p:nvSpPr>
        <p:spPr>
          <a:xfrm>
            <a:off x="685800" y="378883"/>
            <a:ext cx="6991492" cy="365125"/>
          </a:xfrm>
        </p:spPr>
        <p:txBody>
          <a:bodyPr/>
          <a:lstStyle/>
          <a:p>
            <a:endParaRPr lang="ar-IQ"/>
          </a:p>
        </p:txBody>
      </p:sp>
      <p:sp>
        <p:nvSpPr>
          <p:cNvPr id="7" name="Slide Number Placeholder 6"/>
          <p:cNvSpPr>
            <a:spLocks noGrp="1"/>
          </p:cNvSpPr>
          <p:nvPr>
            <p:ph type="sldNum" sz="quarter" idx="12"/>
          </p:nvPr>
        </p:nvSpPr>
        <p:spPr>
          <a:xfrm>
            <a:off x="10862452" y="381000"/>
            <a:ext cx="643748" cy="365125"/>
          </a:xfrm>
        </p:spPr>
        <p:txBody>
          <a:bodyPr/>
          <a:lstStyle/>
          <a:p>
            <a:fld id="{FB447066-904B-4F95-8719-E37C20A1AB70}" type="slidenum">
              <a:rPr lang="ar-IQ" smtClean="0"/>
              <a:t>‹#›</a:t>
            </a:fld>
            <a:endParaRPr lang="ar-IQ"/>
          </a:p>
        </p:txBody>
      </p:sp>
    </p:spTree>
    <p:extLst>
      <p:ext uri="{BB962C8B-B14F-4D97-AF65-F5344CB8AC3E}">
        <p14:creationId xmlns:p14="http://schemas.microsoft.com/office/powerpoint/2010/main" val="32492953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1FD0706-3A9B-4C5E-A672-3C69FEC263AB}" type="datetimeFigureOut">
              <a:rPr lang="ar-IQ" smtClean="0"/>
              <a:t>19/08/1443</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FB447066-904B-4F95-8719-E37C20A1AB70}" type="slidenum">
              <a:rPr lang="ar-IQ" smtClean="0"/>
              <a:t>‹#›</a:t>
            </a:fld>
            <a:endParaRPr lang="ar-IQ"/>
          </a:p>
        </p:txBody>
      </p:sp>
    </p:spTree>
    <p:extLst>
      <p:ext uri="{BB962C8B-B14F-4D97-AF65-F5344CB8AC3E}">
        <p14:creationId xmlns:p14="http://schemas.microsoft.com/office/powerpoint/2010/main" val="29687605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1FD0706-3A9B-4C5E-A672-3C69FEC263AB}" type="datetimeFigureOut">
              <a:rPr lang="ar-IQ" smtClean="0"/>
              <a:t>19/08/1443</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FB447066-904B-4F95-8719-E37C20A1AB70}" type="slidenum">
              <a:rPr lang="ar-IQ" smtClean="0"/>
              <a:t>‹#›</a:t>
            </a:fld>
            <a:endParaRPr lang="ar-IQ"/>
          </a:p>
        </p:txBody>
      </p:sp>
    </p:spTree>
    <p:extLst>
      <p:ext uri="{BB962C8B-B14F-4D97-AF65-F5344CB8AC3E}">
        <p14:creationId xmlns:p14="http://schemas.microsoft.com/office/powerpoint/2010/main" val="1754230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solidFill>
              </a:rPr>
              <a:pPr/>
              <a:t>3/22/2022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083801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750">
        <p15:prstTrans prst="curtains"/>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1D8BD707-D9CF-40AE-B4C6-C98DA3205C09}" type="datetimeFigureOut">
              <a:rPr lang="en-US" smtClean="0">
                <a:solidFill>
                  <a:prstClr val="black"/>
                </a:solidFill>
              </a:rPr>
              <a:pPr/>
              <a:t>3/22/2022</a:t>
            </a:fld>
            <a:endParaRPr lang="en-US">
              <a:solidFill>
                <a:prstClr val="black"/>
              </a:solidFill>
            </a:endParaRPr>
          </a:p>
        </p:txBody>
      </p:sp>
      <p:sp>
        <p:nvSpPr>
          <p:cNvPr id="5" name="Footer Placeholder 4"/>
          <p:cNvSpPr>
            <a:spLocks noGrp="1"/>
          </p:cNvSpPr>
          <p:nvPr>
            <p:ph type="ftr" sz="quarter" idx="11"/>
          </p:nvPr>
        </p:nvSpPr>
        <p:spPr>
          <a:xfrm>
            <a:off x="685800" y="381000"/>
            <a:ext cx="6991492" cy="365125"/>
          </a:xfr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10862452" y="381000"/>
            <a:ext cx="643748" cy="365125"/>
          </a:xfrm>
        </p:spPr>
        <p:txBody>
          <a:bodyPr/>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591246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750">
        <p15:prstTrans prst="curtains"/>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solidFill>
              </a:rPr>
              <a:pPr/>
              <a:t>3/22/2022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043348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750">
        <p15:prstTrans prst="curtains"/>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1D8BD707-D9CF-40AE-B4C6-C98DA3205C09}" type="datetimeFigureOut">
              <a:rPr lang="en-US" smtClean="0">
                <a:solidFill>
                  <a:prstClr val="white"/>
                </a:solidFill>
              </a:rPr>
              <a:pPr/>
              <a:t>3/22/2022</a:t>
            </a:fld>
            <a:endParaRPr lang="en-US">
              <a:solidFill>
                <a:prstClr val="white"/>
              </a:solidFill>
            </a:endParaRPr>
          </a:p>
        </p:txBody>
      </p:sp>
      <p:sp>
        <p:nvSpPr>
          <p:cNvPr id="5" name="Footer Placeholder 4"/>
          <p:cNvSpPr>
            <a:spLocks noGrp="1"/>
          </p:cNvSpPr>
          <p:nvPr>
            <p:ph type="ftr" sz="quarter" idx="11"/>
          </p:nvPr>
        </p:nvSpPr>
        <p:spPr>
          <a:xfrm>
            <a:off x="685800" y="381001"/>
            <a:ext cx="6991492" cy="364065"/>
          </a:xfrm>
        </p:spPr>
        <p:txBody>
          <a:bodyPr/>
          <a:lstStyle/>
          <a:p>
            <a:endParaRPr lang="en-US">
              <a:solidFill>
                <a:prstClr val="white"/>
              </a:solidFill>
            </a:endParaRPr>
          </a:p>
        </p:txBody>
      </p:sp>
      <p:sp>
        <p:nvSpPr>
          <p:cNvPr id="6" name="Slide Number Placeholder 5"/>
          <p:cNvSpPr>
            <a:spLocks noGrp="1"/>
          </p:cNvSpPr>
          <p:nvPr>
            <p:ph type="sldNum" sz="quarter" idx="12"/>
          </p:nvPr>
        </p:nvSpPr>
        <p:spPr>
          <a:xfrm>
            <a:off x="10862452" y="381000"/>
            <a:ext cx="643748" cy="365125"/>
          </a:xfrm>
        </p:spPr>
        <p:txBody>
          <a:bodyPr/>
          <a:lstStyle/>
          <a:p>
            <a:fld id="{B6F15528-21DE-4FAA-801E-634DDDAF4B2B}"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49511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750">
        <p15:prstTrans prst="curtains"/>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white"/>
                </a:solidFill>
              </a:rPr>
              <a:pPr/>
              <a:t>3/22/2022</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129271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750">
        <p15:prstTrans prst="curtains"/>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solidFill>
              </a:rPr>
              <a:pPr/>
              <a:t>3/22/2022</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381782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750">
        <p15:prstTrans prst="curtains"/>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white"/>
                </a:solidFill>
              </a:rPr>
              <a:pPr/>
              <a:t>3/22/2022</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4146358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750">
        <p15:prstTrans prst="curtains"/>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solidFill>
              </a:rPr>
              <a:pPr/>
              <a:t>3/22/2022</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528109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750">
        <p15:prstTrans prst="curtains"/>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solidFill>
              </a:rPr>
              <a:pPr/>
              <a:t>3/22/2022</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789010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750">
        <p15:prstTrans prst="curtains"/>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white"/>
                </a:solidFill>
              </a:rPr>
              <a:pPr/>
              <a:t>3/22/2022</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3814982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750">
        <p15:prstTrans prst="curtains"/>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1FD0706-3A9B-4C5E-A672-3C69FEC263AB}" type="datetimeFigureOut">
              <a:rPr lang="ar-IQ" smtClean="0"/>
              <a:t>19/08/1443</a:t>
            </a:fld>
            <a:endParaRPr lang="ar-IQ"/>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B447066-904B-4F95-8719-E37C20A1AB70}" type="slidenum">
              <a:rPr lang="ar-IQ" smtClean="0"/>
              <a:t>‹#›</a:t>
            </a:fld>
            <a:endParaRPr lang="ar-IQ"/>
          </a:p>
        </p:txBody>
      </p:sp>
    </p:spTree>
    <p:extLst>
      <p:ext uri="{BB962C8B-B14F-4D97-AF65-F5344CB8AC3E}">
        <p14:creationId xmlns:p14="http://schemas.microsoft.com/office/powerpoint/2010/main" val="1148703954"/>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mc:AlternateContent xmlns:mc="http://schemas.openxmlformats.org/markup-compatibility/2006" xmlns:p15="http://schemas.microsoft.com/office/powerpoint/2012/main">
    <mc:Choice Requires="p15">
      <p:transition xmlns:p14="http://schemas.microsoft.com/office/powerpoint/2010/main" spd="slow" p14:dur="4750">
        <p15:prstTrans prst="curtains"/>
      </p:transition>
    </mc:Choice>
    <mc:Fallback xmlns="">
      <p:transition spd="slow">
        <p:fade/>
      </p:transition>
    </mc:Fallback>
  </mc:AlternateConten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357188" y="2332039"/>
            <a:ext cx="11630025" cy="3897312"/>
          </a:xfrm>
          <a:prstGeom prst="rect">
            <a:avLst/>
          </a:prstGeom>
        </p:spPr>
        <p:txBody>
          <a:bodyPr vert="horz" lIns="91440" tIns="45720" rIns="91440" bIns="45720" rtlCol="0">
            <a:normAutofit/>
          </a:bodyPr>
          <a:lstStyle/>
          <a:p>
            <a:pPr marL="0" marR="0" lvl="0" indent="0" algn="just" defTabSz="457200" rtl="0" eaLnBrk="1" fontAlgn="auto" latinLnBrk="0" hangingPunct="1">
              <a:lnSpc>
                <a:spcPct val="100000"/>
              </a:lnSpc>
              <a:spcBef>
                <a:spcPct val="20000"/>
              </a:spcBef>
              <a:spcAft>
                <a:spcPts val="0"/>
              </a:spcAft>
              <a:buClrTx/>
              <a:buSzTx/>
              <a:buFontTx/>
              <a:buNone/>
              <a:tabLst/>
              <a:defRPr/>
            </a:pPr>
            <a:endParaRPr kumimoji="0" lang="en-US" sz="3200" b="1" i="0" u="none" strike="noStrike" kern="1200" cap="none" spc="0" normalizeH="0" baseline="0" noProof="0" dirty="0">
              <a:ln>
                <a:noFill/>
              </a:ln>
              <a:solidFill>
                <a:srgbClr val="7D3C4A">
                  <a:lumMod val="50000"/>
                </a:srgbClr>
              </a:solidFill>
              <a:effectLst/>
              <a:uLnTx/>
              <a:uFillTx/>
              <a:latin typeface="Century Gothic" panose="020B0502020202020204"/>
              <a:ea typeface="+mn-ea"/>
              <a:cs typeface="+mn-cs"/>
            </a:endParaRPr>
          </a:p>
        </p:txBody>
      </p:sp>
      <p:sp>
        <p:nvSpPr>
          <p:cNvPr id="6" name="Rectangle 5">
            <a:extLst>
              <a:ext uri="{FF2B5EF4-FFF2-40B4-BE49-F238E27FC236}">
                <a16:creationId xmlns:a16="http://schemas.microsoft.com/office/drawing/2014/main" id="{C32A2AC9-B4DA-4DCB-A6FD-EE211D2C4DF8}"/>
              </a:ext>
            </a:extLst>
          </p:cNvPr>
          <p:cNvSpPr/>
          <p:nvPr/>
        </p:nvSpPr>
        <p:spPr>
          <a:xfrm>
            <a:off x="5811680" y="3535169"/>
            <a:ext cx="5216493" cy="1938992"/>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13462">
                  <a:solidFill>
                    <a:prstClr val="black"/>
                  </a:solidFill>
                  <a:prstDash val="solid"/>
                </a:ln>
                <a:solidFill>
                  <a:prstClr val="white">
                    <a:lumMod val="85000"/>
                    <a:lumOff val="15000"/>
                  </a:prstClr>
                </a:solidFill>
                <a:effectLst>
                  <a:outerShdw dist="38100" dir="2700000" algn="bl" rotWithShape="0">
                    <a:srgbClr val="983C27"/>
                  </a:outerShdw>
                </a:effectLst>
                <a:uLnTx/>
                <a:uFillTx/>
                <a:latin typeface="Century Gothic" panose="020B0502020202020204"/>
                <a:ea typeface="+mn-ea"/>
                <a:cs typeface="+mn-cs"/>
              </a:rPr>
              <a:t> By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13462">
                  <a:solidFill>
                    <a:prstClr val="black"/>
                  </a:solidFill>
                  <a:prstDash val="solid"/>
                </a:ln>
                <a:solidFill>
                  <a:prstClr val="white">
                    <a:lumMod val="85000"/>
                    <a:lumOff val="15000"/>
                  </a:prstClr>
                </a:solidFill>
                <a:effectLst>
                  <a:outerShdw dist="38100" dir="2700000" algn="bl" rotWithShape="0">
                    <a:srgbClr val="983C27"/>
                  </a:outerShdw>
                </a:effectLst>
                <a:uLnTx/>
                <a:uFillTx/>
                <a:latin typeface="Century Gothic" panose="020B0502020202020204"/>
                <a:ea typeface="+mn-ea"/>
                <a:cs typeface="+mn-cs"/>
              </a:rPr>
              <a:t>Lect. Heba N. Yassin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13462">
                  <a:solidFill>
                    <a:prstClr val="black"/>
                  </a:solidFill>
                  <a:prstDash val="solid"/>
                </a:ln>
                <a:solidFill>
                  <a:prstClr val="white">
                    <a:lumMod val="85000"/>
                    <a:lumOff val="15000"/>
                  </a:prstClr>
                </a:solidFill>
                <a:effectLst>
                  <a:outerShdw dist="38100" dir="2700000" algn="bl" rotWithShape="0">
                    <a:srgbClr val="983C27"/>
                  </a:outerShdw>
                </a:effectLst>
                <a:uLnTx/>
                <a:uFillTx/>
                <a:latin typeface="Century Gothic" panose="020B0502020202020204"/>
                <a:ea typeface="+mn-ea"/>
                <a:cs typeface="+mn-cs"/>
              </a:rPr>
              <a:t>2022</a:t>
            </a:r>
          </a:p>
        </p:txBody>
      </p:sp>
      <p:sp>
        <p:nvSpPr>
          <p:cNvPr id="2" name="Rectangle 1">
            <a:extLst>
              <a:ext uri="{FF2B5EF4-FFF2-40B4-BE49-F238E27FC236}">
                <a16:creationId xmlns:a16="http://schemas.microsoft.com/office/drawing/2014/main" id="{6EE18D71-D0A7-4ADB-BA31-6B32FA1D99B2}"/>
              </a:ext>
            </a:extLst>
          </p:cNvPr>
          <p:cNvSpPr/>
          <p:nvPr/>
        </p:nvSpPr>
        <p:spPr>
          <a:xfrm>
            <a:off x="2490788" y="277653"/>
            <a:ext cx="7471206" cy="2862322"/>
          </a:xfrm>
          <a:prstGeom prst="rect">
            <a:avLst/>
          </a:prstGeom>
        </p:spPr>
        <p:txBody>
          <a:bodyPr wrap="square">
            <a:sp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pt-BR" sz="6000" b="1" i="0" u="none" strike="noStrike" kern="1200" cap="none" spc="0" normalizeH="0" baseline="0" noProof="0" dirty="0">
                <a:ln w="13462">
                  <a:solidFill>
                    <a:prstClr val="black"/>
                  </a:solidFill>
                  <a:prstDash val="solid"/>
                </a:ln>
                <a:solidFill>
                  <a:prstClr val="white">
                    <a:lumMod val="85000"/>
                    <a:lumOff val="15000"/>
                  </a:prstClr>
                </a:solidFill>
                <a:effectLst>
                  <a:outerShdw dist="38100" dir="2700000" algn="bl" rotWithShape="0">
                    <a:srgbClr val="983C27"/>
                  </a:outerShdw>
                </a:effectLst>
                <a:uLnTx/>
                <a:uFillTx/>
                <a:latin typeface="Algerian" panose="04020705040A02060702" pitchFamily="82" charset="0"/>
                <a:ea typeface="+mn-ea"/>
                <a:cs typeface="+mn-cs"/>
              </a:rPr>
              <a:t>SALIVAry  DIAGNOSTIC for diseases</a:t>
            </a:r>
          </a:p>
        </p:txBody>
      </p:sp>
      <p:pic>
        <p:nvPicPr>
          <p:cNvPr id="9" name="Picture 8">
            <a:extLst>
              <a:ext uri="{FF2B5EF4-FFF2-40B4-BE49-F238E27FC236}">
                <a16:creationId xmlns:a16="http://schemas.microsoft.com/office/drawing/2014/main" id="{824520BC-DAB6-47BF-A9B9-FFBB5391C6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0254" y="69223"/>
            <a:ext cx="3011055" cy="3132304"/>
          </a:xfrm>
          <a:prstGeom prst="rect">
            <a:avLst/>
          </a:prstGeom>
        </p:spPr>
      </p:pic>
      <p:pic>
        <p:nvPicPr>
          <p:cNvPr id="1026" name="Picture 2" descr="نتيجة بحث الصور عن شعار كلية طب الاسنان جامعة بغداد">
            <a:extLst>
              <a:ext uri="{FF2B5EF4-FFF2-40B4-BE49-F238E27FC236}">
                <a16:creationId xmlns:a16="http://schemas.microsoft.com/office/drawing/2014/main" id="{DB36021E-EEF4-42F0-99A4-B4B5908699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393" y="414976"/>
            <a:ext cx="2133600" cy="21431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8" name="Picture 4" descr="نتيجة بحث الصور عن salivarys oral diseases">
            <a:extLst>
              <a:ext uri="{FF2B5EF4-FFF2-40B4-BE49-F238E27FC236}">
                <a16:creationId xmlns:a16="http://schemas.microsoft.com/office/drawing/2014/main" id="{6D58D234-85B5-44A0-B92B-48458B701C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536" y="3306796"/>
            <a:ext cx="4173105" cy="28172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779918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89897" y="636285"/>
            <a:ext cx="9212206" cy="1077218"/>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Century Gothic" panose="020B0502020202020204"/>
                <a:ea typeface="+mn-ea"/>
                <a:cs typeface="+mn-cs"/>
              </a:rPr>
              <a:t>Usage of stimulated or un-stimulated saliva for collection</a:t>
            </a:r>
            <a:endParaRPr kumimoji="0" lang="ar-JO" sz="3200" b="1" i="0" u="none" strike="noStrike" kern="1200" cap="none" spc="0" normalizeH="0" baseline="0" noProof="0" dirty="0">
              <a:ln>
                <a:noFill/>
              </a:ln>
              <a:solidFill>
                <a:srgbClr val="FFFF00"/>
              </a:solidFill>
              <a:effectLst/>
              <a:uLnTx/>
              <a:uFillTx/>
              <a:latin typeface="Century Gothic" panose="020B0502020202020204"/>
              <a:ea typeface="+mn-ea"/>
              <a:cs typeface="Tahoma" panose="020B0604030504040204" pitchFamily="34" charset="0"/>
            </a:endParaRPr>
          </a:p>
        </p:txBody>
      </p:sp>
      <p:sp>
        <p:nvSpPr>
          <p:cNvPr id="2" name="Rectangle 1"/>
          <p:cNvSpPr/>
          <p:nvPr/>
        </p:nvSpPr>
        <p:spPr>
          <a:xfrm>
            <a:off x="1385888" y="2025908"/>
            <a:ext cx="9586912" cy="1015663"/>
          </a:xfrm>
          <a:prstGeom prst="rect">
            <a:avLst/>
          </a:prstGeom>
        </p:spPr>
        <p:txBody>
          <a:bodyPr wrap="square">
            <a:spAutoFit/>
          </a:bodyPr>
          <a:lstStyle/>
          <a:p>
            <a:pPr marL="0" marR="0" lvl="2" indent="0" algn="just"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entury Gothic" panose="020B0502020202020204"/>
                <a:ea typeface="+mn-ea"/>
                <a:cs typeface="+mn-cs"/>
              </a:rPr>
              <a:t> </a:t>
            </a:r>
            <a:endParaRPr kumimoji="0" lang="en-US" sz="3200" b="0" i="0" u="sng"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Skia" charset="0"/>
              <a:ea typeface="+mn-ea"/>
              <a:cs typeface="+mn-cs"/>
            </a:endParaRPr>
          </a:p>
        </p:txBody>
      </p:sp>
      <p:sp>
        <p:nvSpPr>
          <p:cNvPr id="4" name="Rectangle 3">
            <a:extLst>
              <a:ext uri="{FF2B5EF4-FFF2-40B4-BE49-F238E27FC236}">
                <a16:creationId xmlns:a16="http://schemas.microsoft.com/office/drawing/2014/main" id="{F1C580C4-ACD9-42E0-8E60-D9213A00953C}"/>
              </a:ext>
            </a:extLst>
          </p:cNvPr>
          <p:cNvSpPr/>
          <p:nvPr/>
        </p:nvSpPr>
        <p:spPr>
          <a:xfrm>
            <a:off x="676275" y="1817638"/>
            <a:ext cx="10982325" cy="3239798"/>
          </a:xfrm>
          <a:prstGeom prst="rect">
            <a:avLst/>
          </a:prstGeom>
        </p:spPr>
        <p:txBody>
          <a:bodyPr wrap="square">
            <a:spAutoFit/>
          </a:bodyPr>
          <a:lstStyle/>
          <a:p>
            <a:pPr marL="0" marR="0" lvl="0" indent="0" algn="just" defTabSz="4572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effectLst/>
                <a:uLnTx/>
                <a:uFillTx/>
                <a:latin typeface="Century Gothic" panose="020B0502020202020204"/>
                <a:ea typeface="+mn-ea"/>
                <a:cs typeface="+mn-cs"/>
              </a:rPr>
              <a:t>Unstimulated saliva is considered as an ideal sample because it has no effect on flow rate and salivary composition of salivary glands. But some researches shows that stimulated saliva also can provide equally or more precise detection of cancer biomarkers .</a:t>
            </a:r>
            <a:endParaRPr kumimoji="0" lang="ar-JO" sz="2800" b="1" i="0" u="none" strike="noStrike" kern="1200" cap="none" spc="0" normalizeH="0" baseline="0" noProof="0" dirty="0">
              <a:ln>
                <a:noFill/>
              </a:ln>
              <a:solidFill>
                <a:srgbClr val="537D0B">
                  <a:lumMod val="50000"/>
                </a:srgbClr>
              </a:solidFill>
              <a:effectLst/>
              <a:uLnTx/>
              <a:uFillTx/>
              <a:latin typeface="Century Gothic" panose="020B0502020202020204"/>
              <a:ea typeface="+mn-ea"/>
              <a:cs typeface="Tahoma" panose="020B0604030504040204" pitchFamily="34" charset="0"/>
            </a:endParaRPr>
          </a:p>
        </p:txBody>
      </p:sp>
    </p:spTree>
    <p:extLst>
      <p:ext uri="{BB962C8B-B14F-4D97-AF65-F5344CB8AC3E}">
        <p14:creationId xmlns:p14="http://schemas.microsoft.com/office/powerpoint/2010/main" val="24064509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FFE75D-5F2A-428F-981E-12C0FEBE2A2C}"/>
              </a:ext>
            </a:extLst>
          </p:cNvPr>
          <p:cNvPicPr>
            <a:picLocks noChangeAspect="1"/>
          </p:cNvPicPr>
          <p:nvPr/>
        </p:nvPicPr>
        <p:blipFill>
          <a:blip r:embed="rId2"/>
          <a:stretch>
            <a:fillRect/>
          </a:stretch>
        </p:blipFill>
        <p:spPr>
          <a:xfrm>
            <a:off x="1370392" y="329065"/>
            <a:ext cx="9451216" cy="6199870"/>
          </a:xfrm>
          <a:prstGeom prst="rect">
            <a:avLst/>
          </a:prstGeom>
        </p:spPr>
      </p:pic>
    </p:spTree>
    <p:extLst>
      <p:ext uri="{BB962C8B-B14F-4D97-AF65-F5344CB8AC3E}">
        <p14:creationId xmlns:p14="http://schemas.microsoft.com/office/powerpoint/2010/main" val="36545135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583FD3-C982-48AF-8644-46BB26D14D58}"/>
              </a:ext>
            </a:extLst>
          </p:cNvPr>
          <p:cNvSpPr/>
          <p:nvPr/>
        </p:nvSpPr>
        <p:spPr>
          <a:xfrm>
            <a:off x="554182" y="851127"/>
            <a:ext cx="11212946" cy="2600199"/>
          </a:xfrm>
          <a:prstGeom prst="rect">
            <a:avLst/>
          </a:prstGeom>
        </p:spPr>
        <p:txBody>
          <a:bodyPr wrap="square">
            <a:spAutoFit/>
          </a:bodyPr>
          <a:lstStyle/>
          <a:p>
            <a:pPr marL="0" marR="0" lvl="0" indent="0" algn="just" defTabSz="4572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The participant allows saliva to collect on the floor of the mouth, then leans forward and dribbles into a tube is considered the gold standard of collection methods across different analytes. However, it requires compliance from patients and might even be difficult for some adult</a:t>
            </a:r>
          </a:p>
        </p:txBody>
      </p:sp>
      <p:sp>
        <p:nvSpPr>
          <p:cNvPr id="3" name="Rectangle 2">
            <a:extLst>
              <a:ext uri="{FF2B5EF4-FFF2-40B4-BE49-F238E27FC236}">
                <a16:creationId xmlns:a16="http://schemas.microsoft.com/office/drawing/2014/main" id="{252E412E-B26E-49A9-B83A-E24EEA8FCCD3}"/>
              </a:ext>
            </a:extLst>
          </p:cNvPr>
          <p:cNvSpPr/>
          <p:nvPr/>
        </p:nvSpPr>
        <p:spPr>
          <a:xfrm>
            <a:off x="4602163" y="193418"/>
            <a:ext cx="3313728" cy="64633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Passive drool</a:t>
            </a:r>
            <a:r>
              <a:rPr kumimoji="0" lang="en-US" sz="36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 </a:t>
            </a:r>
            <a:endParaRPr kumimoji="0" lang="en-US" sz="3600" b="0" i="0" u="none" strike="noStrike" kern="1200" cap="none" spc="0" normalizeH="0" baseline="0" noProof="0" dirty="0">
              <a:ln>
                <a:noFill/>
              </a:ln>
              <a:solidFill>
                <a:srgbClr val="FFFF00"/>
              </a:solidFill>
              <a:effectLst/>
              <a:uLnTx/>
              <a:uFillTx/>
              <a:latin typeface="Century Gothic" panose="020B0502020202020204"/>
              <a:ea typeface="+mn-ea"/>
              <a:cs typeface="+mn-cs"/>
            </a:endParaRPr>
          </a:p>
        </p:txBody>
      </p:sp>
      <p:pic>
        <p:nvPicPr>
          <p:cNvPr id="4" name="Picture 3">
            <a:extLst>
              <a:ext uri="{FF2B5EF4-FFF2-40B4-BE49-F238E27FC236}">
                <a16:creationId xmlns:a16="http://schemas.microsoft.com/office/drawing/2014/main" id="{02A91F21-36CE-469D-B8D2-49FF2A51ADD2}"/>
              </a:ext>
            </a:extLst>
          </p:cNvPr>
          <p:cNvPicPr>
            <a:picLocks noChangeAspect="1"/>
          </p:cNvPicPr>
          <p:nvPr/>
        </p:nvPicPr>
        <p:blipFill>
          <a:blip r:embed="rId2"/>
          <a:stretch>
            <a:fillRect/>
          </a:stretch>
        </p:blipFill>
        <p:spPr>
          <a:xfrm>
            <a:off x="5169852" y="3692476"/>
            <a:ext cx="2617660" cy="2406207"/>
          </a:xfrm>
          <a:prstGeom prst="rect">
            <a:avLst/>
          </a:prstGeom>
        </p:spPr>
      </p:pic>
      <p:pic>
        <p:nvPicPr>
          <p:cNvPr id="6" name="Picture 5">
            <a:extLst>
              <a:ext uri="{FF2B5EF4-FFF2-40B4-BE49-F238E27FC236}">
                <a16:creationId xmlns:a16="http://schemas.microsoft.com/office/drawing/2014/main" id="{864E04CA-C9EC-4F80-BC4B-E3750959BECB}"/>
              </a:ext>
            </a:extLst>
          </p:cNvPr>
          <p:cNvPicPr>
            <a:picLocks noChangeAspect="1"/>
          </p:cNvPicPr>
          <p:nvPr/>
        </p:nvPicPr>
        <p:blipFill>
          <a:blip r:embed="rId3"/>
          <a:stretch>
            <a:fillRect/>
          </a:stretch>
        </p:blipFill>
        <p:spPr>
          <a:xfrm>
            <a:off x="954157" y="3581824"/>
            <a:ext cx="2511331" cy="2186019"/>
          </a:xfrm>
          <a:prstGeom prst="rect">
            <a:avLst/>
          </a:prstGeom>
        </p:spPr>
      </p:pic>
      <p:sp>
        <p:nvSpPr>
          <p:cNvPr id="7" name="Rectangle 6">
            <a:extLst>
              <a:ext uri="{FF2B5EF4-FFF2-40B4-BE49-F238E27FC236}">
                <a16:creationId xmlns:a16="http://schemas.microsoft.com/office/drawing/2014/main" id="{47F17AE6-AFF4-4A92-98BE-544026316E5B}"/>
              </a:ext>
            </a:extLst>
          </p:cNvPr>
          <p:cNvSpPr/>
          <p:nvPr/>
        </p:nvSpPr>
        <p:spPr>
          <a:xfrm>
            <a:off x="9359127" y="5700671"/>
            <a:ext cx="162576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mn-cs"/>
              </a:rPr>
              <a:t>Cryovial 2mL</a:t>
            </a:r>
          </a:p>
        </p:txBody>
      </p:sp>
      <p:pic>
        <p:nvPicPr>
          <p:cNvPr id="8" name="Picture 7">
            <a:extLst>
              <a:ext uri="{FF2B5EF4-FFF2-40B4-BE49-F238E27FC236}">
                <a16:creationId xmlns:a16="http://schemas.microsoft.com/office/drawing/2014/main" id="{B44ECF02-57C0-468A-82B0-5B040F2C52D1}"/>
              </a:ext>
            </a:extLst>
          </p:cNvPr>
          <p:cNvPicPr>
            <a:picLocks noChangeAspect="1"/>
          </p:cNvPicPr>
          <p:nvPr/>
        </p:nvPicPr>
        <p:blipFill>
          <a:blip r:embed="rId4"/>
          <a:stretch>
            <a:fillRect/>
          </a:stretch>
        </p:blipFill>
        <p:spPr>
          <a:xfrm>
            <a:off x="8718359" y="3865833"/>
            <a:ext cx="2809926" cy="1773766"/>
          </a:xfrm>
          <a:prstGeom prst="rect">
            <a:avLst/>
          </a:prstGeom>
        </p:spPr>
      </p:pic>
      <p:sp>
        <p:nvSpPr>
          <p:cNvPr id="9" name="Rectangle 8">
            <a:extLst>
              <a:ext uri="{FF2B5EF4-FFF2-40B4-BE49-F238E27FC236}">
                <a16:creationId xmlns:a16="http://schemas.microsoft.com/office/drawing/2014/main" id="{0DE5D906-2721-4878-9A63-15F99DF0DECC}"/>
              </a:ext>
            </a:extLst>
          </p:cNvPr>
          <p:cNvSpPr/>
          <p:nvPr/>
        </p:nvSpPr>
        <p:spPr>
          <a:xfrm>
            <a:off x="710851" y="5898341"/>
            <a:ext cx="3693639"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mn-cs"/>
              </a:rPr>
              <a:t>60 ml polypropylene containers</a:t>
            </a:r>
          </a:p>
        </p:txBody>
      </p:sp>
    </p:spTree>
    <p:extLst>
      <p:ext uri="{BB962C8B-B14F-4D97-AF65-F5344CB8AC3E}">
        <p14:creationId xmlns:p14="http://schemas.microsoft.com/office/powerpoint/2010/main" val="35010894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10A1AF-0AFB-4A40-B30B-6B9A7EAEBDE2}"/>
              </a:ext>
            </a:extLst>
          </p:cNvPr>
          <p:cNvSpPr/>
          <p:nvPr/>
        </p:nvSpPr>
        <p:spPr>
          <a:xfrm>
            <a:off x="323557" y="360218"/>
            <a:ext cx="11544886" cy="298543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entury Gothic" panose="020B0502020202020204"/>
                <a:ea typeface="+mn-ea"/>
                <a:cs typeface="+mn-cs"/>
              </a:rPr>
              <a:t>Instructions for Collecting Saliva</a:t>
            </a:r>
            <a:r>
              <a:rPr kumimoji="0" lang="en-US" sz="2800" b="1" i="0" u="none" strike="noStrike" kern="1200" cap="none" spc="0" normalizeH="0" baseline="0" noProof="0" dirty="0">
                <a:ln>
                  <a:noFill/>
                </a:ln>
                <a:solidFill>
                  <a:prstClr val="white"/>
                </a:solidFill>
                <a:effectLst/>
                <a:uLnTx/>
                <a:uFillTx/>
                <a:latin typeface="Century Gothic" panose="020B0502020202020204"/>
                <a:ea typeface="+mn-ea"/>
                <a:cs typeface="+mn-cs"/>
              </a:rPr>
              <a:t>: </a:t>
            </a:r>
          </a:p>
          <a:p>
            <a:pPr marL="457200" marR="0" lvl="0" indent="-457200" algn="just" defTabSz="457200" rtl="0" eaLnBrk="1" fontAlgn="auto" latinLnBrk="0" hangingPunct="1">
              <a:lnSpc>
                <a:spcPct val="100000"/>
              </a:lnSpc>
              <a:spcBef>
                <a:spcPts val="0"/>
              </a:spcBef>
              <a:spcAft>
                <a:spcPts val="0"/>
              </a:spcAft>
              <a:buClrTx/>
              <a:buSzTx/>
              <a:buFont typeface="+mj-lt"/>
              <a:buAutoNum type="arabicPeriod"/>
              <a:tabLst/>
              <a:defRPr/>
            </a:pPr>
            <a:r>
              <a:rPr kumimoji="0" lang="en-US" sz="2000" b="1" i="0" u="none" strike="noStrike" kern="1200" cap="none" spc="0" normalizeH="0" baseline="0" noProof="0" dirty="0">
                <a:ln>
                  <a:noFill/>
                </a:ln>
                <a:solidFill>
                  <a:prstClr val="white"/>
                </a:solidFill>
                <a:effectLst/>
                <a:uLnTx/>
                <a:uFillTx/>
                <a:latin typeface="Century Gothic" panose="020B0502020202020204"/>
                <a:ea typeface="+mn-ea"/>
                <a:cs typeface="+mn-cs"/>
              </a:rPr>
              <a:t>Remove cap from cryovial</a:t>
            </a:r>
          </a:p>
          <a:p>
            <a:pPr marL="457200" marR="0" lvl="0" indent="-457200" algn="just" defTabSz="457200" rtl="0" eaLnBrk="1" fontAlgn="auto" latinLnBrk="0" hangingPunct="1">
              <a:lnSpc>
                <a:spcPct val="100000"/>
              </a:lnSpc>
              <a:spcBef>
                <a:spcPts val="0"/>
              </a:spcBef>
              <a:spcAft>
                <a:spcPts val="0"/>
              </a:spcAft>
              <a:buClrTx/>
              <a:buSzTx/>
              <a:buFont typeface="+mj-lt"/>
              <a:buAutoNum type="arabicPeriod"/>
              <a:tabLst/>
              <a:defRPr/>
            </a:pPr>
            <a:r>
              <a:rPr kumimoji="0" lang="en-US" sz="2000" b="1" i="0" u="none" strike="noStrike" kern="1200" cap="none" spc="0" normalizeH="0" baseline="0" noProof="0" dirty="0">
                <a:ln>
                  <a:noFill/>
                </a:ln>
                <a:solidFill>
                  <a:prstClr val="white"/>
                </a:solidFill>
                <a:effectLst/>
                <a:uLnTx/>
                <a:uFillTx/>
                <a:latin typeface="Century Gothic" panose="020B0502020202020204"/>
                <a:ea typeface="+mn-ea"/>
                <a:cs typeface="+mn-cs"/>
              </a:rPr>
              <a:t>Remove Saliva Collection Aid from packaging and place securely into cryovial. </a:t>
            </a:r>
          </a:p>
          <a:p>
            <a:pPr marL="457200" marR="0" lvl="0" indent="-457200" algn="just" defTabSz="457200" rtl="0" eaLnBrk="1" fontAlgn="auto" latinLnBrk="0" hangingPunct="1">
              <a:lnSpc>
                <a:spcPct val="100000"/>
              </a:lnSpc>
              <a:spcBef>
                <a:spcPts val="0"/>
              </a:spcBef>
              <a:spcAft>
                <a:spcPts val="0"/>
              </a:spcAft>
              <a:buClrTx/>
              <a:buSzTx/>
              <a:buFont typeface="+mj-lt"/>
              <a:buAutoNum type="arabicPeriod"/>
              <a:tabLst/>
              <a:defRPr/>
            </a:pPr>
            <a:r>
              <a:rPr kumimoji="0" lang="en-US" sz="2000" b="1" i="0" u="none" strike="noStrike" kern="1200" cap="none" spc="0" normalizeH="0" baseline="0" noProof="0" dirty="0">
                <a:ln>
                  <a:noFill/>
                </a:ln>
                <a:solidFill>
                  <a:prstClr val="white"/>
                </a:solidFill>
                <a:effectLst/>
                <a:uLnTx/>
                <a:uFillTx/>
                <a:latin typeface="Century Gothic" panose="020B0502020202020204"/>
                <a:ea typeface="+mn-ea"/>
                <a:cs typeface="+mn-cs"/>
              </a:rPr>
              <a:t>Instruct participants to allow saliva to pool in the mouth. </a:t>
            </a:r>
          </a:p>
          <a:p>
            <a:pPr marL="457200" marR="0" lvl="0" indent="-457200" algn="just" defTabSz="457200" rtl="0" eaLnBrk="1" fontAlgn="auto" latinLnBrk="0" hangingPunct="1">
              <a:lnSpc>
                <a:spcPct val="100000"/>
              </a:lnSpc>
              <a:spcBef>
                <a:spcPts val="0"/>
              </a:spcBef>
              <a:spcAft>
                <a:spcPts val="0"/>
              </a:spcAft>
              <a:buClrTx/>
              <a:buSzTx/>
              <a:buFont typeface="+mj-lt"/>
              <a:buAutoNum type="arabicPeriod"/>
              <a:tabLst/>
              <a:defRPr/>
            </a:pPr>
            <a:r>
              <a:rPr kumimoji="0" lang="en-US" sz="2000" b="1" i="0" u="none" strike="noStrike" kern="1200" cap="none" spc="0" normalizeH="0" baseline="0" noProof="0" dirty="0">
                <a:ln>
                  <a:noFill/>
                </a:ln>
                <a:solidFill>
                  <a:prstClr val="white"/>
                </a:solidFill>
                <a:effectLst/>
                <a:uLnTx/>
                <a:uFillTx/>
                <a:latin typeface="Century Gothic" panose="020B0502020202020204"/>
                <a:ea typeface="+mn-ea"/>
                <a:cs typeface="+mn-cs"/>
              </a:rPr>
              <a:t>With head tilted forward, participants should drool to collect saliva in the cryovial. </a:t>
            </a:r>
          </a:p>
          <a:p>
            <a:pPr marL="457200" marR="0" lvl="0" indent="-457200" algn="just" defTabSz="457200" rtl="0" eaLnBrk="1" fontAlgn="auto" latinLnBrk="0" hangingPunct="1">
              <a:lnSpc>
                <a:spcPct val="100000"/>
              </a:lnSpc>
              <a:spcBef>
                <a:spcPts val="0"/>
              </a:spcBef>
              <a:spcAft>
                <a:spcPts val="0"/>
              </a:spcAft>
              <a:buClrTx/>
              <a:buSzTx/>
              <a:buFont typeface="+mj-lt"/>
              <a:buAutoNum type="arabicPeriod"/>
              <a:tabLst/>
              <a:defRPr/>
            </a:pPr>
            <a:r>
              <a:rPr kumimoji="0" lang="en-US" sz="2000" b="1" i="0" u="none" strike="noStrike" kern="1200" cap="none" spc="0" normalizeH="0" baseline="0" noProof="0" dirty="0">
                <a:ln>
                  <a:noFill/>
                </a:ln>
                <a:solidFill>
                  <a:prstClr val="white"/>
                </a:solidFill>
                <a:effectLst/>
                <a:uLnTx/>
                <a:uFillTx/>
                <a:latin typeface="Century Gothic" panose="020B0502020202020204"/>
                <a:ea typeface="+mn-ea"/>
                <a:cs typeface="+mn-cs"/>
              </a:rPr>
              <a:t>Repeat until sufficient sample is collected. Reserve air space in the vial to accommodate the expansion of saliva during freezing. Collection of samples to be analyzed for multiple analytes may require additional cryovials. </a:t>
            </a:r>
          </a:p>
          <a:p>
            <a:pPr marL="457200" marR="0" lvl="0" indent="-457200" algn="just" defTabSz="457200" rtl="0" eaLnBrk="1" fontAlgn="auto" latinLnBrk="0" hangingPunct="1">
              <a:lnSpc>
                <a:spcPct val="100000"/>
              </a:lnSpc>
              <a:spcBef>
                <a:spcPts val="0"/>
              </a:spcBef>
              <a:spcAft>
                <a:spcPts val="0"/>
              </a:spcAft>
              <a:buClrTx/>
              <a:buSzTx/>
              <a:buFont typeface="+mj-lt"/>
              <a:buAutoNum type="arabicPeriod"/>
              <a:tabLst/>
              <a:defRPr/>
            </a:pPr>
            <a:r>
              <a:rPr kumimoji="0" lang="en-US" sz="2000" b="1" i="0" u="none" strike="noStrike" kern="1200" cap="none" spc="0" normalizeH="0" baseline="0" noProof="0" dirty="0">
                <a:ln>
                  <a:noFill/>
                </a:ln>
                <a:solidFill>
                  <a:prstClr val="white"/>
                </a:solidFill>
                <a:effectLst/>
                <a:uLnTx/>
                <a:uFillTx/>
                <a:latin typeface="Century Gothic" panose="020B0502020202020204"/>
                <a:ea typeface="+mn-ea"/>
                <a:cs typeface="+mn-cs"/>
              </a:rPr>
              <a:t>Replace cap onto cryovial. </a:t>
            </a:r>
          </a:p>
        </p:txBody>
      </p:sp>
      <p:pic>
        <p:nvPicPr>
          <p:cNvPr id="3" name="Picture 2">
            <a:extLst>
              <a:ext uri="{FF2B5EF4-FFF2-40B4-BE49-F238E27FC236}">
                <a16:creationId xmlns:a16="http://schemas.microsoft.com/office/drawing/2014/main" id="{7096BE4D-3D99-4C58-9896-A952BE716CB5}"/>
              </a:ext>
            </a:extLst>
          </p:cNvPr>
          <p:cNvPicPr>
            <a:picLocks noChangeAspect="1"/>
          </p:cNvPicPr>
          <p:nvPr/>
        </p:nvPicPr>
        <p:blipFill>
          <a:blip r:embed="rId2"/>
          <a:stretch>
            <a:fillRect/>
          </a:stretch>
        </p:blipFill>
        <p:spPr>
          <a:xfrm>
            <a:off x="8937543" y="3683851"/>
            <a:ext cx="3128171" cy="3128171"/>
          </a:xfrm>
          <a:prstGeom prst="rect">
            <a:avLst/>
          </a:prstGeom>
        </p:spPr>
      </p:pic>
      <p:pic>
        <p:nvPicPr>
          <p:cNvPr id="5" name="Picture 4">
            <a:extLst>
              <a:ext uri="{FF2B5EF4-FFF2-40B4-BE49-F238E27FC236}">
                <a16:creationId xmlns:a16="http://schemas.microsoft.com/office/drawing/2014/main" id="{F83C9739-B949-4396-A6A7-0B208412DD8B}"/>
              </a:ext>
            </a:extLst>
          </p:cNvPr>
          <p:cNvPicPr>
            <a:picLocks noChangeAspect="1"/>
          </p:cNvPicPr>
          <p:nvPr/>
        </p:nvPicPr>
        <p:blipFill>
          <a:blip r:embed="rId3"/>
          <a:stretch>
            <a:fillRect/>
          </a:stretch>
        </p:blipFill>
        <p:spPr>
          <a:xfrm>
            <a:off x="126286" y="3683852"/>
            <a:ext cx="8565133" cy="3128171"/>
          </a:xfrm>
          <a:prstGeom prst="rect">
            <a:avLst/>
          </a:prstGeom>
        </p:spPr>
      </p:pic>
    </p:spTree>
    <p:extLst>
      <p:ext uri="{BB962C8B-B14F-4D97-AF65-F5344CB8AC3E}">
        <p14:creationId xmlns:p14="http://schemas.microsoft.com/office/powerpoint/2010/main" val="16510021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527" y="830570"/>
            <a:ext cx="11290946" cy="3970318"/>
          </a:xfrm>
          <a:prstGeom prst="rect">
            <a:avLst/>
          </a:prstGeom>
        </p:spPr>
        <p:txBody>
          <a:bodyPr wrap="square">
            <a:spAutoFit/>
          </a:bodyPr>
          <a:lstStyle/>
          <a:p>
            <a:pPr marL="457200" marR="0" lvl="1"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800" b="1" i="0" u="none" strike="noStrike" kern="1200" cap="none" spc="0" normalizeH="0" baseline="0" noProof="0" dirty="0">
                <a:ln>
                  <a:noFill/>
                </a:ln>
                <a:solidFill>
                  <a:prstClr val="white"/>
                </a:solidFill>
                <a:effectLst/>
                <a:uLnTx/>
                <a:uFillTx/>
                <a:latin typeface="Century Gothic" panose="020B0502020202020204"/>
                <a:ea typeface="+mn-ea"/>
                <a:cs typeface="+mn-cs"/>
              </a:rPr>
              <a:t>If participants are not willing or able to drool saliva into a vial.</a:t>
            </a:r>
          </a:p>
          <a:p>
            <a:pPr marL="0" marR="0" lvl="1" indent="0" algn="just"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entury Gothic" panose="020B0502020202020204"/>
                <a:ea typeface="+mn-ea"/>
                <a:cs typeface="+mn-cs"/>
              </a:rPr>
              <a:t> </a:t>
            </a:r>
          </a:p>
          <a:p>
            <a:pPr marL="457200" marR="0" lvl="1"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800" b="1" i="0" u="none" strike="noStrike" kern="1200" cap="none" spc="0" normalizeH="0" baseline="0" noProof="0" dirty="0">
                <a:ln>
                  <a:noFill/>
                </a:ln>
                <a:solidFill>
                  <a:prstClr val="white"/>
                </a:solidFill>
                <a:effectLst/>
                <a:uLnTx/>
                <a:uFillTx/>
                <a:latin typeface="Century Gothic" panose="020B0502020202020204"/>
                <a:ea typeface="+mn-ea"/>
                <a:cs typeface="+mn-cs"/>
              </a:rPr>
              <a:t>If the saliva samples are to be analyzed for cortisol, testosterone, α-amylase, chromogranin A, C-reactive protein, or </a:t>
            </a:r>
            <a:r>
              <a:rPr kumimoji="0" lang="en-US" sz="2800" b="1" i="0" u="none" strike="noStrike" kern="1200" cap="none" spc="0" normalizeH="0" baseline="0" noProof="0" dirty="0" err="1">
                <a:ln>
                  <a:noFill/>
                </a:ln>
                <a:solidFill>
                  <a:prstClr val="white"/>
                </a:solidFill>
                <a:effectLst/>
                <a:uLnTx/>
                <a:uFillTx/>
                <a:latin typeface="Century Gothic" panose="020B0502020202020204"/>
                <a:ea typeface="+mn-ea"/>
                <a:cs typeface="+mn-cs"/>
              </a:rPr>
              <a:t>SIgA</a:t>
            </a:r>
            <a:r>
              <a:rPr kumimoji="0" lang="en-US" sz="2800" b="1" i="0" u="none" strike="noStrike" kern="1200" cap="none" spc="0" normalizeH="0" baseline="0" noProof="0" dirty="0">
                <a:ln>
                  <a:noFill/>
                </a:ln>
                <a:solidFill>
                  <a:prstClr val="white"/>
                </a:solidFill>
                <a:effectLst/>
                <a:uLnTx/>
                <a:uFillTx/>
                <a:latin typeface="Century Gothic" panose="020B0502020202020204"/>
                <a:ea typeface="+mn-ea"/>
                <a:cs typeface="+mn-cs"/>
              </a:rPr>
              <a:t>, the </a:t>
            </a:r>
            <a:r>
              <a:rPr kumimoji="0" lang="en-US" sz="2800" b="1" i="0" u="none" strike="noStrike" kern="1200" cap="none" spc="0" normalizeH="0" baseline="0" noProof="0" dirty="0" err="1">
                <a:ln>
                  <a:noFill/>
                </a:ln>
                <a:solidFill>
                  <a:prstClr val="white"/>
                </a:solidFill>
                <a:effectLst/>
                <a:uLnTx/>
                <a:uFillTx/>
                <a:latin typeface="Century Gothic" panose="020B0502020202020204"/>
                <a:ea typeface="+mn-ea"/>
                <a:cs typeface="+mn-cs"/>
              </a:rPr>
              <a:t>Salimetrics</a:t>
            </a:r>
            <a:r>
              <a:rPr kumimoji="0" lang="en-US" sz="2800" b="1" i="0" u="none" strike="noStrike" kern="1200" cap="none" spc="0" normalizeH="0" baseline="0" noProof="0" dirty="0">
                <a:ln>
                  <a:noFill/>
                </a:ln>
                <a:solidFill>
                  <a:prstClr val="white"/>
                </a:solidFill>
                <a:effectLst/>
                <a:uLnTx/>
                <a:uFillTx/>
                <a:latin typeface="Century Gothic" panose="020B0502020202020204"/>
                <a:ea typeface="+mn-ea"/>
                <a:cs typeface="+mn-cs"/>
              </a:rPr>
              <a:t> Oral Swab (SOS) is an excellent alternative to passive drool because of its ease of use. </a:t>
            </a:r>
          </a:p>
          <a:p>
            <a:pPr marL="0" marR="0" lvl="1" indent="0" algn="just"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457200" marR="0" lvl="1"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800" b="1" i="0" u="none" strike="noStrike" kern="1200" cap="none" spc="0" normalizeH="0" baseline="0" noProof="0" dirty="0">
                <a:ln>
                  <a:noFill/>
                </a:ln>
                <a:solidFill>
                  <a:prstClr val="white"/>
                </a:solidFill>
                <a:effectLst/>
                <a:uLnTx/>
                <a:uFillTx/>
                <a:latin typeface="Century Gothic" panose="020B0502020202020204"/>
                <a:ea typeface="+mn-ea"/>
                <a:cs typeface="+mn-cs"/>
              </a:rPr>
              <a:t>The SOS also helps filter mucus and other matter from the sample, which may help improve immunoassay results.</a:t>
            </a:r>
            <a:endParaRPr kumimoji="0" lang="en-US" sz="2800" b="1" i="0" u="sng"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3" name="Rectangle 2"/>
          <p:cNvSpPr/>
          <p:nvPr/>
        </p:nvSpPr>
        <p:spPr>
          <a:xfrm>
            <a:off x="2324443" y="122684"/>
            <a:ext cx="8034572" cy="707886"/>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13462">
                  <a:solidFill>
                    <a:prstClr val="black"/>
                  </a:solidFill>
                  <a:prstDash val="solid"/>
                </a:ln>
                <a:solidFill>
                  <a:srgbClr val="FFFF00"/>
                </a:solidFill>
                <a:effectLst>
                  <a:outerShdw dist="38100" dir="2700000" algn="bl" rotWithShape="0">
                    <a:srgbClr val="983C27"/>
                  </a:outerShdw>
                </a:effectLst>
                <a:uLnTx/>
                <a:uFillTx/>
                <a:latin typeface="Century Gothic" panose="020B0502020202020204"/>
                <a:ea typeface="+mn-ea"/>
                <a:cs typeface="+mn-cs"/>
              </a:rPr>
              <a:t>The </a:t>
            </a:r>
            <a:r>
              <a:rPr kumimoji="0" lang="en-US" sz="4000" b="1" i="0" u="none" strike="noStrike" kern="1200" cap="none" spc="0" normalizeH="0" baseline="0" noProof="0" dirty="0" err="1">
                <a:ln w="13462">
                  <a:solidFill>
                    <a:prstClr val="black"/>
                  </a:solidFill>
                  <a:prstDash val="solid"/>
                </a:ln>
                <a:solidFill>
                  <a:srgbClr val="FFFF00"/>
                </a:solidFill>
                <a:effectLst>
                  <a:outerShdw dist="38100" dir="2700000" algn="bl" rotWithShape="0">
                    <a:srgbClr val="983C27"/>
                  </a:outerShdw>
                </a:effectLst>
                <a:uLnTx/>
                <a:uFillTx/>
                <a:latin typeface="Century Gothic" panose="020B0502020202020204"/>
                <a:ea typeface="+mn-ea"/>
                <a:cs typeface="+mn-cs"/>
              </a:rPr>
              <a:t>Salimetrics</a:t>
            </a:r>
            <a:r>
              <a:rPr kumimoji="0" lang="en-US" sz="4000" b="1" i="0" u="none" strike="noStrike" kern="1200" cap="none" spc="0" normalizeH="0" baseline="0" noProof="0" dirty="0">
                <a:ln w="13462">
                  <a:solidFill>
                    <a:prstClr val="black"/>
                  </a:solidFill>
                  <a:prstDash val="solid"/>
                </a:ln>
                <a:solidFill>
                  <a:srgbClr val="FFFF00"/>
                </a:solidFill>
                <a:effectLst>
                  <a:outerShdw dist="38100" dir="2700000" algn="bl" rotWithShape="0">
                    <a:srgbClr val="983C27"/>
                  </a:outerShdw>
                </a:effectLst>
                <a:uLnTx/>
                <a:uFillTx/>
                <a:latin typeface="Century Gothic" panose="020B0502020202020204"/>
                <a:ea typeface="+mn-ea"/>
                <a:cs typeface="+mn-cs"/>
              </a:rPr>
              <a:t> Oral Swab (SOS)</a:t>
            </a:r>
            <a:endParaRPr kumimoji="0" lang="ar-JO" sz="4000" b="1" i="0" u="none" strike="noStrike" kern="1200" cap="none" spc="0" normalizeH="0" baseline="0" noProof="0" dirty="0">
              <a:ln w="13462">
                <a:solidFill>
                  <a:prstClr val="black"/>
                </a:solidFill>
                <a:prstDash val="solid"/>
              </a:ln>
              <a:solidFill>
                <a:srgbClr val="FFFF00"/>
              </a:solidFill>
              <a:effectLst>
                <a:outerShdw dist="38100" dir="2700000" algn="bl" rotWithShape="0">
                  <a:srgbClr val="983C27"/>
                </a:outerShdw>
              </a:effectLst>
              <a:uLnTx/>
              <a:uFillTx/>
              <a:latin typeface="Century Gothic" panose="020B0502020202020204"/>
              <a:ea typeface="+mn-ea"/>
              <a:cs typeface="Tahoma" panose="020B0604030504040204" pitchFamily="34" charset="0"/>
            </a:endParaRPr>
          </a:p>
        </p:txBody>
      </p:sp>
      <p:pic>
        <p:nvPicPr>
          <p:cNvPr id="7" name="Picture 6">
            <a:extLst>
              <a:ext uri="{FF2B5EF4-FFF2-40B4-BE49-F238E27FC236}">
                <a16:creationId xmlns:a16="http://schemas.microsoft.com/office/drawing/2014/main" id="{CA3E882F-FE1B-46D1-BD7F-D4B9383C37E4}"/>
              </a:ext>
            </a:extLst>
          </p:cNvPr>
          <p:cNvPicPr>
            <a:picLocks noChangeAspect="1"/>
          </p:cNvPicPr>
          <p:nvPr/>
        </p:nvPicPr>
        <p:blipFill>
          <a:blip r:embed="rId2"/>
          <a:stretch>
            <a:fillRect/>
          </a:stretch>
        </p:blipFill>
        <p:spPr>
          <a:xfrm>
            <a:off x="4922981" y="4800888"/>
            <a:ext cx="2974109" cy="1979135"/>
          </a:xfrm>
          <a:prstGeom prst="rect">
            <a:avLst/>
          </a:prstGeom>
        </p:spPr>
      </p:pic>
    </p:spTree>
    <p:extLst>
      <p:ext uri="{BB962C8B-B14F-4D97-AF65-F5344CB8AC3E}">
        <p14:creationId xmlns:p14="http://schemas.microsoft.com/office/powerpoint/2010/main" val="14679280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041400"/>
            <a:ext cx="8653463" cy="5673725"/>
          </a:xfrm>
          <a:solidFill>
            <a:srgbClr val="FF00FF">
              <a:alpha val="68627"/>
            </a:srgbClr>
          </a:solidFill>
          <a:effectLst>
            <a:innerShdw blurRad="63500" dist="50800" dir="16200000">
              <a:prstClr val="black">
                <a:alpha val="50000"/>
              </a:prstClr>
            </a:innerShdw>
          </a:effectLst>
        </p:spPr>
        <p:txBody>
          <a:bodyPr>
            <a:normAutofit/>
          </a:bodyPr>
          <a:lstStyle/>
          <a:p>
            <a:pPr marL="0" indent="0" algn="l" rtl="0">
              <a:buNone/>
            </a:pPr>
            <a:r>
              <a:rPr lang="en-US" sz="3200" u="sng" dirty="0">
                <a:solidFill>
                  <a:srgbClr val="FFFF00"/>
                </a:solidFill>
                <a:highlight>
                  <a:srgbClr val="000080"/>
                </a:highlight>
              </a:rPr>
              <a:t>Infants and Small Children </a:t>
            </a:r>
          </a:p>
          <a:p>
            <a:pPr marL="0" indent="0" algn="ctr" rtl="0">
              <a:buNone/>
            </a:pPr>
            <a:r>
              <a:rPr lang="en-US" sz="3200" b="1" dirty="0">
                <a:solidFill>
                  <a:schemeClr val="bg1"/>
                </a:solidFill>
              </a:rPr>
              <a:t>The Children’s Swab and Infant’s Swab We recommend the </a:t>
            </a:r>
            <a:r>
              <a:rPr lang="en-US" sz="3200" b="1" dirty="0" err="1">
                <a:solidFill>
                  <a:schemeClr val="bg1"/>
                </a:solidFill>
              </a:rPr>
              <a:t>SalivaBio</a:t>
            </a:r>
            <a:r>
              <a:rPr lang="en-US" sz="3200" b="1" dirty="0">
                <a:solidFill>
                  <a:schemeClr val="bg1"/>
                </a:solidFill>
              </a:rPr>
              <a:t> Children’s Swab (SCS) for children under the age of 6, and the </a:t>
            </a:r>
            <a:r>
              <a:rPr lang="en-US" sz="3200" b="1" dirty="0" err="1">
                <a:solidFill>
                  <a:schemeClr val="bg1"/>
                </a:solidFill>
              </a:rPr>
              <a:t>SalivaBio</a:t>
            </a:r>
            <a:r>
              <a:rPr lang="en-US" sz="3200" b="1" dirty="0">
                <a:solidFill>
                  <a:schemeClr val="bg1"/>
                </a:solidFill>
              </a:rPr>
              <a:t> Infant’s Swab (SIS) for infants under 6 months of age. </a:t>
            </a:r>
          </a:p>
          <a:p>
            <a:pPr marL="0" indent="0" algn="l" rtl="0">
              <a:buNone/>
            </a:pPr>
            <a:r>
              <a:rPr lang="en-US" sz="3200" b="1" dirty="0">
                <a:solidFill>
                  <a:schemeClr val="bg1"/>
                </a:solidFill>
              </a:rPr>
              <a:t>The extra-length </a:t>
            </a:r>
            <a:r>
              <a:rPr lang="en-US" sz="3200" b="1" dirty="0" err="1">
                <a:solidFill>
                  <a:schemeClr val="bg1"/>
                </a:solidFill>
              </a:rPr>
              <a:t>SalivaBio</a:t>
            </a:r>
            <a:r>
              <a:rPr lang="en-US" sz="3200" b="1" dirty="0">
                <a:solidFill>
                  <a:schemeClr val="bg1"/>
                </a:solidFill>
              </a:rPr>
              <a:t> Children’s Swab (SCS) may also be used for saliva collection from infirmed adult patients to avoid any danger of choking.</a:t>
            </a:r>
          </a:p>
        </p:txBody>
      </p:sp>
      <p:sp>
        <p:nvSpPr>
          <p:cNvPr id="2" name="Rectangle 1">
            <a:extLst>
              <a:ext uri="{FF2B5EF4-FFF2-40B4-BE49-F238E27FC236}">
                <a16:creationId xmlns:a16="http://schemas.microsoft.com/office/drawing/2014/main" id="{A6FF4EB8-8985-404C-9EFA-2E29E9CBA534}"/>
              </a:ext>
            </a:extLst>
          </p:cNvPr>
          <p:cNvSpPr/>
          <p:nvPr/>
        </p:nvSpPr>
        <p:spPr>
          <a:xfrm>
            <a:off x="1886354" y="142875"/>
            <a:ext cx="8419292" cy="707886"/>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13462">
                  <a:solidFill>
                    <a:prstClr val="black"/>
                  </a:solidFill>
                  <a:prstDash val="solid"/>
                </a:ln>
                <a:solidFill>
                  <a:srgbClr val="FFFF00"/>
                </a:solidFill>
                <a:effectLst>
                  <a:outerShdw dist="38100" dir="2700000" algn="bl" rotWithShape="0">
                    <a:srgbClr val="983C27"/>
                  </a:outerShdw>
                </a:effectLst>
                <a:uLnTx/>
                <a:uFillTx/>
                <a:latin typeface="Century Gothic" panose="020B0502020202020204"/>
                <a:ea typeface="+mn-ea"/>
                <a:cs typeface="+mn-cs"/>
              </a:rPr>
              <a:t>Collection Methods and Devices</a:t>
            </a:r>
          </a:p>
        </p:txBody>
      </p:sp>
      <p:pic>
        <p:nvPicPr>
          <p:cNvPr id="4" name="Picture 3">
            <a:extLst>
              <a:ext uri="{FF2B5EF4-FFF2-40B4-BE49-F238E27FC236}">
                <a16:creationId xmlns:a16="http://schemas.microsoft.com/office/drawing/2014/main" id="{2665AC10-D2C1-461D-938E-C8C1D914C034}"/>
              </a:ext>
            </a:extLst>
          </p:cNvPr>
          <p:cNvPicPr>
            <a:picLocks noChangeAspect="1"/>
          </p:cNvPicPr>
          <p:nvPr/>
        </p:nvPicPr>
        <p:blipFill>
          <a:blip r:embed="rId3"/>
          <a:stretch>
            <a:fillRect/>
          </a:stretch>
        </p:blipFill>
        <p:spPr>
          <a:xfrm>
            <a:off x="9209309" y="3128482"/>
            <a:ext cx="2619375" cy="1743075"/>
          </a:xfrm>
          <a:prstGeom prst="rect">
            <a:avLst/>
          </a:prstGeom>
        </p:spPr>
      </p:pic>
      <p:pic>
        <p:nvPicPr>
          <p:cNvPr id="1026" name="Picture 2" descr="نتيجة بحث الصور عن SalivaBio children s Swab (ScS)">
            <a:extLst>
              <a:ext uri="{FF2B5EF4-FFF2-40B4-BE49-F238E27FC236}">
                <a16:creationId xmlns:a16="http://schemas.microsoft.com/office/drawing/2014/main" id="{03A55FB5-FB1D-429F-849C-CDE83A9713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9310" y="1245702"/>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326B5AC2-F41D-44CF-994A-08AE1AA51D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23063" y="5208051"/>
            <a:ext cx="3171825" cy="1438275"/>
          </a:xfrm>
          <a:prstGeom prst="rect">
            <a:avLst/>
          </a:prstGeom>
        </p:spPr>
      </p:pic>
    </p:spTree>
    <p:extLst>
      <p:ext uri="{BB962C8B-B14F-4D97-AF65-F5344CB8AC3E}">
        <p14:creationId xmlns:p14="http://schemas.microsoft.com/office/powerpoint/2010/main" val="29207746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A33E32-9565-4382-8AA3-470D4A838265}"/>
              </a:ext>
            </a:extLst>
          </p:cNvPr>
          <p:cNvSpPr/>
          <p:nvPr/>
        </p:nvSpPr>
        <p:spPr>
          <a:xfrm>
            <a:off x="268306" y="378987"/>
            <a:ext cx="6973003" cy="489364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Passive drool is highly recommended because it is both cost effective and approved for use with almost all analytes.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If participants are not willing or able to drool saliva into a vial, the </a:t>
            </a:r>
            <a:r>
              <a:rPr kumimoji="0" lang="en-US" sz="24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SalivaBio</a:t>
            </a:r>
            <a:r>
              <a:rPr kumimoji="0" lang="en-US" sz="24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Oral Swab may be used as an alternative collection method, but only for certain analytes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To avoid problems with analyte retention or the introduction of contaminants, use only high quality polypropylene vials for collection, such as 2 ml cryovials.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The vials used must seal tightly, must be able to withstand temperatures down to -80oC.</a:t>
            </a:r>
            <a:endParaRPr kumimoji="0" lang="en-US" sz="2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p:txBody>
      </p:sp>
      <p:pic>
        <p:nvPicPr>
          <p:cNvPr id="6" name="Picture 5">
            <a:extLst>
              <a:ext uri="{FF2B5EF4-FFF2-40B4-BE49-F238E27FC236}">
                <a16:creationId xmlns:a16="http://schemas.microsoft.com/office/drawing/2014/main" id="{28AEA9AC-EB9E-4096-80BA-4B0BDD81B4F1}"/>
              </a:ext>
            </a:extLst>
          </p:cNvPr>
          <p:cNvPicPr>
            <a:picLocks noChangeAspect="1"/>
          </p:cNvPicPr>
          <p:nvPr/>
        </p:nvPicPr>
        <p:blipFill>
          <a:blip r:embed="rId2"/>
          <a:stretch>
            <a:fillRect/>
          </a:stretch>
        </p:blipFill>
        <p:spPr>
          <a:xfrm>
            <a:off x="7241309" y="1961824"/>
            <a:ext cx="4747552" cy="3062757"/>
          </a:xfrm>
          <a:prstGeom prst="rect">
            <a:avLst/>
          </a:prstGeom>
        </p:spPr>
      </p:pic>
    </p:spTree>
    <p:extLst>
      <p:ext uri="{BB962C8B-B14F-4D97-AF65-F5344CB8AC3E}">
        <p14:creationId xmlns:p14="http://schemas.microsoft.com/office/powerpoint/2010/main" val="30276419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91E7B5-EC04-4DC7-A5B0-B7E4910417A1}"/>
              </a:ext>
            </a:extLst>
          </p:cNvPr>
          <p:cNvSpPr/>
          <p:nvPr/>
        </p:nvSpPr>
        <p:spPr>
          <a:xfrm>
            <a:off x="208590" y="1311266"/>
            <a:ext cx="8253901" cy="4678204"/>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2"/>
                </a:solidFill>
                <a:effectLst/>
                <a:uLnTx/>
                <a:uFillTx/>
                <a:latin typeface="Century Gothic" panose="020B0502020202020204"/>
                <a:ea typeface="+mn-ea"/>
                <a:cs typeface="+mn-cs"/>
              </a:rPr>
              <a:t> </a:t>
            </a:r>
            <a:endParaRPr kumimoji="0" lang="en-US" sz="2400" b="0" i="0" u="none" strike="noStrike" kern="1200" cap="none" spc="0" normalizeH="0" baseline="0" noProof="0" dirty="0">
              <a:ln>
                <a:noFill/>
              </a:ln>
              <a:solidFill>
                <a:schemeClr val="tx2"/>
              </a:solidFill>
              <a:effectLst/>
              <a:uLnTx/>
              <a:uFillTx/>
              <a:latin typeface="Century Gothic" panose="020B0502020202020204"/>
              <a:ea typeface="+mn-ea"/>
              <a:cs typeface="+mn-cs"/>
            </a:endParaRPr>
          </a:p>
          <a:p>
            <a:pPr marL="514350" marR="0" lvl="0" indent="-514350" algn="just" defTabSz="457200" rtl="0" eaLnBrk="1" fontAlgn="auto" latinLnBrk="0" hangingPunct="1">
              <a:lnSpc>
                <a:spcPct val="100000"/>
              </a:lnSpc>
              <a:spcBef>
                <a:spcPts val="0"/>
              </a:spcBef>
              <a:spcAft>
                <a:spcPts val="0"/>
              </a:spcAft>
              <a:buClrTx/>
              <a:buSzTx/>
              <a:buFont typeface="+mj-lt"/>
              <a:buAutoNum type="arabicPeriod"/>
              <a:tabLst/>
              <a:defRPr/>
            </a:pPr>
            <a:r>
              <a:rPr kumimoji="0" lang="en-US" sz="2800" b="1" i="0" u="none" strike="noStrike" kern="1200" cap="none" spc="0" normalizeH="0" baseline="0" noProof="0" dirty="0">
                <a:ln>
                  <a:noFill/>
                </a:ln>
                <a:solidFill>
                  <a:schemeClr val="tx2"/>
                </a:solidFill>
                <a:effectLst/>
                <a:uLnTx/>
                <a:uFillTx/>
                <a:latin typeface="Century Gothic" panose="020B0502020202020204"/>
                <a:ea typeface="+mn-ea"/>
                <a:cs typeface="+mn-cs"/>
              </a:rPr>
              <a:t>Noninvasive diagnosis of disease and monitoring of general health.</a:t>
            </a:r>
          </a:p>
          <a:p>
            <a:pPr marL="514350" marR="0" lvl="0" indent="-514350" algn="just" defTabSz="457200" rtl="0" eaLnBrk="1" fontAlgn="auto" latinLnBrk="0" hangingPunct="1">
              <a:lnSpc>
                <a:spcPct val="100000"/>
              </a:lnSpc>
              <a:spcBef>
                <a:spcPts val="0"/>
              </a:spcBef>
              <a:spcAft>
                <a:spcPts val="0"/>
              </a:spcAft>
              <a:buClrTx/>
              <a:buSzTx/>
              <a:buFont typeface="+mj-lt"/>
              <a:buAutoNum type="arabicPeriod"/>
              <a:tabLst/>
              <a:defRPr/>
            </a:pPr>
            <a:r>
              <a:rPr kumimoji="0" lang="en-US" sz="2800" b="1" i="0" u="none" strike="noStrike" kern="1200" cap="none" spc="0" normalizeH="0" baseline="0" noProof="0" dirty="0">
                <a:ln>
                  <a:noFill/>
                </a:ln>
                <a:solidFill>
                  <a:schemeClr val="tx2"/>
                </a:solidFill>
                <a:effectLst/>
                <a:uLnTx/>
                <a:uFillTx/>
                <a:latin typeface="Century Gothic" panose="020B0502020202020204"/>
                <a:ea typeface="+mn-ea"/>
                <a:cs typeface="+mn-cs"/>
              </a:rPr>
              <a:t>Painless, patient suffers no discomfort and little anxiety in the collection process.</a:t>
            </a:r>
          </a:p>
          <a:p>
            <a:pPr marL="514350" marR="0" lvl="0" indent="-514350" algn="just" defTabSz="457200" rtl="0" eaLnBrk="1" fontAlgn="auto" latinLnBrk="0" hangingPunct="1">
              <a:lnSpc>
                <a:spcPct val="100000"/>
              </a:lnSpc>
              <a:spcBef>
                <a:spcPts val="0"/>
              </a:spcBef>
              <a:spcAft>
                <a:spcPts val="0"/>
              </a:spcAft>
              <a:buClrTx/>
              <a:buSzTx/>
              <a:buFont typeface="+mj-lt"/>
              <a:buAutoNum type="arabicPeriod"/>
              <a:tabLst/>
              <a:defRPr/>
            </a:pPr>
            <a:r>
              <a:rPr kumimoji="0" lang="en-US" sz="2800" b="1" i="0" u="none" strike="noStrike" kern="1200" cap="none" spc="0" normalizeH="0" baseline="0" noProof="0" dirty="0">
                <a:ln>
                  <a:noFill/>
                </a:ln>
                <a:solidFill>
                  <a:schemeClr val="tx2"/>
                </a:solidFill>
                <a:effectLst/>
                <a:uLnTx/>
                <a:uFillTx/>
                <a:latin typeface="Century Gothic" panose="020B0502020202020204"/>
                <a:ea typeface="+mn-ea"/>
                <a:cs typeface="+mn-cs"/>
              </a:rPr>
              <a:t>Simple in collection with a modest trained assistant and applicable in remote areas.</a:t>
            </a:r>
          </a:p>
          <a:p>
            <a:pPr marL="514350" marR="0" lvl="0" indent="-514350" algn="just" defTabSz="457200" rtl="0" eaLnBrk="1" fontAlgn="auto" latinLnBrk="0" hangingPunct="1">
              <a:lnSpc>
                <a:spcPct val="100000"/>
              </a:lnSpc>
              <a:spcBef>
                <a:spcPts val="0"/>
              </a:spcBef>
              <a:spcAft>
                <a:spcPts val="0"/>
              </a:spcAft>
              <a:buClrTx/>
              <a:buSzTx/>
              <a:buFont typeface="+mj-lt"/>
              <a:buAutoNum type="arabicPeriod"/>
              <a:tabLst/>
              <a:defRPr/>
            </a:pPr>
            <a:r>
              <a:rPr kumimoji="0" lang="en-US" sz="2800" b="1" i="0" u="none" strike="noStrike" kern="1200" cap="none" spc="0" normalizeH="0" baseline="0" noProof="0" dirty="0">
                <a:ln>
                  <a:noFill/>
                </a:ln>
                <a:solidFill>
                  <a:schemeClr val="tx2"/>
                </a:solidFill>
                <a:effectLst/>
                <a:uLnTx/>
                <a:uFillTx/>
                <a:latin typeface="Century Gothic" panose="020B0502020202020204"/>
                <a:ea typeface="+mn-ea"/>
                <a:cs typeface="+mn-cs"/>
              </a:rPr>
              <a:t>Relatively cheap technology as compared to other tests.</a:t>
            </a:r>
          </a:p>
          <a:p>
            <a:pPr marL="514350" marR="0" lvl="0" indent="-514350" algn="just" defTabSz="457200" rtl="0" eaLnBrk="1" fontAlgn="auto" latinLnBrk="0" hangingPunct="1">
              <a:lnSpc>
                <a:spcPct val="100000"/>
              </a:lnSpc>
              <a:spcBef>
                <a:spcPts val="0"/>
              </a:spcBef>
              <a:spcAft>
                <a:spcPts val="0"/>
              </a:spcAft>
              <a:buClrTx/>
              <a:buSzTx/>
              <a:buFont typeface="+mj-lt"/>
              <a:buAutoNum type="arabicPeriod"/>
              <a:tabLst/>
              <a:defRPr/>
            </a:pPr>
            <a:r>
              <a:rPr kumimoji="0" lang="en-US" sz="2800" b="1" i="0" u="none" strike="noStrike" kern="1200" cap="none" spc="0" normalizeH="0" baseline="0" noProof="0" dirty="0">
                <a:ln>
                  <a:noFill/>
                </a:ln>
                <a:solidFill>
                  <a:schemeClr val="tx2"/>
                </a:solidFill>
                <a:effectLst/>
                <a:uLnTx/>
                <a:uFillTx/>
                <a:latin typeface="Century Gothic" panose="020B0502020202020204"/>
                <a:ea typeface="+mn-ea"/>
                <a:cs typeface="+mn-cs"/>
              </a:rPr>
              <a:t>Cost effective applicability for screening large population.</a:t>
            </a:r>
          </a:p>
        </p:txBody>
      </p:sp>
      <p:pic>
        <p:nvPicPr>
          <p:cNvPr id="3" name="Picture 2">
            <a:extLst>
              <a:ext uri="{FF2B5EF4-FFF2-40B4-BE49-F238E27FC236}">
                <a16:creationId xmlns:a16="http://schemas.microsoft.com/office/drawing/2014/main" id="{C15B4A9A-B3ED-4528-B3DD-096678B1AF79}"/>
              </a:ext>
            </a:extLst>
          </p:cNvPr>
          <p:cNvPicPr>
            <a:picLocks noChangeAspect="1"/>
          </p:cNvPicPr>
          <p:nvPr/>
        </p:nvPicPr>
        <p:blipFill>
          <a:blip r:embed="rId2"/>
          <a:stretch>
            <a:fillRect/>
          </a:stretch>
        </p:blipFill>
        <p:spPr>
          <a:xfrm>
            <a:off x="8845869" y="2081597"/>
            <a:ext cx="3137541" cy="3137541"/>
          </a:xfrm>
          <a:prstGeom prst="rect">
            <a:avLst/>
          </a:prstGeom>
        </p:spPr>
      </p:pic>
      <p:sp>
        <p:nvSpPr>
          <p:cNvPr id="4" name="Rectangle 3">
            <a:extLst>
              <a:ext uri="{FF2B5EF4-FFF2-40B4-BE49-F238E27FC236}">
                <a16:creationId xmlns:a16="http://schemas.microsoft.com/office/drawing/2014/main" id="{E6E4E203-7BF1-4065-AC89-AD4E81B0A7D0}"/>
              </a:ext>
            </a:extLst>
          </p:cNvPr>
          <p:cNvSpPr/>
          <p:nvPr/>
        </p:nvSpPr>
        <p:spPr>
          <a:xfrm>
            <a:off x="4637908" y="203117"/>
            <a:ext cx="2916183" cy="646331"/>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13462">
                  <a:solidFill>
                    <a:prstClr val="black"/>
                  </a:solidFill>
                  <a:prstDash val="solid"/>
                </a:ln>
                <a:solidFill>
                  <a:srgbClr val="FFFF00"/>
                </a:solidFill>
                <a:effectLst>
                  <a:outerShdw dist="38100" dir="2700000" algn="bl" rotWithShape="0">
                    <a:srgbClr val="983C27"/>
                  </a:outerShdw>
                </a:effectLst>
                <a:uLnTx/>
                <a:uFillTx/>
                <a:latin typeface="Century Gothic" panose="020B0502020202020204"/>
                <a:ea typeface="+mn-ea"/>
                <a:cs typeface="+mn-cs"/>
              </a:rPr>
              <a:t>Advantages</a:t>
            </a:r>
          </a:p>
        </p:txBody>
      </p:sp>
    </p:spTree>
    <p:extLst>
      <p:ext uri="{BB962C8B-B14F-4D97-AF65-F5344CB8AC3E}">
        <p14:creationId xmlns:p14="http://schemas.microsoft.com/office/powerpoint/2010/main" val="21908590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8B59EA-A810-4C01-914A-A217CEA8EBFF}"/>
              </a:ext>
            </a:extLst>
          </p:cNvPr>
          <p:cNvSpPr/>
          <p:nvPr/>
        </p:nvSpPr>
        <p:spPr>
          <a:xfrm>
            <a:off x="434238" y="350943"/>
            <a:ext cx="11323524" cy="3970318"/>
          </a:xfrm>
          <a:prstGeom prst="rect">
            <a:avLst/>
          </a:prstGeom>
        </p:spPr>
        <p:txBody>
          <a:bodyPr wrap="square">
            <a:spAutoFit/>
          </a:bodyPr>
          <a:lstStyle/>
          <a:p>
            <a:pPr marL="514350" marR="0" lvl="0" indent="-514350" algn="just" defTabSz="457200" rtl="0" eaLnBrk="1" fontAlgn="auto" latinLnBrk="0" hangingPunct="1">
              <a:lnSpc>
                <a:spcPct val="100000"/>
              </a:lnSpc>
              <a:spcBef>
                <a:spcPts val="0"/>
              </a:spcBef>
              <a:spcAft>
                <a:spcPts val="0"/>
              </a:spcAft>
              <a:buClrTx/>
              <a:buSzTx/>
              <a:buFont typeface="+mj-lt"/>
              <a:buAutoNum type="arabicPeriod" startAt="6"/>
              <a:tabLst/>
              <a:defRPr/>
            </a:pPr>
            <a:r>
              <a:rPr kumimoji="0" lang="en-US" sz="2800" b="1" i="0" u="none" strike="noStrike" kern="1200" cap="none" spc="0" normalizeH="0" baseline="0" noProof="0" dirty="0">
                <a:ln>
                  <a:noFill/>
                </a:ln>
                <a:solidFill>
                  <a:srgbClr val="FFFF00"/>
                </a:solidFill>
                <a:effectLst/>
                <a:uLnTx/>
                <a:uFillTx/>
                <a:latin typeface="Century Gothic" panose="020B0502020202020204"/>
                <a:ea typeface="+mn-ea"/>
                <a:cs typeface="+mn-cs"/>
              </a:rPr>
              <a:t>Can be used to study special population where blood sampling is a problem </a:t>
            </a:r>
            <a:r>
              <a:rPr kumimoji="0" lang="en-US" sz="2800" b="1" i="0" u="none" strike="noStrike" kern="1200" cap="none" spc="0" normalizeH="0" baseline="0" noProof="0" dirty="0" err="1">
                <a:ln>
                  <a:noFill/>
                </a:ln>
                <a:solidFill>
                  <a:srgbClr val="FFFF00"/>
                </a:solidFill>
                <a:effectLst/>
                <a:uLnTx/>
                <a:uFillTx/>
                <a:latin typeface="Century Gothic" panose="020B0502020202020204"/>
                <a:ea typeface="+mn-ea"/>
                <a:cs typeface="+mn-cs"/>
              </a:rPr>
              <a:t>e.g</a:t>
            </a:r>
            <a:r>
              <a:rPr kumimoji="0" lang="en-US" sz="2800" b="1" i="0" u="none" strike="noStrike" kern="1200" cap="none" spc="0" normalizeH="0" baseline="0" noProof="0" dirty="0">
                <a:ln>
                  <a:noFill/>
                </a:ln>
                <a:solidFill>
                  <a:srgbClr val="FFFF00"/>
                </a:solidFill>
                <a:effectLst/>
                <a:uLnTx/>
                <a:uFillTx/>
                <a:latin typeface="Century Gothic" panose="020B0502020202020204"/>
                <a:ea typeface="+mn-ea"/>
                <a:cs typeface="+mn-cs"/>
              </a:rPr>
              <a:t> children, anxious /handicap/ elderly patients.</a:t>
            </a:r>
          </a:p>
          <a:p>
            <a:pPr marL="514350" marR="0" lvl="0" indent="-514350" algn="just" defTabSz="457200" rtl="0" eaLnBrk="1" fontAlgn="auto" latinLnBrk="0" hangingPunct="1">
              <a:lnSpc>
                <a:spcPct val="100000"/>
              </a:lnSpc>
              <a:spcBef>
                <a:spcPts val="0"/>
              </a:spcBef>
              <a:spcAft>
                <a:spcPts val="0"/>
              </a:spcAft>
              <a:buClrTx/>
              <a:buSzTx/>
              <a:buFont typeface="+mj-lt"/>
              <a:buAutoNum type="arabicPeriod" startAt="6"/>
              <a:tabLst/>
              <a:defRPr/>
            </a:pPr>
            <a:r>
              <a:rPr kumimoji="0" lang="en-US" sz="2800" b="1" i="0" u="none" strike="noStrike" kern="1200" cap="none" spc="0" normalizeH="0" baseline="0" noProof="0" dirty="0">
                <a:ln>
                  <a:noFill/>
                </a:ln>
                <a:solidFill>
                  <a:srgbClr val="FFFF00"/>
                </a:solidFill>
                <a:effectLst/>
                <a:uLnTx/>
                <a:uFillTx/>
                <a:latin typeface="Century Gothic" panose="020B0502020202020204"/>
                <a:ea typeface="+mn-ea"/>
                <a:cs typeface="+mn-cs"/>
              </a:rPr>
              <a:t>Convenient for multisampling.</a:t>
            </a:r>
          </a:p>
          <a:p>
            <a:pPr marL="514350" marR="0" lvl="0" indent="-514350" algn="just" defTabSz="457200" rtl="0" eaLnBrk="1" fontAlgn="auto" latinLnBrk="0" hangingPunct="1">
              <a:lnSpc>
                <a:spcPct val="100000"/>
              </a:lnSpc>
              <a:spcBef>
                <a:spcPts val="0"/>
              </a:spcBef>
              <a:spcAft>
                <a:spcPts val="0"/>
              </a:spcAft>
              <a:buClrTx/>
              <a:buSzTx/>
              <a:buFont typeface="+mj-lt"/>
              <a:buAutoNum type="arabicPeriod" startAt="6"/>
              <a:tabLst/>
              <a:defRPr/>
            </a:pPr>
            <a:r>
              <a:rPr kumimoji="0" lang="en-US" sz="2800" b="1" i="0" u="none" strike="noStrike" kern="1200" cap="none" spc="0" normalizeH="0" baseline="0" noProof="0" dirty="0">
                <a:ln>
                  <a:noFill/>
                </a:ln>
                <a:solidFill>
                  <a:srgbClr val="FFFF00"/>
                </a:solidFill>
                <a:effectLst/>
                <a:uLnTx/>
                <a:uFillTx/>
                <a:latin typeface="Century Gothic" panose="020B0502020202020204"/>
                <a:ea typeface="+mn-ea"/>
                <a:cs typeface="+mn-cs"/>
              </a:rPr>
              <a:t>Safer for health professionals than blood tests.</a:t>
            </a:r>
          </a:p>
          <a:p>
            <a:pPr marL="514350" marR="0" lvl="0" indent="-514350" algn="just" defTabSz="457200" rtl="0" eaLnBrk="1" fontAlgn="auto" latinLnBrk="0" hangingPunct="1">
              <a:lnSpc>
                <a:spcPct val="100000"/>
              </a:lnSpc>
              <a:spcBef>
                <a:spcPts val="0"/>
              </a:spcBef>
              <a:spcAft>
                <a:spcPts val="0"/>
              </a:spcAft>
              <a:buClrTx/>
              <a:buSzTx/>
              <a:buFont typeface="+mj-lt"/>
              <a:buAutoNum type="arabicPeriod" startAt="6"/>
              <a:tabLst/>
              <a:defRPr/>
            </a:pPr>
            <a:r>
              <a:rPr kumimoji="0" lang="en-US" sz="2800" b="1" i="0" u="none" strike="noStrike" kern="1200" cap="none" spc="0" normalizeH="0" baseline="0" noProof="0" dirty="0">
                <a:ln>
                  <a:noFill/>
                </a:ln>
                <a:solidFill>
                  <a:srgbClr val="FFFF00"/>
                </a:solidFill>
                <a:effectLst/>
                <a:uLnTx/>
                <a:uFillTx/>
                <a:latin typeface="Century Gothic" panose="020B0502020202020204"/>
                <a:ea typeface="+mn-ea"/>
                <a:cs typeface="+mn-cs"/>
              </a:rPr>
              <a:t>Compared to blood and urine, saliva is also cheaper to store and ship.</a:t>
            </a:r>
          </a:p>
          <a:p>
            <a:pPr marL="514350" marR="0" lvl="0" indent="-514350" algn="just" defTabSz="457200" rtl="0" eaLnBrk="1" fontAlgn="auto" latinLnBrk="0" hangingPunct="1">
              <a:lnSpc>
                <a:spcPct val="100000"/>
              </a:lnSpc>
              <a:spcBef>
                <a:spcPts val="0"/>
              </a:spcBef>
              <a:spcAft>
                <a:spcPts val="0"/>
              </a:spcAft>
              <a:buClrTx/>
              <a:buSzTx/>
              <a:buFont typeface="+mj-lt"/>
              <a:buAutoNum type="arabicPeriod" startAt="6"/>
              <a:tabLst/>
              <a:defRPr/>
            </a:pPr>
            <a:r>
              <a:rPr kumimoji="0" lang="en-US" sz="2800" b="1" i="0" u="none" strike="noStrike" kern="1200" cap="none" spc="0" normalizeH="0" baseline="0" noProof="0" dirty="0">
                <a:ln>
                  <a:noFill/>
                </a:ln>
                <a:solidFill>
                  <a:srgbClr val="FFFF00"/>
                </a:solidFill>
                <a:effectLst/>
                <a:uLnTx/>
                <a:uFillTx/>
                <a:latin typeface="Century Gothic" panose="020B0502020202020204"/>
                <a:ea typeface="+mn-ea"/>
                <a:cs typeface="+mn-cs"/>
              </a:rPr>
              <a:t>In addition saliva does not clot and can be manipulated more easily than blood</a:t>
            </a:r>
          </a:p>
        </p:txBody>
      </p:sp>
      <p:pic>
        <p:nvPicPr>
          <p:cNvPr id="3" name="Picture 2">
            <a:extLst>
              <a:ext uri="{FF2B5EF4-FFF2-40B4-BE49-F238E27FC236}">
                <a16:creationId xmlns:a16="http://schemas.microsoft.com/office/drawing/2014/main" id="{F9914592-E88D-4748-86B1-6369065E1853}"/>
              </a:ext>
            </a:extLst>
          </p:cNvPr>
          <p:cNvPicPr>
            <a:picLocks noChangeAspect="1"/>
          </p:cNvPicPr>
          <p:nvPr/>
        </p:nvPicPr>
        <p:blipFill>
          <a:blip r:embed="rId2"/>
          <a:stretch>
            <a:fillRect/>
          </a:stretch>
        </p:blipFill>
        <p:spPr>
          <a:xfrm>
            <a:off x="8215514" y="3988514"/>
            <a:ext cx="3062087" cy="2755878"/>
          </a:xfrm>
          <a:prstGeom prst="rect">
            <a:avLst/>
          </a:prstGeom>
        </p:spPr>
      </p:pic>
    </p:spTree>
    <p:extLst>
      <p:ext uri="{BB962C8B-B14F-4D97-AF65-F5344CB8AC3E}">
        <p14:creationId xmlns:p14="http://schemas.microsoft.com/office/powerpoint/2010/main" val="30862334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E2F8B1-E8E0-440A-AA53-367E7620A66F}"/>
              </a:ext>
            </a:extLst>
          </p:cNvPr>
          <p:cNvSpPr/>
          <p:nvPr/>
        </p:nvSpPr>
        <p:spPr>
          <a:xfrm>
            <a:off x="450277" y="151179"/>
            <a:ext cx="11291446" cy="6555641"/>
          </a:xfrm>
          <a:prstGeom prst="rect">
            <a:avLst/>
          </a:prstGeom>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0" scaled="1"/>
            <a:tileRect/>
          </a:gra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Limitations</a:t>
            </a:r>
            <a:endParaRPr kumimoji="0" lang="en-US" sz="32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a:p>
            <a:pPr marL="457200" marR="0" lvl="0" indent="-457200" algn="just" defTabSz="457200" rtl="0" eaLnBrk="1" fontAlgn="auto" latinLnBrk="0" hangingPunct="1">
              <a:lnSpc>
                <a:spcPct val="100000"/>
              </a:lnSpc>
              <a:spcBef>
                <a:spcPts val="0"/>
              </a:spcBef>
              <a:spcAft>
                <a:spcPts val="0"/>
              </a:spcAft>
              <a:buClrTx/>
              <a:buSzTx/>
              <a:buFont typeface="+mj-lt"/>
              <a:buAutoNum type="arabicParenR"/>
              <a:tabLst/>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Levels of certain markers in saliva are not always a reliable reflection of the levels of these markers in serum. </a:t>
            </a:r>
          </a:p>
          <a:p>
            <a:pPr marL="457200" marR="0" lvl="0" indent="-457200" algn="just" defTabSz="457200" rtl="0" eaLnBrk="1" fontAlgn="auto" latinLnBrk="0" hangingPunct="1">
              <a:lnSpc>
                <a:spcPct val="100000"/>
              </a:lnSpc>
              <a:spcBef>
                <a:spcPts val="0"/>
              </a:spcBef>
              <a:spcAft>
                <a:spcPts val="0"/>
              </a:spcAft>
              <a:buClrTx/>
              <a:buSzTx/>
              <a:buFont typeface="+mj-lt"/>
              <a:buAutoNum type="arabicParenR"/>
              <a:tabLst/>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Salivary composition can be influenced by the method of collection and degree of stimulation of salivary flow.</a:t>
            </a:r>
          </a:p>
          <a:p>
            <a:pPr marL="457200" marR="0" lvl="0" indent="-457200" algn="just" defTabSz="457200" rtl="0" eaLnBrk="1" fontAlgn="auto" latinLnBrk="0" hangingPunct="1">
              <a:lnSpc>
                <a:spcPct val="100000"/>
              </a:lnSpc>
              <a:spcBef>
                <a:spcPts val="0"/>
              </a:spcBef>
              <a:spcAft>
                <a:spcPts val="0"/>
              </a:spcAft>
              <a:buClrTx/>
              <a:buSzTx/>
              <a:buFont typeface="+mj-lt"/>
              <a:buAutoNum type="arabicParenR"/>
              <a:tabLst/>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Changes in salivary flow rate may affect the concentration of salivary markers and also their availability due to changes in salivary </a:t>
            </a:r>
            <a:r>
              <a:rPr kumimoji="0" lang="en-US" sz="2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pH.</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457200" marR="0" lvl="0" indent="-457200" algn="just" defTabSz="457200" rtl="0" eaLnBrk="1" fontAlgn="auto" latinLnBrk="0" hangingPunct="1">
              <a:lnSpc>
                <a:spcPct val="100000"/>
              </a:lnSpc>
              <a:spcBef>
                <a:spcPts val="0"/>
              </a:spcBef>
              <a:spcAft>
                <a:spcPts val="0"/>
              </a:spcAft>
              <a:buClrTx/>
              <a:buSzTx/>
              <a:buFont typeface="+mj-lt"/>
              <a:buAutoNum type="arabicParenR"/>
              <a:tabLst/>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Variability in salivary flow rate is expected between individuals and in the same individual under different conditions</a:t>
            </a:r>
          </a:p>
          <a:p>
            <a:pPr marL="457200" marR="0" lvl="0" indent="-457200" algn="just" defTabSz="457200" rtl="0" eaLnBrk="1" fontAlgn="auto" latinLnBrk="0" hangingPunct="1">
              <a:lnSpc>
                <a:spcPct val="100000"/>
              </a:lnSpc>
              <a:spcBef>
                <a:spcPts val="0"/>
              </a:spcBef>
              <a:spcAft>
                <a:spcPts val="0"/>
              </a:spcAft>
              <a:buClrTx/>
              <a:buSzTx/>
              <a:buFont typeface="+mj-lt"/>
              <a:buAutoNum type="arabicParenR"/>
              <a:tabLst/>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Furthermore, certain systemic disorders, numerous medications and radiation may affect salivary gland function and consequently the quantity and composition of saliva.</a:t>
            </a:r>
          </a:p>
          <a:p>
            <a:pPr marL="457200" marR="0" lvl="0" indent="-457200" algn="just" defTabSz="457200" rtl="0" eaLnBrk="1" fontAlgn="auto" latinLnBrk="0" hangingPunct="1">
              <a:lnSpc>
                <a:spcPct val="100000"/>
              </a:lnSpc>
              <a:spcBef>
                <a:spcPts val="0"/>
              </a:spcBef>
              <a:spcAft>
                <a:spcPts val="0"/>
              </a:spcAft>
              <a:buClrTx/>
              <a:buSzTx/>
              <a:buFont typeface="+mj-lt"/>
              <a:buAutoNum type="arabicParenR"/>
              <a:tabLst/>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Whole saliva also contains proteolytic enzymes derived from the host and from oral microorganisms. These enzymes can affect the stability of certain diagnostic markers. Some molecules are also degraded during intracellular diffusion into saliva.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9966498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931098-4916-41A8-A6DE-67B596EC40C9}"/>
              </a:ext>
            </a:extLst>
          </p:cNvPr>
          <p:cNvSpPr/>
          <p:nvPr/>
        </p:nvSpPr>
        <p:spPr>
          <a:xfrm>
            <a:off x="4008653" y="173380"/>
            <a:ext cx="4294765" cy="92333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50" normalizeH="0" baseline="0" noProof="0" dirty="0">
                <a:ln w="9525" cmpd="sng">
                  <a:solidFill>
                    <a:srgbClr val="38540A"/>
                  </a:solidFill>
                  <a:prstDash val="solid"/>
                </a:ln>
                <a:solidFill>
                  <a:srgbClr val="70AD47">
                    <a:tint val="1000"/>
                  </a:srgbClr>
                </a:solidFill>
                <a:effectLst>
                  <a:glow rad="38100">
                    <a:srgbClr val="38540A">
                      <a:alpha val="40000"/>
                    </a:srgbClr>
                  </a:glow>
                </a:effectLst>
                <a:uLnTx/>
                <a:uFillTx/>
                <a:latin typeface="Century Gothic" panose="020B0502020202020204"/>
                <a:ea typeface="+mn-ea"/>
                <a:cs typeface="+mn-cs"/>
              </a:rPr>
              <a:t>Introduction</a:t>
            </a:r>
          </a:p>
        </p:txBody>
      </p:sp>
      <p:sp>
        <p:nvSpPr>
          <p:cNvPr id="3" name="Rectangle 2">
            <a:extLst>
              <a:ext uri="{FF2B5EF4-FFF2-40B4-BE49-F238E27FC236}">
                <a16:creationId xmlns:a16="http://schemas.microsoft.com/office/drawing/2014/main" id="{AD62019D-D5EF-4FDB-A6F8-EB9F738FA4A5}"/>
              </a:ext>
            </a:extLst>
          </p:cNvPr>
          <p:cNvSpPr/>
          <p:nvPr/>
        </p:nvSpPr>
        <p:spPr>
          <a:xfrm>
            <a:off x="350982" y="1206197"/>
            <a:ext cx="11610109" cy="501675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Common oral diseases like dental caries, periodontal diseases and oral cancer have major impact on quality of life. For prevention, treatment and prognosis, it is essential to measure the disease </a:t>
            </a:r>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objectively</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and </a:t>
            </a:r>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accurately </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 a quantitative manner.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Salivary diagnostics has several researchers and has been verified as an important tool in the diagnosis of many systemic conditions and prognosis of the disease. </a:t>
            </a:r>
          </a:p>
        </p:txBody>
      </p:sp>
    </p:spTree>
    <p:extLst>
      <p:ext uri="{BB962C8B-B14F-4D97-AF65-F5344CB8AC3E}">
        <p14:creationId xmlns:p14="http://schemas.microsoft.com/office/powerpoint/2010/main" val="17302915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orizontal Scroll 5"/>
          <p:cNvSpPr/>
          <p:nvPr/>
        </p:nvSpPr>
        <p:spPr>
          <a:xfrm>
            <a:off x="659606" y="457200"/>
            <a:ext cx="10872787" cy="6672262"/>
          </a:xfrm>
          <a:prstGeom prst="horizontalScroll">
            <a:avLst>
              <a:gd name="adj" fmla="val 17955"/>
            </a:avLst>
          </a:prstGeom>
          <a:blipFill>
            <a:blip r:embed="rId3"/>
            <a:tile tx="0" ty="0" sx="100000" sy="100000" flip="none" algn="tl"/>
          </a:blipFill>
          <a:effectLst>
            <a:glow rad="139700">
              <a:schemeClr val="accent2">
                <a:satMod val="175000"/>
                <a:alpha val="40000"/>
              </a:schemeClr>
            </a:glow>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r-JO" sz="1800" b="0" i="0" u="none" strike="noStrike" kern="1200" cap="none" spc="0" normalizeH="0" baseline="0" noProof="0" dirty="0">
              <a:ln>
                <a:noFill/>
              </a:ln>
              <a:solidFill>
                <a:prstClr val="white"/>
              </a:solidFill>
              <a:effectLst/>
              <a:uLnTx/>
              <a:uFillTx/>
              <a:latin typeface="Century Gothic" panose="020B0502020202020204"/>
              <a:ea typeface="+mn-ea"/>
              <a:cs typeface="Tahoma" panose="020B0604030504040204" pitchFamily="34" charset="0"/>
            </a:endParaRPr>
          </a:p>
        </p:txBody>
      </p:sp>
      <p:sp>
        <p:nvSpPr>
          <p:cNvPr id="3" name="Content Placeholder 2"/>
          <p:cNvSpPr>
            <a:spLocks noGrp="1"/>
          </p:cNvSpPr>
          <p:nvPr>
            <p:ph idx="4294967295"/>
          </p:nvPr>
        </p:nvSpPr>
        <p:spPr>
          <a:xfrm>
            <a:off x="2849593" y="1272307"/>
            <a:ext cx="6993147" cy="3933825"/>
          </a:xfrm>
        </p:spPr>
        <p:txBody>
          <a:bodyPr>
            <a:noAutofit/>
          </a:bodyPr>
          <a:lstStyle/>
          <a:p>
            <a:pPr marL="0" lvl="0" indent="0" algn="l" rtl="0">
              <a:buClr>
                <a:srgbClr val="1E5155">
                  <a:lumMod val="40000"/>
                  <a:lumOff val="60000"/>
                </a:srgbClr>
              </a:buClr>
              <a:buNone/>
            </a:pPr>
            <a:r>
              <a:rPr lang="en-US" b="1" dirty="0">
                <a:solidFill>
                  <a:srgbClr val="FF0000"/>
                </a:solidFill>
                <a:highlight>
                  <a:srgbClr val="FFFF00"/>
                </a:highlight>
              </a:rPr>
              <a:t> Storage and transportation of saliva</a:t>
            </a:r>
          </a:p>
          <a:p>
            <a:pPr marL="0" lvl="0" indent="0" algn="l" rtl="0">
              <a:buClr>
                <a:srgbClr val="1E5155">
                  <a:lumMod val="40000"/>
                  <a:lumOff val="60000"/>
                </a:srgbClr>
              </a:buClr>
              <a:buNone/>
            </a:pPr>
            <a:r>
              <a:rPr lang="en-US" b="1" dirty="0">
                <a:solidFill>
                  <a:schemeClr val="bg1"/>
                </a:solidFill>
              </a:rPr>
              <a:t>Saliva is very sensitive sample, which is influenced by systemic, physiological, microbial, environmental (food products) and biochemical changes in oral cavity. It also fluctuates with time of collection, Ph of the surrounding environment, temperature type of saliva collection method, and storage methods. </a:t>
            </a:r>
          </a:p>
          <a:p>
            <a:pPr marL="0" lvl="0" indent="0" algn="l" rtl="0">
              <a:buClr>
                <a:srgbClr val="1E5155">
                  <a:lumMod val="40000"/>
                  <a:lumOff val="60000"/>
                </a:srgbClr>
              </a:buClr>
              <a:buNone/>
            </a:pPr>
            <a:r>
              <a:rPr lang="en-US" b="1" dirty="0">
                <a:solidFill>
                  <a:schemeClr val="bg1"/>
                </a:solidFill>
              </a:rPr>
              <a:t>Some study reported that storage at −80°C provides less biochemical and microbial changes in saliva hence gives better results as compared to −20°C. To avoid altered results, there should be least time gap between sample collection and analysis</a:t>
            </a:r>
            <a:endParaRPr lang="en-US" u="sng" dirty="0">
              <a:solidFill>
                <a:schemeClr val="bg1"/>
              </a:solidFill>
            </a:endParaRPr>
          </a:p>
          <a:p>
            <a:pPr algn="just" rtl="0">
              <a:buNone/>
            </a:pPr>
            <a:endParaRPr lang="en-US" b="1" dirty="0">
              <a:solidFill>
                <a:schemeClr val="bg1"/>
              </a:solidFill>
            </a:endParaRPr>
          </a:p>
        </p:txBody>
      </p:sp>
    </p:spTree>
    <p:extLst>
      <p:ext uri="{BB962C8B-B14F-4D97-AF65-F5344CB8AC3E}">
        <p14:creationId xmlns:p14="http://schemas.microsoft.com/office/powerpoint/2010/main" val="10880143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223A2E-BCB3-4D8B-B41C-B9A4DAE22F28}"/>
              </a:ext>
            </a:extLst>
          </p:cNvPr>
          <p:cNvPicPr>
            <a:picLocks noChangeAspect="1"/>
          </p:cNvPicPr>
          <p:nvPr/>
        </p:nvPicPr>
        <p:blipFill>
          <a:blip r:embed="rId2"/>
          <a:stretch>
            <a:fillRect/>
          </a:stretch>
        </p:blipFill>
        <p:spPr>
          <a:xfrm>
            <a:off x="81280" y="0"/>
            <a:ext cx="12110720" cy="6858000"/>
          </a:xfrm>
          <a:prstGeom prst="rect">
            <a:avLst/>
          </a:prstGeom>
        </p:spPr>
      </p:pic>
    </p:spTree>
    <p:extLst>
      <p:ext uri="{BB962C8B-B14F-4D97-AF65-F5344CB8AC3E}">
        <p14:creationId xmlns:p14="http://schemas.microsoft.com/office/powerpoint/2010/main" val="8593428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750">
        <p15:prstTrans prst="curtains"/>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674EF3-F0F7-4C48-80BA-E5C826214CF0}"/>
              </a:ext>
            </a:extLst>
          </p:cNvPr>
          <p:cNvPicPr>
            <a:picLocks noChangeAspect="1"/>
          </p:cNvPicPr>
          <p:nvPr/>
        </p:nvPicPr>
        <p:blipFill>
          <a:blip r:embed="rId2"/>
          <a:stretch>
            <a:fillRect/>
          </a:stretch>
        </p:blipFill>
        <p:spPr>
          <a:xfrm>
            <a:off x="0" y="0"/>
            <a:ext cx="12192000" cy="6929120"/>
          </a:xfrm>
          <a:prstGeom prst="rect">
            <a:avLst/>
          </a:prstGeom>
        </p:spPr>
      </p:pic>
    </p:spTree>
    <p:extLst>
      <p:ext uri="{BB962C8B-B14F-4D97-AF65-F5344CB8AC3E}">
        <p14:creationId xmlns:p14="http://schemas.microsoft.com/office/powerpoint/2010/main" val="614200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750">
        <p15:prstTrans prst="curtains"/>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16493D-9CA8-4377-98B5-6504CB0FA3CD}"/>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645581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750">
        <p15:prstTrans prst="curtains"/>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04202" y="184727"/>
            <a:ext cx="3493264" cy="921534"/>
          </a:xfrm>
          <a:prstGeom prst="rect">
            <a:avLst/>
          </a:prstGeom>
        </p:spPr>
        <p:txBody>
          <a:bodyPr wrap="square">
            <a:sp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5400" b="1" i="0" u="none" strike="noStrike" kern="1200" cap="none" spc="0" normalizeH="0" baseline="0" noProof="0" dirty="0">
                <a:ln w="22225">
                  <a:solidFill>
                    <a:srgbClr val="31A274"/>
                  </a:solidFill>
                  <a:prstDash val="solid"/>
                </a:ln>
                <a:solidFill>
                  <a:srgbClr val="FFFF00"/>
                </a:solidFill>
                <a:effectLst/>
                <a:uLnTx/>
                <a:uFillTx/>
                <a:latin typeface="Times New Roman" panose="02020603050405020304" pitchFamily="18" charset="0"/>
                <a:ea typeface="Calibri" panose="020F0502020204030204" pitchFamily="34" charset="0"/>
                <a:cs typeface="Arial" panose="020B0604020202020204" pitchFamily="34" charset="0"/>
              </a:rPr>
              <a:t>Conclusion</a:t>
            </a:r>
          </a:p>
        </p:txBody>
      </p:sp>
      <p:sp>
        <p:nvSpPr>
          <p:cNvPr id="4" name="Rectangle 3">
            <a:extLst>
              <a:ext uri="{FF2B5EF4-FFF2-40B4-BE49-F238E27FC236}">
                <a16:creationId xmlns:a16="http://schemas.microsoft.com/office/drawing/2014/main" id="{044B9DE2-932F-4785-AD62-EF46E6C7F348}"/>
              </a:ext>
            </a:extLst>
          </p:cNvPr>
          <p:cNvSpPr/>
          <p:nvPr/>
        </p:nvSpPr>
        <p:spPr>
          <a:xfrm>
            <a:off x="702364" y="1333556"/>
            <a:ext cx="10852327" cy="507831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effectLst/>
                <a:uLnTx/>
                <a:uFillTx/>
                <a:latin typeface="Century Gothic" panose="020B0502020202020204"/>
                <a:ea typeface="+mn-ea"/>
                <a:cs typeface="+mn-cs"/>
              </a:rPr>
              <a:t>	Blood is still the gold standard for diagnostics of diseases and drugs, Saliva offers an alternative to serum as a biologic fluid for diagnostic purposes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effectLst/>
              <a:uLnTx/>
              <a:uFillTx/>
              <a:latin typeface="Century Gothic" panose="020B050202020202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effectLst/>
                <a:uLnTx/>
                <a:uFillTx/>
                <a:latin typeface="Century Gothic" panose="020B0502020202020204"/>
                <a:ea typeface="+mn-ea"/>
                <a:cs typeface="+mn-cs"/>
              </a:rPr>
              <a:t>	However, unlike blood and other body fluids, salivary diagnostics offers an easy, inexpensive, painless, and stress free approach to disease detection.</a:t>
            </a:r>
          </a:p>
        </p:txBody>
      </p:sp>
    </p:spTree>
    <p:extLst>
      <p:ext uri="{BB962C8B-B14F-4D97-AF65-F5344CB8AC3E}">
        <p14:creationId xmlns:p14="http://schemas.microsoft.com/office/powerpoint/2010/main" val="6671001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17">
            <a:extLst>
              <a:ext uri="{FF2B5EF4-FFF2-40B4-BE49-F238E27FC236}">
                <a16:creationId xmlns:a16="http://schemas.microsoft.com/office/drawing/2014/main" id="{4A245FE6-215D-4960-A72E-F17799B36C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11">
            <a:extLst>
              <a:ext uri="{FF2B5EF4-FFF2-40B4-BE49-F238E27FC236}">
                <a16:creationId xmlns:a16="http://schemas.microsoft.com/office/drawing/2014/main" id="{69593CA6-A2D3-4F13-8CBB-F20B57CE01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9307" y="562356"/>
            <a:ext cx="11076223" cy="5733288"/>
          </a:xfrm>
          <a:prstGeom prst="roundRect">
            <a:avLst>
              <a:gd name="adj" fmla="val 3242"/>
            </a:avLst>
          </a:prstGeom>
          <a:solidFill>
            <a:srgbClr val="FFFFFF"/>
          </a:solidFill>
          <a:ln w="317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11">
            <a:extLst>
              <a:ext uri="{FF2B5EF4-FFF2-40B4-BE49-F238E27FC236}">
                <a16:creationId xmlns:a16="http://schemas.microsoft.com/office/drawing/2014/main" id="{7EE0EE87-1A17-4518-8CBE-EFCFFA0DD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03" y="643464"/>
            <a:ext cx="10905130" cy="5571072"/>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B9B0ED0-C9C6-4611-9151-E6F2E2372C20}"/>
              </a:ext>
            </a:extLst>
          </p:cNvPr>
          <p:cNvPicPr>
            <a:picLocks noChangeAspect="1"/>
          </p:cNvPicPr>
          <p:nvPr/>
        </p:nvPicPr>
        <p:blipFill rotWithShape="1">
          <a:blip r:embed="rId2"/>
          <a:srcRect l="27927" r="30431" b="1"/>
          <a:stretch/>
        </p:blipFill>
        <p:spPr>
          <a:xfrm>
            <a:off x="870204" y="873252"/>
            <a:ext cx="3784092" cy="5111496"/>
          </a:xfrm>
          <a:prstGeom prst="rect">
            <a:avLst/>
          </a:prstGeom>
          <a:ln w="31750" cap="sq">
            <a:noFill/>
            <a:miter lim="800000"/>
          </a:ln>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9629" r="6910" b="1"/>
          <a:stretch/>
        </p:blipFill>
        <p:spPr>
          <a:xfrm>
            <a:off x="4877916" y="873252"/>
            <a:ext cx="6434208" cy="5111496"/>
          </a:xfrm>
          <a:prstGeom prst="rect">
            <a:avLst/>
          </a:prstGeom>
          <a:ln w="31750" cap="sq">
            <a:noFill/>
            <a:miter lim="800000"/>
          </a:ln>
        </p:spPr>
      </p:pic>
    </p:spTree>
    <p:extLst>
      <p:ext uri="{BB962C8B-B14F-4D97-AF65-F5344CB8AC3E}">
        <p14:creationId xmlns:p14="http://schemas.microsoft.com/office/powerpoint/2010/main" val="33960819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0BBA46-D0E8-40C8-8714-F850F1AB47FB}"/>
              </a:ext>
            </a:extLst>
          </p:cNvPr>
          <p:cNvSpPr/>
          <p:nvPr/>
        </p:nvSpPr>
        <p:spPr>
          <a:xfrm>
            <a:off x="468534" y="417200"/>
            <a:ext cx="11464848" cy="156966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FF00"/>
                </a:solidFill>
                <a:effectLst/>
                <a:uLnTx/>
                <a:uFillTx/>
                <a:latin typeface="Century Gothic" panose="020B0502020202020204"/>
                <a:ea typeface="+mn-ea"/>
                <a:cs typeface="+mn-cs"/>
              </a:rPr>
              <a:t>Why saliva is used for diagnosis?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srgbClr val="FFFF00"/>
              </a:solidFill>
              <a:effectLst/>
              <a:uLnTx/>
              <a:uFillTx/>
              <a:latin typeface="Century Gothic" panose="020B0502020202020204"/>
              <a:ea typeface="+mn-ea"/>
              <a:cs typeface="+mn-cs"/>
            </a:endParaRPr>
          </a:p>
        </p:txBody>
      </p:sp>
      <p:pic>
        <p:nvPicPr>
          <p:cNvPr id="2050" name="Picture 2" descr="نتيجة بحث الصور عن Why saliva is used for diagnosis?">
            <a:extLst>
              <a:ext uri="{FF2B5EF4-FFF2-40B4-BE49-F238E27FC236}">
                <a16:creationId xmlns:a16="http://schemas.microsoft.com/office/drawing/2014/main" id="{ED0A84D6-588E-4830-A27F-3B685C78F4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263" t="9956" b="50000"/>
          <a:stretch/>
        </p:blipFill>
        <p:spPr bwMode="auto">
          <a:xfrm>
            <a:off x="7931516" y="1202030"/>
            <a:ext cx="4260484" cy="284552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FC77CB52-DDC5-446E-804B-EB9B819B9894}"/>
              </a:ext>
            </a:extLst>
          </p:cNvPr>
          <p:cNvSpPr/>
          <p:nvPr/>
        </p:nvSpPr>
        <p:spPr>
          <a:xfrm>
            <a:off x="879894" y="1483743"/>
            <a:ext cx="6915599" cy="5258356"/>
          </a:xfrm>
          <a:prstGeom prst="rect">
            <a:avLst/>
          </a:prstGeom>
          <a:gradFill flip="none" rotWithShape="1">
            <a:gsLst>
              <a:gs pos="0">
                <a:srgbClr val="FF3399">
                  <a:tint val="66000"/>
                  <a:satMod val="160000"/>
                </a:srgbClr>
              </a:gs>
              <a:gs pos="50000">
                <a:srgbClr val="FF3399">
                  <a:tint val="44500"/>
                  <a:satMod val="160000"/>
                </a:srgbClr>
              </a:gs>
              <a:gs pos="100000">
                <a:srgbClr val="FF3399">
                  <a:tint val="23500"/>
                  <a:satMod val="160000"/>
                </a:srgbClr>
              </a:gs>
            </a:gsLst>
            <a:path path="circle">
              <a:fillToRect l="100000" b="100000"/>
            </a:path>
            <a:tileRect t="-100000" r="-100000"/>
          </a:gradFill>
        </p:spPr>
        <p:txBody>
          <a:bodyPr wrap="square">
            <a:spAutoFit/>
          </a:bodyPr>
          <a:lstStyle/>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Century Gothic" panose="020B0502020202020204"/>
                <a:ea typeface="+mn-ea"/>
                <a:cs typeface="+mn-cs"/>
              </a:rPr>
              <a:t>Saliva is the exudate of serum; hence saliva contains all the biological compounds like hormones, growth factors, antibodies, enzymes, microbes and their products.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lumMod val="95000"/>
                  <a:lumOff val="5000"/>
                </a:prstClr>
              </a:solidFill>
              <a:effectLst/>
              <a:uLnTx/>
              <a:uFillTx/>
              <a:latin typeface="Century Gothic" panose="020B0502020202020204"/>
              <a:ea typeface="+mn-ea"/>
              <a:cs typeface="+mn-cs"/>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Century Gothic" panose="020B0502020202020204"/>
                <a:ea typeface="+mn-ea"/>
                <a:cs typeface="+mn-cs"/>
              </a:rPr>
              <a:t>Salivary diagnostics has become popular because collecting saliva is non-invasive, inexpensive, less technique sensitive and easy to perform as compared to serum.</a:t>
            </a:r>
          </a:p>
        </p:txBody>
      </p:sp>
    </p:spTree>
    <p:extLst>
      <p:ext uri="{BB962C8B-B14F-4D97-AF65-F5344CB8AC3E}">
        <p14:creationId xmlns:p14="http://schemas.microsoft.com/office/powerpoint/2010/main" val="8104975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490663" y="223702"/>
            <a:ext cx="9363074" cy="1314450"/>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600" b="0" i="0" u="none" strike="noStrike" kern="1200" cap="none" spc="0" normalizeH="0" baseline="0" noProof="0" dirty="0">
                <a:ln w="0">
                  <a:solidFill>
                    <a:srgbClr val="FFFF00"/>
                  </a:solidFill>
                </a:ln>
                <a:solidFill>
                  <a:srgbClr val="FFFF00"/>
                </a:solidFill>
                <a:effectLst>
                  <a:outerShdw blurRad="38100" dist="25400" dir="5400000" algn="ctr" rotWithShape="0">
                    <a:srgbClr val="6E747A">
                      <a:alpha val="43000"/>
                    </a:srgbClr>
                  </a:outerShdw>
                </a:effectLst>
                <a:uLnTx/>
                <a:uFillTx/>
                <a:latin typeface="Algerian" panose="04020705040A02060702" pitchFamily="82" charset="0"/>
                <a:ea typeface="+mn-ea"/>
                <a:cs typeface="+mn-cs"/>
              </a:rPr>
              <a:t>Definition</a:t>
            </a:r>
            <a:endParaRPr kumimoji="0" lang="en-US" sz="5400" b="0" i="0" u="none" strike="noStrike" kern="1200" cap="none" spc="0" normalizeH="0" baseline="0" noProof="0" dirty="0">
              <a:ln w="0">
                <a:solidFill>
                  <a:srgbClr val="FFFF00"/>
                </a:solidFill>
              </a:ln>
              <a:solidFill>
                <a:srgbClr val="FFFF00"/>
              </a:solidFill>
              <a:effectLst>
                <a:outerShdw blurRad="38100" dist="25400" dir="5400000" algn="ctr" rotWithShape="0">
                  <a:srgbClr val="6E747A">
                    <a:alpha val="43000"/>
                  </a:srgbClr>
                </a:outerShdw>
              </a:effectLst>
              <a:uLnTx/>
              <a:uFillTx/>
              <a:latin typeface="Algerian" panose="04020705040A02060702" pitchFamily="82" charset="0"/>
              <a:ea typeface="+mn-ea"/>
              <a:cs typeface="+mn-cs"/>
            </a:endParaRPr>
          </a:p>
        </p:txBody>
      </p:sp>
      <p:sp>
        <p:nvSpPr>
          <p:cNvPr id="5" name="Rectangle 3"/>
          <p:cNvSpPr txBox="1">
            <a:spLocks noChangeArrowheads="1"/>
          </p:cNvSpPr>
          <p:nvPr/>
        </p:nvSpPr>
        <p:spPr>
          <a:xfrm>
            <a:off x="357188" y="2332039"/>
            <a:ext cx="11630025" cy="3897312"/>
          </a:xfrm>
          <a:prstGeom prst="rect">
            <a:avLst/>
          </a:prstGeom>
        </p:spPr>
        <p:txBody>
          <a:bodyPr vert="horz" lIns="91440" tIns="45720" rIns="91440" bIns="45720" rtlCol="0">
            <a:normAutofit/>
          </a:bodyPr>
          <a:lstStyle/>
          <a:p>
            <a:pPr marL="0" marR="0" lvl="0" indent="0" algn="just" defTabSz="457200" rtl="0" eaLnBrk="1" fontAlgn="auto" latinLnBrk="0" hangingPunct="1">
              <a:lnSpc>
                <a:spcPct val="100000"/>
              </a:lnSpc>
              <a:spcBef>
                <a:spcPct val="20000"/>
              </a:spcBef>
              <a:spcAft>
                <a:spcPts val="0"/>
              </a:spcAft>
              <a:buClrTx/>
              <a:buSzTx/>
              <a:buFontTx/>
              <a:buNone/>
              <a:tabLst/>
              <a:defRPr/>
            </a:pPr>
            <a:endParaRPr kumimoji="0" lang="en-US" sz="3200" b="1" i="0" u="none" strike="noStrike" kern="1200" cap="none" spc="0" normalizeH="0" baseline="0" noProof="0" dirty="0">
              <a:ln>
                <a:noFill/>
              </a:ln>
              <a:solidFill>
                <a:srgbClr val="7D3C4A">
                  <a:lumMod val="50000"/>
                </a:srgbClr>
              </a:solidFill>
              <a:effectLst/>
              <a:uLnTx/>
              <a:uFillTx/>
              <a:latin typeface="Century Gothic" panose="020B0502020202020204"/>
              <a:ea typeface="+mn-ea"/>
              <a:cs typeface="+mn-cs"/>
            </a:endParaRPr>
          </a:p>
        </p:txBody>
      </p:sp>
      <p:sp>
        <p:nvSpPr>
          <p:cNvPr id="2" name="Rectangle 1">
            <a:extLst>
              <a:ext uri="{FF2B5EF4-FFF2-40B4-BE49-F238E27FC236}">
                <a16:creationId xmlns:a16="http://schemas.microsoft.com/office/drawing/2014/main" id="{8645C1A5-FDEB-4D1F-B517-7CABC68A140A}"/>
              </a:ext>
            </a:extLst>
          </p:cNvPr>
          <p:cNvSpPr/>
          <p:nvPr/>
        </p:nvSpPr>
        <p:spPr>
          <a:xfrm>
            <a:off x="772507" y="1936826"/>
            <a:ext cx="6705600" cy="3539430"/>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entury Gothic" panose="020B0502020202020204"/>
                <a:ea typeface="+mn-ea"/>
                <a:cs typeface="+mn-cs"/>
              </a:rPr>
              <a:t>A clear, tasteless, </a:t>
            </a:r>
            <a:r>
              <a:rPr kumimoji="0" lang="en-US" sz="3200" b="1" i="0" u="none" strike="noStrike" kern="1200" cap="none" spc="0" normalizeH="0" baseline="0" noProof="0" dirty="0" err="1">
                <a:ln>
                  <a:noFill/>
                </a:ln>
                <a:solidFill>
                  <a:prstClr val="white"/>
                </a:solidFill>
                <a:effectLst/>
                <a:uLnTx/>
                <a:uFillTx/>
                <a:latin typeface="Century Gothic" panose="020B0502020202020204"/>
                <a:ea typeface="+mn-ea"/>
                <a:cs typeface="+mn-cs"/>
              </a:rPr>
              <a:t>odourless</a:t>
            </a:r>
            <a:r>
              <a:rPr kumimoji="0" lang="en-US" sz="3200" b="1" i="0" u="none" strike="noStrike" kern="1200" cap="none" spc="0" normalizeH="0" baseline="0" noProof="0" dirty="0">
                <a:ln>
                  <a:noFill/>
                </a:ln>
                <a:solidFill>
                  <a:prstClr val="white"/>
                </a:solidFill>
                <a:effectLst/>
                <a:uLnTx/>
                <a:uFillTx/>
                <a:latin typeface="Century Gothic" panose="020B0502020202020204"/>
                <a:ea typeface="+mn-ea"/>
                <a:cs typeface="+mn-cs"/>
              </a:rPr>
              <a:t>, slightly acidic (pH 6.8) viscous fluid, consisting of the secretion from the parotid, sublingual, submandibular salivary glands and the mucous glands of the oral cavity.</a:t>
            </a:r>
          </a:p>
        </p:txBody>
      </p:sp>
      <p:pic>
        <p:nvPicPr>
          <p:cNvPr id="6" name="Picture 5">
            <a:extLst>
              <a:ext uri="{FF2B5EF4-FFF2-40B4-BE49-F238E27FC236}">
                <a16:creationId xmlns:a16="http://schemas.microsoft.com/office/drawing/2014/main" id="{C544A0F7-6FE6-4A75-9079-90AC487AE5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3425" y="2332039"/>
            <a:ext cx="3670503" cy="2749005"/>
          </a:xfrm>
          <a:prstGeom prst="rect">
            <a:avLst/>
          </a:prstGeom>
        </p:spPr>
      </p:pic>
    </p:spTree>
    <p:extLst>
      <p:ext uri="{BB962C8B-B14F-4D97-AF65-F5344CB8AC3E}">
        <p14:creationId xmlns:p14="http://schemas.microsoft.com/office/powerpoint/2010/main" val="42592603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274838"/>
            <a:ext cx="6096000" cy="523220"/>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3" name="Rectangle 2"/>
          <p:cNvSpPr/>
          <p:nvPr/>
        </p:nvSpPr>
        <p:spPr>
          <a:xfrm>
            <a:off x="554182" y="912304"/>
            <a:ext cx="11129817" cy="5825954"/>
          </a:xfrm>
          <a:prstGeom prst="rect">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0" scaled="1"/>
            <a:tileRect/>
          </a:gradFill>
        </p:spPr>
        <p:txBody>
          <a:bodyPr wrap="square">
            <a:spAutoFit/>
          </a:bodyPr>
          <a:lstStyle/>
          <a:p>
            <a:pPr marL="514350" marR="0" lvl="0" indent="-514350" algn="just" defTabSz="457200" rtl="0" eaLnBrk="1" fontAlgn="auto" latinLnBrk="0" hangingPunct="1">
              <a:lnSpc>
                <a:spcPct val="150000"/>
              </a:lnSpc>
              <a:spcBef>
                <a:spcPts val="0"/>
              </a:spcBef>
              <a:spcAft>
                <a:spcPts val="0"/>
              </a:spcAft>
              <a:buClrTx/>
              <a:buSzTx/>
              <a:buFont typeface="+mj-lt"/>
              <a:buAutoNum type="arabicParenR"/>
              <a:tabLst/>
              <a:defRPr/>
            </a:pPr>
            <a:r>
              <a:rPr kumimoji="0" lang="en-US" sz="2800" b="1" i="0" u="none" strike="noStrike" kern="1200" cap="none" spc="0" normalizeH="0" baseline="0" noProof="0" dirty="0">
                <a:ln>
                  <a:noFill/>
                </a:ln>
                <a:solidFill>
                  <a:prstClr val="white"/>
                </a:solidFill>
                <a:effectLst/>
                <a:uLnTx/>
                <a:uFillTx/>
                <a:latin typeface="Century Gothic" panose="020B0502020202020204"/>
                <a:ea typeface="+mn-ea"/>
                <a:cs typeface="+mn-cs"/>
              </a:rPr>
              <a:t> </a:t>
            </a:r>
            <a:r>
              <a:rPr kumimoji="0" lang="en-US" sz="2800" b="1" i="0" u="none" strike="noStrike" kern="1200" cap="none" spc="0" normalizeH="0" baseline="0" noProof="0" dirty="0">
                <a:ln>
                  <a:noFill/>
                </a:ln>
                <a:solidFill>
                  <a:srgbClr val="FFFF00"/>
                </a:solidFill>
                <a:effectLst/>
                <a:uLnTx/>
                <a:uFillTx/>
                <a:latin typeface="Century Gothic" panose="020B0502020202020204"/>
                <a:ea typeface="+mn-ea"/>
                <a:cs typeface="+mn-cs"/>
              </a:rPr>
              <a:t>Volume:</a:t>
            </a:r>
            <a:r>
              <a:rPr kumimoji="0" lang="en-US" sz="2800" b="1" i="0" u="none" strike="noStrike" kern="1200" cap="none" spc="0" normalizeH="0" baseline="0" noProof="0" dirty="0">
                <a:ln>
                  <a:noFill/>
                </a:ln>
                <a:solidFill>
                  <a:prstClr val="white"/>
                </a:solidFill>
                <a:effectLst/>
                <a:uLnTx/>
                <a:uFillTx/>
                <a:latin typeface="Century Gothic" panose="020B0502020202020204"/>
                <a:ea typeface="+mn-ea"/>
                <a:cs typeface="+mn-cs"/>
              </a:rPr>
              <a:t> it is approximately about 1 ml/ minute</a:t>
            </a:r>
          </a:p>
          <a:p>
            <a:pPr marL="514350" marR="0" lvl="0" indent="-514350" algn="just" defTabSz="457200" rtl="0" eaLnBrk="1" fontAlgn="auto" latinLnBrk="0" hangingPunct="1">
              <a:lnSpc>
                <a:spcPct val="150000"/>
              </a:lnSpc>
              <a:spcBef>
                <a:spcPts val="0"/>
              </a:spcBef>
              <a:spcAft>
                <a:spcPts val="0"/>
              </a:spcAft>
              <a:buClrTx/>
              <a:buSzTx/>
              <a:buFont typeface="+mj-lt"/>
              <a:buAutoNum type="arabicParenR"/>
              <a:tabLst/>
              <a:defRPr/>
            </a:pPr>
            <a:r>
              <a:rPr kumimoji="0" lang="en-US" sz="2800" b="1" i="0" u="none" strike="noStrike" kern="1200" cap="none" spc="0" normalizeH="0" baseline="0" noProof="0" dirty="0">
                <a:ln>
                  <a:noFill/>
                </a:ln>
                <a:solidFill>
                  <a:prstClr val="white"/>
                </a:solidFill>
                <a:effectLst/>
                <a:uLnTx/>
                <a:uFillTx/>
                <a:latin typeface="Century Gothic" panose="020B0502020202020204"/>
                <a:ea typeface="+mn-ea"/>
                <a:cs typeface="+mn-cs"/>
              </a:rPr>
              <a:t> </a:t>
            </a:r>
            <a:r>
              <a:rPr kumimoji="0" lang="en-US" sz="2800" b="1" i="0" u="none" strike="noStrike" kern="1200" cap="none" spc="0" normalizeH="0" baseline="0" noProof="0" dirty="0">
                <a:ln>
                  <a:noFill/>
                </a:ln>
                <a:solidFill>
                  <a:srgbClr val="FFFF00"/>
                </a:solidFill>
                <a:effectLst/>
                <a:uLnTx/>
                <a:uFillTx/>
                <a:latin typeface="Century Gothic" panose="020B0502020202020204"/>
                <a:ea typeface="+mn-ea"/>
                <a:cs typeface="+mn-cs"/>
              </a:rPr>
              <a:t>Contribution by each major salivary gland is:</a:t>
            </a: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entury Gothic" panose="020B0502020202020204"/>
                <a:ea typeface="+mn-ea"/>
                <a:cs typeface="+mn-cs"/>
              </a:rPr>
              <a:t>       </a:t>
            </a:r>
            <a:r>
              <a:rPr kumimoji="0" lang="en-US" sz="2800" b="1" i="0" u="none" strike="noStrike" kern="1200" cap="none" spc="0" normalizeH="0" baseline="0" noProof="0" dirty="0" err="1">
                <a:ln>
                  <a:noFill/>
                </a:ln>
                <a:solidFill>
                  <a:prstClr val="white"/>
                </a:solidFill>
                <a:effectLst/>
                <a:uLnTx/>
                <a:uFillTx/>
                <a:latin typeface="Century Gothic" panose="020B0502020202020204"/>
                <a:ea typeface="+mn-ea"/>
                <a:cs typeface="+mn-cs"/>
              </a:rPr>
              <a:t>i</a:t>
            </a:r>
            <a:r>
              <a:rPr kumimoji="0" lang="en-US" sz="2800" b="1" i="0" u="none" strike="noStrike" kern="1200" cap="none" spc="0" normalizeH="0" baseline="0" noProof="0" dirty="0">
                <a:ln>
                  <a:noFill/>
                </a:ln>
                <a:solidFill>
                  <a:prstClr val="white"/>
                </a:solidFill>
                <a:effectLst/>
                <a:uLnTx/>
                <a:uFillTx/>
                <a:latin typeface="Century Gothic" panose="020B0502020202020204"/>
                <a:ea typeface="+mn-ea"/>
                <a:cs typeface="+mn-cs"/>
              </a:rPr>
              <a:t>. Parotid glands: 25%</a:t>
            </a: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entury Gothic" panose="020B0502020202020204"/>
                <a:ea typeface="+mn-ea"/>
                <a:cs typeface="+mn-cs"/>
              </a:rPr>
              <a:t>       ii. Submandibular glands: 70% </a:t>
            </a: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entury Gothic" panose="020B0502020202020204"/>
                <a:ea typeface="+mn-ea"/>
                <a:cs typeface="+mn-cs"/>
              </a:rPr>
              <a:t>       iii. Sublingual glands: 5%. </a:t>
            </a:r>
          </a:p>
          <a:p>
            <a:pPr marL="514350" marR="0" lvl="0" indent="-514350" algn="just" defTabSz="457200" rtl="0" eaLnBrk="1" fontAlgn="auto" latinLnBrk="0" hangingPunct="1">
              <a:lnSpc>
                <a:spcPct val="150000"/>
              </a:lnSpc>
              <a:spcBef>
                <a:spcPts val="0"/>
              </a:spcBef>
              <a:spcAft>
                <a:spcPts val="0"/>
              </a:spcAft>
              <a:buClrTx/>
              <a:buSzTx/>
              <a:buFont typeface="+mj-lt"/>
              <a:buAutoNum type="arabicParenR" startAt="3"/>
              <a:tabLst/>
              <a:defRPr/>
            </a:pPr>
            <a:r>
              <a:rPr kumimoji="0" lang="en-US" sz="2800" b="1" i="0" u="none" strike="noStrike" kern="1200" cap="none" spc="0" normalizeH="0" baseline="0" noProof="0" dirty="0">
                <a:ln>
                  <a:noFill/>
                </a:ln>
                <a:solidFill>
                  <a:prstClr val="white"/>
                </a:solidFill>
                <a:effectLst/>
                <a:uLnTx/>
                <a:uFillTx/>
                <a:latin typeface="Century Gothic" panose="020B0502020202020204"/>
                <a:ea typeface="+mn-ea"/>
                <a:cs typeface="+mn-cs"/>
              </a:rPr>
              <a:t> </a:t>
            </a:r>
            <a:r>
              <a:rPr kumimoji="0" lang="en-US" sz="2800" b="1" i="0" u="none" strike="noStrike" kern="1200" cap="none" spc="0" normalizeH="0" baseline="0" noProof="0" dirty="0">
                <a:ln>
                  <a:noFill/>
                </a:ln>
                <a:solidFill>
                  <a:srgbClr val="FFFF00"/>
                </a:solidFill>
                <a:effectLst/>
                <a:uLnTx/>
                <a:uFillTx/>
                <a:latin typeface="Century Gothic" panose="020B0502020202020204"/>
                <a:ea typeface="+mn-ea"/>
                <a:cs typeface="+mn-cs"/>
              </a:rPr>
              <a:t>Reaction: </a:t>
            </a:r>
            <a:r>
              <a:rPr kumimoji="0" lang="en-US" sz="2800" b="1" i="0" u="none" strike="noStrike" kern="1200" cap="none" spc="0" normalizeH="0" baseline="0" noProof="0" dirty="0">
                <a:ln>
                  <a:noFill/>
                </a:ln>
                <a:solidFill>
                  <a:prstClr val="white"/>
                </a:solidFill>
                <a:effectLst/>
                <a:uLnTx/>
                <a:uFillTx/>
                <a:latin typeface="Century Gothic" panose="020B0502020202020204"/>
                <a:ea typeface="+mn-ea"/>
                <a:cs typeface="+mn-cs"/>
              </a:rPr>
              <a:t>Mixed saliva from all the glands is slightly acidic with pH of 6.35 to 6.85.</a:t>
            </a:r>
          </a:p>
          <a:p>
            <a:pPr marL="514350" marR="0" lvl="0" indent="-514350" algn="just" defTabSz="457200" rtl="0" eaLnBrk="1" fontAlgn="auto" latinLnBrk="0" hangingPunct="1">
              <a:lnSpc>
                <a:spcPct val="150000"/>
              </a:lnSpc>
              <a:spcBef>
                <a:spcPts val="0"/>
              </a:spcBef>
              <a:spcAft>
                <a:spcPts val="0"/>
              </a:spcAft>
              <a:buClrTx/>
              <a:buSzTx/>
              <a:buFont typeface="+mj-lt"/>
              <a:buAutoNum type="arabicParenR" startAt="3"/>
              <a:tabLst/>
              <a:defRPr/>
            </a:pPr>
            <a:r>
              <a:rPr kumimoji="0" lang="en-US" sz="2800" b="1" i="0" u="none" strike="noStrike" kern="1200" cap="none" spc="0" normalizeH="0" baseline="0" noProof="0" dirty="0">
                <a:ln>
                  <a:noFill/>
                </a:ln>
                <a:solidFill>
                  <a:prstClr val="white"/>
                </a:solidFill>
                <a:effectLst/>
                <a:uLnTx/>
                <a:uFillTx/>
                <a:latin typeface="Century Gothic" panose="020B0502020202020204"/>
                <a:ea typeface="+mn-ea"/>
                <a:cs typeface="+mn-cs"/>
              </a:rPr>
              <a:t> </a:t>
            </a:r>
            <a:r>
              <a:rPr kumimoji="0" lang="en-US" sz="2800" b="1" i="0" u="none" strike="noStrike" kern="1200" cap="none" spc="0" normalizeH="0" baseline="0" noProof="0" dirty="0">
                <a:ln>
                  <a:noFill/>
                </a:ln>
                <a:solidFill>
                  <a:srgbClr val="FFFF00"/>
                </a:solidFill>
                <a:effectLst/>
                <a:uLnTx/>
                <a:uFillTx/>
                <a:latin typeface="Century Gothic" panose="020B0502020202020204"/>
                <a:ea typeface="+mn-ea"/>
                <a:cs typeface="+mn-cs"/>
              </a:rPr>
              <a:t>Specific gravity: </a:t>
            </a:r>
            <a:r>
              <a:rPr kumimoji="0" lang="en-US" sz="2800" b="1" i="0" u="none" strike="noStrike" kern="1200" cap="none" spc="0" normalizeH="0" baseline="0" noProof="0" dirty="0">
                <a:ln>
                  <a:noFill/>
                </a:ln>
                <a:solidFill>
                  <a:prstClr val="white"/>
                </a:solidFill>
                <a:effectLst/>
                <a:uLnTx/>
                <a:uFillTx/>
                <a:latin typeface="Century Gothic" panose="020B0502020202020204"/>
                <a:ea typeface="+mn-ea"/>
                <a:cs typeface="+mn-cs"/>
              </a:rPr>
              <a:t>It ranges between 1.002 and 1.012</a:t>
            </a:r>
          </a:p>
          <a:p>
            <a:pPr marL="514350" marR="0" lvl="0" indent="-514350" algn="just" defTabSz="457200" rtl="0" eaLnBrk="1" fontAlgn="auto" latinLnBrk="0" hangingPunct="1">
              <a:lnSpc>
                <a:spcPct val="150000"/>
              </a:lnSpc>
              <a:spcBef>
                <a:spcPts val="0"/>
              </a:spcBef>
              <a:spcAft>
                <a:spcPts val="0"/>
              </a:spcAft>
              <a:buClrTx/>
              <a:buSzTx/>
              <a:buFont typeface="+mj-lt"/>
              <a:buAutoNum type="arabicParenR" startAt="3"/>
              <a:tabLst/>
              <a:defRPr/>
            </a:pPr>
            <a:r>
              <a:rPr kumimoji="0" lang="en-US" sz="2800" b="1" i="0" u="none" strike="noStrike" kern="1200" cap="none" spc="0" normalizeH="0" baseline="0" noProof="0" dirty="0">
                <a:ln>
                  <a:noFill/>
                </a:ln>
                <a:solidFill>
                  <a:srgbClr val="FFFF00"/>
                </a:solidFill>
                <a:effectLst/>
                <a:uLnTx/>
                <a:uFillTx/>
                <a:latin typeface="Century Gothic" panose="020B0502020202020204"/>
                <a:ea typeface="+mn-ea"/>
                <a:cs typeface="+mn-cs"/>
              </a:rPr>
              <a:t>Tonicity: </a:t>
            </a:r>
            <a:r>
              <a:rPr kumimoji="0" lang="en-US" sz="2800" b="1" i="0" u="none" strike="noStrike" kern="1200" cap="none" spc="0" normalizeH="0" baseline="0" noProof="0" dirty="0">
                <a:ln>
                  <a:noFill/>
                </a:ln>
                <a:solidFill>
                  <a:prstClr val="white"/>
                </a:solidFill>
                <a:effectLst/>
                <a:uLnTx/>
                <a:uFillTx/>
                <a:latin typeface="Century Gothic" panose="020B0502020202020204"/>
                <a:ea typeface="+mn-ea"/>
                <a:cs typeface="+mn-cs"/>
              </a:rPr>
              <a:t>Saliva is hypotonic.</a:t>
            </a:r>
          </a:p>
        </p:txBody>
      </p:sp>
      <p:sp>
        <p:nvSpPr>
          <p:cNvPr id="6" name="Rectangle 5">
            <a:extLst>
              <a:ext uri="{FF2B5EF4-FFF2-40B4-BE49-F238E27FC236}">
                <a16:creationId xmlns:a16="http://schemas.microsoft.com/office/drawing/2014/main" id="{A367E2A1-EE6C-4CD1-A520-B97CACF2C501}"/>
              </a:ext>
            </a:extLst>
          </p:cNvPr>
          <p:cNvSpPr/>
          <p:nvPr/>
        </p:nvSpPr>
        <p:spPr>
          <a:xfrm>
            <a:off x="4251585" y="142863"/>
            <a:ext cx="3688830" cy="76944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FF00"/>
                </a:solidFill>
                <a:effectLst/>
                <a:uLnTx/>
                <a:uFillTx/>
                <a:latin typeface="Bahnschrift Condensed" panose="020B0502040204020203" pitchFamily="34" charset="0"/>
                <a:ea typeface="+mn-ea"/>
                <a:cs typeface="+mn-cs"/>
              </a:rPr>
              <a:t>General properties</a:t>
            </a:r>
          </a:p>
        </p:txBody>
      </p:sp>
    </p:spTree>
    <p:extLst>
      <p:ext uri="{BB962C8B-B14F-4D97-AF65-F5344CB8AC3E}">
        <p14:creationId xmlns:p14="http://schemas.microsoft.com/office/powerpoint/2010/main" val="40816631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D7BA47-F60B-484B-8CFE-88F82B177C26}"/>
              </a:ext>
            </a:extLst>
          </p:cNvPr>
          <p:cNvSpPr/>
          <p:nvPr/>
        </p:nvSpPr>
        <p:spPr>
          <a:xfrm>
            <a:off x="1062182" y="1429911"/>
            <a:ext cx="10067636" cy="5016758"/>
          </a:xfrm>
          <a:prstGeom prst="rect">
            <a:avLst/>
          </a:prstGeom>
          <a:solidFill>
            <a:srgbClr val="FF99FF"/>
          </a:solid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lumMod val="95000"/>
                    <a:lumOff val="5000"/>
                  </a:prstClr>
                </a:solidFill>
                <a:effectLst/>
                <a:uLnTx/>
                <a:uFillTx/>
                <a:latin typeface="Century Gothic" panose="020B0502020202020204"/>
                <a:ea typeface="+mn-ea"/>
                <a:cs typeface="+mn-cs"/>
              </a:rPr>
              <a:t>• The average person produces approximately 0.5 L– 1.5 </a:t>
            </a:r>
            <a:r>
              <a:rPr kumimoji="0" lang="en-US" sz="3200" b="0" i="0" u="none" strike="noStrike" kern="1200" cap="none" spc="0" normalizeH="0" baseline="0" noProof="0" dirty="0" err="1">
                <a:ln>
                  <a:noFill/>
                </a:ln>
                <a:solidFill>
                  <a:prstClr val="black">
                    <a:lumMod val="95000"/>
                    <a:lumOff val="5000"/>
                  </a:prstClr>
                </a:solidFill>
                <a:effectLst/>
                <a:uLnTx/>
                <a:uFillTx/>
                <a:latin typeface="Century Gothic" panose="020B0502020202020204"/>
                <a:ea typeface="+mn-ea"/>
                <a:cs typeface="+mn-cs"/>
              </a:rPr>
              <a:t>Lper</a:t>
            </a:r>
            <a:r>
              <a:rPr kumimoji="0" lang="en-US" sz="3200" b="0" i="0" u="none" strike="noStrike" kern="1200" cap="none" spc="0" normalizeH="0" baseline="0" noProof="0" dirty="0">
                <a:ln>
                  <a:noFill/>
                </a:ln>
                <a:solidFill>
                  <a:prstClr val="black">
                    <a:lumMod val="95000"/>
                    <a:lumOff val="5000"/>
                  </a:prstClr>
                </a:solidFill>
                <a:effectLst/>
                <a:uLnTx/>
                <a:uFillTx/>
                <a:latin typeface="Century Gothic" panose="020B0502020202020204"/>
                <a:ea typeface="+mn-ea"/>
                <a:cs typeface="+mn-cs"/>
              </a:rPr>
              <a:t> day</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Century Gothic" panose="020B0502020202020204"/>
                <a:ea typeface="+mn-ea"/>
                <a:cs typeface="+mn-cs"/>
              </a:rPr>
              <a:t>Unstimulated Flow </a:t>
            </a:r>
            <a:r>
              <a:rPr kumimoji="0" lang="en-US" sz="3200" b="0" i="0" u="none" strike="noStrike" kern="1200" cap="none" spc="0" normalizeH="0" baseline="0" noProof="0" dirty="0">
                <a:ln>
                  <a:noFill/>
                </a:ln>
                <a:solidFill>
                  <a:prstClr val="black">
                    <a:lumMod val="95000"/>
                    <a:lumOff val="5000"/>
                  </a:prstClr>
                </a:solidFill>
                <a:effectLst/>
                <a:uLnTx/>
                <a:uFillTx/>
                <a:latin typeface="Century Gothic" panose="020B0502020202020204"/>
                <a:ea typeface="+mn-ea"/>
                <a:cs typeface="+mn-cs"/>
              </a:rPr>
              <a:t>(resting salivary flow―no external stimulus) Typically 0.2 mL – 0.3 mL per minute</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Century Gothic" panose="020B0502020202020204"/>
                <a:ea typeface="+mn-ea"/>
                <a:cs typeface="+mn-cs"/>
              </a:rPr>
              <a:t>Stimulated Flow </a:t>
            </a:r>
            <a:r>
              <a:rPr kumimoji="0" lang="en-US" sz="3200" b="0" i="0" u="none" strike="noStrike" kern="1200" cap="none" spc="0" normalizeH="0" baseline="0" noProof="0" dirty="0">
                <a:ln>
                  <a:noFill/>
                </a:ln>
                <a:solidFill>
                  <a:prstClr val="black">
                    <a:lumMod val="95000"/>
                    <a:lumOff val="5000"/>
                  </a:prstClr>
                </a:solidFill>
                <a:effectLst/>
                <a:uLnTx/>
                <a:uFillTx/>
                <a:latin typeface="Century Gothic" panose="020B0502020202020204"/>
                <a:ea typeface="+mn-ea"/>
                <a:cs typeface="+mn-cs"/>
              </a:rPr>
              <a:t>(response to a stimulus, usually taste, chewing, or medication [</a:t>
            </a:r>
            <a:r>
              <a:rPr kumimoji="0" lang="en-US" sz="3200" b="0" i="0" u="none" strike="noStrike" kern="1200" cap="none" spc="0" normalizeH="0" baseline="0" noProof="0" dirty="0" err="1">
                <a:ln>
                  <a:noFill/>
                </a:ln>
                <a:solidFill>
                  <a:prstClr val="black">
                    <a:lumMod val="95000"/>
                    <a:lumOff val="5000"/>
                  </a:prstClr>
                </a:solidFill>
                <a:effectLst/>
                <a:uLnTx/>
                <a:uFillTx/>
                <a:latin typeface="Century Gothic" panose="020B0502020202020204"/>
                <a:ea typeface="+mn-ea"/>
                <a:cs typeface="+mn-cs"/>
              </a:rPr>
              <a:t>eg</a:t>
            </a:r>
            <a:r>
              <a:rPr kumimoji="0" lang="en-US" sz="3200" b="0" i="0" u="none" strike="noStrike" kern="1200" cap="none" spc="0" normalizeH="0" baseline="0" noProof="0" dirty="0">
                <a:ln>
                  <a:noFill/>
                </a:ln>
                <a:solidFill>
                  <a:prstClr val="black">
                    <a:lumMod val="95000"/>
                    <a:lumOff val="5000"/>
                  </a:prstClr>
                </a:solidFill>
                <a:effectLst/>
                <a:uLnTx/>
                <a:uFillTx/>
                <a:latin typeface="Century Gothic" panose="020B0502020202020204"/>
                <a:ea typeface="+mn-ea"/>
                <a:cs typeface="+mn-cs"/>
              </a:rPr>
              <a:t>, at mealtime]) • Typically 1.5 mL – 2 mL per minute</a:t>
            </a:r>
          </a:p>
        </p:txBody>
      </p:sp>
      <p:sp>
        <p:nvSpPr>
          <p:cNvPr id="3" name="Rectangle 2">
            <a:extLst>
              <a:ext uri="{FF2B5EF4-FFF2-40B4-BE49-F238E27FC236}">
                <a16:creationId xmlns:a16="http://schemas.microsoft.com/office/drawing/2014/main" id="{9754498E-D8B7-4474-A316-69DA8A06029C}"/>
              </a:ext>
            </a:extLst>
          </p:cNvPr>
          <p:cNvSpPr/>
          <p:nvPr/>
        </p:nvSpPr>
        <p:spPr>
          <a:xfrm>
            <a:off x="3688129" y="331992"/>
            <a:ext cx="4815742" cy="1015663"/>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FF00"/>
                </a:solidFill>
                <a:effectLst/>
                <a:uLnTx/>
                <a:uFillTx/>
                <a:latin typeface="Century Gothic" panose="020B0502020202020204"/>
                <a:ea typeface="+mn-ea"/>
                <a:cs typeface="+mn-cs"/>
              </a:rPr>
              <a:t>Salivary flow</a:t>
            </a:r>
          </a:p>
        </p:txBody>
      </p:sp>
    </p:spTree>
    <p:extLst>
      <p:ext uri="{BB962C8B-B14F-4D97-AF65-F5344CB8AC3E}">
        <p14:creationId xmlns:p14="http://schemas.microsoft.com/office/powerpoint/2010/main" val="1875800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273820" y="255868"/>
            <a:ext cx="5644357" cy="769441"/>
          </a:xfrm>
          <a:prstGeom prst="rect">
            <a:avLst/>
          </a:prstGeom>
        </p:spPr>
        <p:txBody>
          <a:bodyPr wrap="square">
            <a:spAutoFit/>
          </a:bodyPr>
          <a:lstStyle/>
          <a:p>
            <a:pPr marL="342900" marR="0" lvl="0" indent="-342900" algn="ctr" defTabSz="457200" rtl="0" eaLnBrk="1" fontAlgn="auto" latinLnBrk="0" hangingPunct="1">
              <a:lnSpc>
                <a:spcPct val="100000"/>
              </a:lnSpc>
              <a:spcBef>
                <a:spcPct val="20000"/>
              </a:spcBef>
              <a:spcAft>
                <a:spcPts val="0"/>
              </a:spcAft>
              <a:buClrTx/>
              <a:buSzTx/>
              <a:buFontTx/>
              <a:buNone/>
              <a:tabLst/>
              <a:defRPr/>
            </a:pPr>
            <a:r>
              <a:rPr kumimoji="0" lang="en-US" sz="4400" b="1" i="0" u="none" strike="noStrike" kern="1200" cap="none" spc="0" normalizeH="0" baseline="0" noProof="0" dirty="0">
                <a:ln w="17780" cmpd="sng">
                  <a:solidFill>
                    <a:srgbClr val="2DA2BF">
                      <a:tint val="3000"/>
                    </a:srgbClr>
                  </a:solidFill>
                  <a:prstDash val="solid"/>
                  <a:miter lim="800000"/>
                </a:ln>
                <a:solidFill>
                  <a:srgbClr val="7030A0"/>
                </a:solidFill>
                <a:effectLst>
                  <a:glow rad="228600">
                    <a:srgbClr val="2DA2BF">
                      <a:satMod val="175000"/>
                      <a:alpha val="40000"/>
                    </a:srgbClr>
                  </a:glow>
                  <a:outerShdw blurRad="55000" dist="50800" dir="5400000" algn="tl">
                    <a:srgbClr val="000000">
                      <a:alpha val="33000"/>
                    </a:srgbClr>
                  </a:outerShdw>
                </a:effectLst>
                <a:uLnTx/>
                <a:uFillTx/>
                <a:latin typeface="Century Gothic" panose="020B0502020202020204"/>
                <a:ea typeface="+mn-ea"/>
                <a:cs typeface="+mn-cs"/>
              </a:rPr>
              <a:t>COMPOSITION</a:t>
            </a:r>
          </a:p>
        </p:txBody>
      </p:sp>
      <p:pic>
        <p:nvPicPr>
          <p:cNvPr id="5" name="Picture 4">
            <a:extLst>
              <a:ext uri="{FF2B5EF4-FFF2-40B4-BE49-F238E27FC236}">
                <a16:creationId xmlns:a16="http://schemas.microsoft.com/office/drawing/2014/main" id="{57E01D2F-A003-4710-ACC3-E5F0E7A167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1721" y="1272209"/>
            <a:ext cx="9488557" cy="53299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084630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C090ECF-5C6D-4133-ACB8-67CB92D3BEF6}"/>
              </a:ext>
            </a:extLst>
          </p:cNvPr>
          <p:cNvSpPr/>
          <p:nvPr/>
        </p:nvSpPr>
        <p:spPr>
          <a:xfrm>
            <a:off x="3526073" y="247974"/>
            <a:ext cx="5698996" cy="707886"/>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Century Gothic" panose="020B0502020202020204"/>
                <a:ea typeface="+mn-ea"/>
                <a:cs typeface="+mn-cs"/>
              </a:rPr>
              <a:t>FUNCTIONS OF SALIVA</a:t>
            </a:r>
          </a:p>
        </p:txBody>
      </p:sp>
      <p:sp>
        <p:nvSpPr>
          <p:cNvPr id="3" name="Rectangle 2">
            <a:extLst>
              <a:ext uri="{FF2B5EF4-FFF2-40B4-BE49-F238E27FC236}">
                <a16:creationId xmlns:a16="http://schemas.microsoft.com/office/drawing/2014/main" id="{E752C8E6-B248-416F-AC6B-A5536CCCB5B9}"/>
              </a:ext>
            </a:extLst>
          </p:cNvPr>
          <p:cNvSpPr/>
          <p:nvPr/>
        </p:nvSpPr>
        <p:spPr>
          <a:xfrm>
            <a:off x="785239" y="1123986"/>
            <a:ext cx="1848583"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rPr>
              <a:t>1. PROTECTION</a:t>
            </a:r>
          </a:p>
        </p:txBody>
      </p:sp>
      <p:sp>
        <p:nvSpPr>
          <p:cNvPr id="4" name="Rectangle 3">
            <a:extLst>
              <a:ext uri="{FF2B5EF4-FFF2-40B4-BE49-F238E27FC236}">
                <a16:creationId xmlns:a16="http://schemas.microsoft.com/office/drawing/2014/main" id="{2E8F714C-B998-4A2B-BEF5-F1DB4CF7119D}"/>
              </a:ext>
            </a:extLst>
          </p:cNvPr>
          <p:cNvSpPr/>
          <p:nvPr/>
        </p:nvSpPr>
        <p:spPr>
          <a:xfrm>
            <a:off x="785239" y="1693829"/>
            <a:ext cx="1638589"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rPr>
              <a:t>2. BUFFERING</a:t>
            </a:r>
          </a:p>
        </p:txBody>
      </p:sp>
      <p:sp>
        <p:nvSpPr>
          <p:cNvPr id="5" name="Rectangle 4">
            <a:extLst>
              <a:ext uri="{FF2B5EF4-FFF2-40B4-BE49-F238E27FC236}">
                <a16:creationId xmlns:a16="http://schemas.microsoft.com/office/drawing/2014/main" id="{53888837-A50F-422B-97A0-EA3F7713F9C5}"/>
              </a:ext>
            </a:extLst>
          </p:cNvPr>
          <p:cNvSpPr/>
          <p:nvPr/>
        </p:nvSpPr>
        <p:spPr>
          <a:xfrm>
            <a:off x="785239" y="2263672"/>
            <a:ext cx="287290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rPr>
              <a:t>3. PELLICLE FORMATION </a:t>
            </a:r>
          </a:p>
        </p:txBody>
      </p:sp>
      <p:sp>
        <p:nvSpPr>
          <p:cNvPr id="6" name="Rectangle 5">
            <a:extLst>
              <a:ext uri="{FF2B5EF4-FFF2-40B4-BE49-F238E27FC236}">
                <a16:creationId xmlns:a16="http://schemas.microsoft.com/office/drawing/2014/main" id="{29568744-2663-4E9E-85B2-E12EF263DED7}"/>
              </a:ext>
            </a:extLst>
          </p:cNvPr>
          <p:cNvSpPr/>
          <p:nvPr/>
        </p:nvSpPr>
        <p:spPr>
          <a:xfrm>
            <a:off x="785239" y="2833515"/>
            <a:ext cx="4491934"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rPr>
              <a:t>4. MAINTENANCE OF TOOTH INTEGRITY </a:t>
            </a:r>
          </a:p>
        </p:txBody>
      </p:sp>
      <p:sp>
        <p:nvSpPr>
          <p:cNvPr id="7" name="Rectangle 6">
            <a:extLst>
              <a:ext uri="{FF2B5EF4-FFF2-40B4-BE49-F238E27FC236}">
                <a16:creationId xmlns:a16="http://schemas.microsoft.com/office/drawing/2014/main" id="{42180AB7-16D6-4EA9-921D-B2CDDC45BBAA}"/>
              </a:ext>
            </a:extLst>
          </p:cNvPr>
          <p:cNvSpPr/>
          <p:nvPr/>
        </p:nvSpPr>
        <p:spPr>
          <a:xfrm>
            <a:off x="791009" y="3429000"/>
            <a:ext cx="3265638"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rPr>
              <a:t>5. ANTIMICROBIAL  ACTION </a:t>
            </a:r>
          </a:p>
        </p:txBody>
      </p:sp>
      <p:sp>
        <p:nvSpPr>
          <p:cNvPr id="8" name="Rectangle 7">
            <a:extLst>
              <a:ext uri="{FF2B5EF4-FFF2-40B4-BE49-F238E27FC236}">
                <a16:creationId xmlns:a16="http://schemas.microsoft.com/office/drawing/2014/main" id="{9DF6800C-8BF9-4F88-9C50-A1236F818485}"/>
              </a:ext>
            </a:extLst>
          </p:cNvPr>
          <p:cNvSpPr/>
          <p:nvPr/>
        </p:nvSpPr>
        <p:spPr>
          <a:xfrm>
            <a:off x="785239" y="4007054"/>
            <a:ext cx="1923924"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rPr>
              <a:t>6. TISSUE REPAIR</a:t>
            </a:r>
          </a:p>
        </p:txBody>
      </p:sp>
      <p:sp>
        <p:nvSpPr>
          <p:cNvPr id="9" name="Rectangle 8">
            <a:extLst>
              <a:ext uri="{FF2B5EF4-FFF2-40B4-BE49-F238E27FC236}">
                <a16:creationId xmlns:a16="http://schemas.microsoft.com/office/drawing/2014/main" id="{588D9E5F-1991-4ECE-83E4-7D6FE1E06AF2}"/>
              </a:ext>
            </a:extLst>
          </p:cNvPr>
          <p:cNvSpPr/>
          <p:nvPr/>
        </p:nvSpPr>
        <p:spPr>
          <a:xfrm>
            <a:off x="794857" y="4677294"/>
            <a:ext cx="162897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rPr>
              <a:t>7. DIGESTION</a:t>
            </a:r>
          </a:p>
        </p:txBody>
      </p:sp>
      <p:sp>
        <p:nvSpPr>
          <p:cNvPr id="10" name="Rectangle 9">
            <a:extLst>
              <a:ext uri="{FF2B5EF4-FFF2-40B4-BE49-F238E27FC236}">
                <a16:creationId xmlns:a16="http://schemas.microsoft.com/office/drawing/2014/main" id="{CE700AD8-6FD9-4534-B0B6-07AC45DD9BFD}"/>
              </a:ext>
            </a:extLst>
          </p:cNvPr>
          <p:cNvSpPr/>
          <p:nvPr/>
        </p:nvSpPr>
        <p:spPr>
          <a:xfrm>
            <a:off x="794857" y="5162868"/>
            <a:ext cx="1047082"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rPr>
              <a:t>8. TASTE</a:t>
            </a:r>
          </a:p>
        </p:txBody>
      </p:sp>
      <p:pic>
        <p:nvPicPr>
          <p:cNvPr id="11" name="Picture 10">
            <a:extLst>
              <a:ext uri="{FF2B5EF4-FFF2-40B4-BE49-F238E27FC236}">
                <a16:creationId xmlns:a16="http://schemas.microsoft.com/office/drawing/2014/main" id="{6D35DF67-352F-4B7A-99EB-26E33BC5A027}"/>
              </a:ext>
            </a:extLst>
          </p:cNvPr>
          <p:cNvPicPr>
            <a:picLocks noChangeAspect="1"/>
          </p:cNvPicPr>
          <p:nvPr/>
        </p:nvPicPr>
        <p:blipFill>
          <a:blip r:embed="rId2"/>
          <a:stretch>
            <a:fillRect/>
          </a:stretch>
        </p:blipFill>
        <p:spPr>
          <a:xfrm>
            <a:off x="5277173" y="1422879"/>
            <a:ext cx="6191058" cy="50403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995329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251005" y="417962"/>
            <a:ext cx="10071653" cy="1323439"/>
          </a:xfrm>
          <a:prstGeom prst="rect">
            <a:avLst/>
          </a:prstGeom>
        </p:spPr>
        <p:txBody>
          <a:bodyPr wrap="square">
            <a:spAutoFit/>
          </a:bodyPr>
          <a:lstStyle/>
          <a:p>
            <a:pPr marL="342900" marR="0" lvl="0" indent="-342900" algn="ctr" defTabSz="457200" rtl="0" eaLnBrk="1" fontAlgn="auto" latinLnBrk="0" hangingPunct="1">
              <a:lnSpc>
                <a:spcPct val="100000"/>
              </a:lnSpc>
              <a:spcBef>
                <a:spcPct val="20000"/>
              </a:spcBef>
              <a:spcAft>
                <a:spcPts val="0"/>
              </a:spcAft>
              <a:buClrTx/>
              <a:buSzTx/>
              <a:buFontTx/>
              <a:buNone/>
              <a:tabLst/>
              <a:defRPr/>
            </a:pPr>
            <a:r>
              <a:rPr kumimoji="0" lang="en-US" sz="4000" b="1" i="0" u="none" strike="noStrike" kern="1200" cap="none" spc="0" normalizeH="0" baseline="0" noProof="0" dirty="0">
                <a:ln w="17780" cmpd="sng">
                  <a:solidFill>
                    <a:srgbClr val="2DA2BF">
                      <a:tint val="3000"/>
                    </a:srgbClr>
                  </a:solidFill>
                  <a:prstDash val="solid"/>
                  <a:miter lim="800000"/>
                </a:ln>
                <a:solidFill>
                  <a:srgbClr val="FFFF00"/>
                </a:solidFill>
                <a:effectLst>
                  <a:glow rad="228600">
                    <a:srgbClr val="2DA2BF">
                      <a:satMod val="175000"/>
                      <a:alpha val="40000"/>
                    </a:srgbClr>
                  </a:glow>
                  <a:outerShdw blurRad="55000" dist="50800" dir="5400000" algn="tl">
                    <a:srgbClr val="000000">
                      <a:alpha val="33000"/>
                    </a:srgbClr>
                  </a:outerShdw>
                </a:effectLst>
                <a:uLnTx/>
                <a:uFillTx/>
                <a:latin typeface="Century Gothic" panose="020B0502020202020204"/>
                <a:ea typeface="+mn-ea"/>
                <a:cs typeface="+mn-cs"/>
              </a:rPr>
              <a:t>How to Collect Saliva: Collection Methods and Devices </a:t>
            </a:r>
          </a:p>
        </p:txBody>
      </p:sp>
      <p:sp>
        <p:nvSpPr>
          <p:cNvPr id="3" name="Rectangle 2">
            <a:extLst>
              <a:ext uri="{FF2B5EF4-FFF2-40B4-BE49-F238E27FC236}">
                <a16:creationId xmlns:a16="http://schemas.microsoft.com/office/drawing/2014/main" id="{FE29C9D8-01D0-47CD-891E-7E01F6D096E5}"/>
              </a:ext>
            </a:extLst>
          </p:cNvPr>
          <p:cNvSpPr/>
          <p:nvPr/>
        </p:nvSpPr>
        <p:spPr>
          <a:xfrm>
            <a:off x="4344868" y="1541346"/>
            <a:ext cx="325730" cy="40011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entury Gothic" panose="020B0502020202020204"/>
                <a:ea typeface="+mn-ea"/>
                <a:cs typeface="+mn-cs"/>
              </a:rPr>
              <a:t>: </a:t>
            </a:r>
          </a:p>
        </p:txBody>
      </p:sp>
      <p:pic>
        <p:nvPicPr>
          <p:cNvPr id="4" name="Picture 3">
            <a:extLst>
              <a:ext uri="{FF2B5EF4-FFF2-40B4-BE49-F238E27FC236}">
                <a16:creationId xmlns:a16="http://schemas.microsoft.com/office/drawing/2014/main" id="{9D5164EA-6F93-429C-ACFD-77CD074A85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3241" y="1826780"/>
            <a:ext cx="7407179" cy="4613258"/>
          </a:xfrm>
          <a:prstGeom prst="rect">
            <a:avLst/>
          </a:prstGeom>
        </p:spPr>
      </p:pic>
    </p:spTree>
    <p:extLst>
      <p:ext uri="{BB962C8B-B14F-4D97-AF65-F5344CB8AC3E}">
        <p14:creationId xmlns:p14="http://schemas.microsoft.com/office/powerpoint/2010/main" val="8347039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3583</TotalTime>
  <Words>1538</Words>
  <Application>Microsoft Office PowerPoint</Application>
  <PresentationFormat>Widescreen</PresentationFormat>
  <Paragraphs>115</Paragraphs>
  <Slides>25</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Algerian</vt:lpstr>
      <vt:lpstr>Arial</vt:lpstr>
      <vt:lpstr>Arial</vt:lpstr>
      <vt:lpstr>Bahnschrift Condensed</vt:lpstr>
      <vt:lpstr>Calibri</vt:lpstr>
      <vt:lpstr>Century Gothic</vt:lpstr>
      <vt:lpstr>Skia</vt:lpstr>
      <vt:lpstr>Times New Roman</vt:lpstr>
      <vt:lpstr>Wingdings</vt:lpstr>
      <vt:lpstr>Vapor Trail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Assist.Prof. Ihab Nafea</dc:creator>
  <cp:lastModifiedBy>Heba Alkubaisy</cp:lastModifiedBy>
  <cp:revision>2</cp:revision>
  <dcterms:created xsi:type="dcterms:W3CDTF">2020-02-22T12:07:24Z</dcterms:created>
  <dcterms:modified xsi:type="dcterms:W3CDTF">2022-03-22T18:13:33Z</dcterms:modified>
</cp:coreProperties>
</file>