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889D84D-652D-4BB4-9286-26B82FCD5EC9}" type="datetimeFigureOut">
              <a:rPr lang="ar-IQ" smtClean="0"/>
              <a:t>19/08/1443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3215668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889D84D-652D-4BB4-9286-26B82FCD5EC9}" type="datetimeFigureOut">
              <a:rPr lang="ar-IQ" smtClean="0"/>
              <a:t>19/08/1443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202256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889D84D-652D-4BB4-9286-26B82FCD5EC9}" type="datetimeFigureOut">
              <a:rPr lang="ar-IQ" smtClean="0"/>
              <a:t>19/08/1443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111323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889D84D-652D-4BB4-9286-26B82FCD5EC9}" type="datetimeFigureOut">
              <a:rPr lang="ar-IQ" smtClean="0"/>
              <a:t>19/08/1443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217123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89D84D-652D-4BB4-9286-26B82FCD5EC9}" type="datetimeFigureOut">
              <a:rPr lang="ar-IQ" smtClean="0"/>
              <a:t>19/08/1443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218045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889D84D-652D-4BB4-9286-26B82FCD5EC9}" type="datetimeFigureOut">
              <a:rPr lang="ar-IQ" smtClean="0"/>
              <a:t>19/08/1443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2020672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889D84D-652D-4BB4-9286-26B82FCD5EC9}" type="datetimeFigureOut">
              <a:rPr lang="ar-IQ" smtClean="0"/>
              <a:t>19/08/1443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4214714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889D84D-652D-4BB4-9286-26B82FCD5EC9}" type="datetimeFigureOut">
              <a:rPr lang="ar-IQ" smtClean="0"/>
              <a:t>19/08/1443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327485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9D84D-652D-4BB4-9286-26B82FCD5EC9}" type="datetimeFigureOut">
              <a:rPr lang="ar-IQ" smtClean="0"/>
              <a:t>19/08/1443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3000830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9D84D-652D-4BB4-9286-26B82FCD5EC9}" type="datetimeFigureOut">
              <a:rPr lang="ar-IQ" smtClean="0"/>
              <a:t>19/08/1443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21240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9D84D-652D-4BB4-9286-26B82FCD5EC9}" type="datetimeFigureOut">
              <a:rPr lang="ar-IQ" smtClean="0"/>
              <a:t>19/08/1443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AFBAF4-AF1E-408A-BA87-69508F218763}" type="slidenum">
              <a:rPr lang="ar-IQ" smtClean="0"/>
              <a:t>‹#›</a:t>
            </a:fld>
            <a:endParaRPr lang="ar-IQ"/>
          </a:p>
        </p:txBody>
      </p:sp>
    </p:spTree>
    <p:extLst>
      <p:ext uri="{BB962C8B-B14F-4D97-AF65-F5344CB8AC3E}">
        <p14:creationId xmlns:p14="http://schemas.microsoft.com/office/powerpoint/2010/main" val="1816018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89D84D-652D-4BB4-9286-26B82FCD5EC9}" type="datetimeFigureOut">
              <a:rPr lang="ar-IQ" smtClean="0"/>
              <a:t>19/08/1443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AFBAF4-AF1E-408A-BA87-69508F218763}" type="slidenum">
              <a:rPr lang="ar-IQ" smtClean="0"/>
              <a:t>‹#›</a:t>
            </a:fld>
            <a:endParaRPr lang="ar-IQ"/>
          </a:p>
        </p:txBody>
      </p:sp>
    </p:spTree>
    <p:extLst>
      <p:ext uri="{BB962C8B-B14F-4D97-AF65-F5344CB8AC3E}">
        <p14:creationId xmlns:p14="http://schemas.microsoft.com/office/powerpoint/2010/main" val="78643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solidFill>
                  <a:srgbClr val="0070C0"/>
                </a:solidFill>
              </a:rPr>
              <a:t>التحول من الاساس النقدي الى اساس الاستحقاق وفق معايير المحاسبة الدولية للقطاع العام</a:t>
            </a:r>
            <a:endParaRPr lang="ar-IQ" dirty="0">
              <a:solidFill>
                <a:srgbClr val="0070C0"/>
              </a:solidFill>
            </a:endParaRPr>
          </a:p>
        </p:txBody>
      </p:sp>
      <p:sp>
        <p:nvSpPr>
          <p:cNvPr id="3" name="Subtitle 2"/>
          <p:cNvSpPr>
            <a:spLocks noGrp="1"/>
          </p:cNvSpPr>
          <p:nvPr>
            <p:ph type="subTitle" idx="1"/>
          </p:nvPr>
        </p:nvSpPr>
        <p:spPr/>
        <p:txBody>
          <a:bodyPr/>
          <a:lstStyle/>
          <a:p>
            <a:r>
              <a:rPr lang="ar-IQ" b="1" dirty="0" smtClean="0">
                <a:solidFill>
                  <a:schemeClr val="accent2">
                    <a:lumMod val="75000"/>
                  </a:schemeClr>
                </a:solidFill>
                <a:cs typeface="+mj-cs"/>
              </a:rPr>
              <a:t>القاء </a:t>
            </a:r>
          </a:p>
          <a:p>
            <a:r>
              <a:rPr lang="ar-IQ" b="1" dirty="0" smtClean="0">
                <a:solidFill>
                  <a:schemeClr val="accent2">
                    <a:lumMod val="75000"/>
                  </a:schemeClr>
                </a:solidFill>
                <a:cs typeface="+mj-cs"/>
              </a:rPr>
              <a:t>أ.م.د.امتثال رشيد الطائي</a:t>
            </a:r>
            <a:endParaRPr lang="ar-IQ" b="1" dirty="0">
              <a:solidFill>
                <a:schemeClr val="accent2">
                  <a:lumMod val="75000"/>
                </a:schemeClr>
              </a:solidFill>
              <a:cs typeface="+mj-cs"/>
            </a:endParaRPr>
          </a:p>
        </p:txBody>
      </p:sp>
    </p:spTree>
    <p:extLst>
      <p:ext uri="{BB962C8B-B14F-4D97-AF65-F5344CB8AC3E}">
        <p14:creationId xmlns:p14="http://schemas.microsoft.com/office/powerpoint/2010/main" val="382902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endParaRPr lang="ar-IQ" dirty="0"/>
          </a:p>
          <a:p>
            <a:pPr algn="just"/>
            <a:r>
              <a:rPr lang="ar-IQ" dirty="0" smtClean="0"/>
              <a:t>لذا ان عملية تطوير مهنة المحاسبة لجعلها  تواكب التطورات والمتغيرات الجوهرية في بيئة الاعمال تكون عبر عملية اصدار معايير محاسبية على مستوى عالمي يتم من خلالها تحديد طرق وقياس تاثير العمليات والاحداث المالية والظروف على المركز المالي ونتيجة النشاط وايصالها للاطراف المستفيدة , فالمعاير تعرف بانها نماذج او ارشادات عامة تؤدي الى توجيه وترشيد الممارسات العملية في المحاسبة والتدقيق.</a:t>
            </a:r>
            <a:endParaRPr lang="ar-IQ" dirty="0"/>
          </a:p>
        </p:txBody>
      </p:sp>
    </p:spTree>
    <p:extLst>
      <p:ext uri="{BB962C8B-B14F-4D97-AF65-F5344CB8AC3E}">
        <p14:creationId xmlns:p14="http://schemas.microsoft.com/office/powerpoint/2010/main" val="306511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endParaRPr lang="ar-IQ" dirty="0" smtClean="0"/>
          </a:p>
          <a:p>
            <a:r>
              <a:rPr lang="ar-IQ" dirty="0" smtClean="0"/>
              <a:t>وتتجلى اهمية المعايير المحاسبية الدولية في ضمان تجانس وتوحيد المعلومات المحاسبية  واضفاء المصداقية عليها بغية تحكيم عادل بين مصالح فئات مختلفة  والتي هي بالاساس غير متجانسة وذلك من خلال تحديد وقياس الاحداث المالية  للوحدة , وتحديد الطريقة المناسبة للقياس واتخاذ القرارات المناسبة </a:t>
            </a:r>
            <a:r>
              <a:rPr lang="ar-IQ" smtClean="0"/>
              <a:t>وفي </a:t>
            </a:r>
            <a:r>
              <a:rPr lang="ar-IQ" smtClean="0"/>
              <a:t>االوقت المناسب </a:t>
            </a:r>
            <a:r>
              <a:rPr lang="ar-IQ" dirty="0" smtClean="0"/>
              <a:t>.</a:t>
            </a:r>
            <a:endParaRPr lang="ar-IQ" dirty="0"/>
          </a:p>
        </p:txBody>
      </p:sp>
    </p:spTree>
    <p:extLst>
      <p:ext uri="{BB962C8B-B14F-4D97-AF65-F5344CB8AC3E}">
        <p14:creationId xmlns:p14="http://schemas.microsoft.com/office/powerpoint/2010/main" val="424932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ar-SA" b="1" dirty="0" smtClean="0">
                <a:solidFill>
                  <a:schemeClr val="accent1"/>
                </a:solidFill>
              </a:rPr>
              <a:t>هدف الورشة</a:t>
            </a:r>
          </a:p>
          <a:p>
            <a:pPr marL="0" indent="0" algn="just">
              <a:buNone/>
            </a:pPr>
            <a:r>
              <a:rPr lang="ar-SA" b="1" dirty="0" smtClean="0">
                <a:solidFill>
                  <a:srgbClr val="002060"/>
                </a:solidFill>
              </a:rPr>
              <a:t>ان </a:t>
            </a:r>
            <a:r>
              <a:rPr lang="ar-SA" b="1" dirty="0">
                <a:solidFill>
                  <a:srgbClr val="002060"/>
                </a:solidFill>
              </a:rPr>
              <a:t>من اهم الادوات التي تستخدمها الدولة لتنفيذ ستراجياتها لتحقيق اهدافها وسياساتها بكفاءة وفاعلية ومن ثم ترشيد استخدام المال العام هو النظام المحاسبي الحكومي لذا تهدف هذه الورشة الى توافر معلومات عن الية التحول من الاساس النقدي الى اساس الاستحقاق وفق معايير المحاسبة الدولية للقطاع العام </a:t>
            </a:r>
            <a:endParaRPr lang="en-US" dirty="0">
              <a:solidFill>
                <a:srgbClr val="002060"/>
              </a:solidFill>
            </a:endParaRPr>
          </a:p>
          <a:p>
            <a:endParaRPr lang="ar-IQ" dirty="0"/>
          </a:p>
        </p:txBody>
      </p:sp>
    </p:spTree>
    <p:extLst>
      <p:ext uri="{BB962C8B-B14F-4D97-AF65-F5344CB8AC3E}">
        <p14:creationId xmlns:p14="http://schemas.microsoft.com/office/powerpoint/2010/main" val="66902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algn="just"/>
            <a:r>
              <a:rPr lang="ar-IQ" dirty="0">
                <a:solidFill>
                  <a:srgbClr val="002060"/>
                </a:solidFill>
              </a:rPr>
              <a:t>ان المعلومات المالية لها دور كبير في نجاح او فشل الحسابات الحكومية ودرجة نموها وتقدمها في المجال الذي تعمل فيه وبالتالي فانه وبقدر ما يتوفر من معلومات دقيقة وملائمة في الوقت المناسب لا تخاذ القرار المناسب فهذا يساعد الادارة في اتخاذ القرارات الرشيدة للادارة .فالمؤسسات والدوائر الحكومية تلعب دورا كبير وحيوي في بناء المجتمع بمختلف نواحي الحياة وقد سعت الادارات المختلفة جاهدة ضمن امكانيتها المحدودة على تلبية حاجات المجتمع المحلي المتعددة حسب معايير ومقاييس معينة ، وان هذه المؤسسات والادارات بحاجة ماسة الى بيانات ومعلومات تكون دقيقة ومناسبة وملائمة تساعد متخذي القرارات في الوقت المناسب لا تخاذ قراراتهم .  </a:t>
            </a:r>
            <a:endParaRPr lang="en-US" dirty="0">
              <a:solidFill>
                <a:srgbClr val="002060"/>
              </a:solidFill>
            </a:endParaRPr>
          </a:p>
          <a:p>
            <a:pPr marL="0" indent="0" algn="just">
              <a:buNone/>
            </a:pPr>
            <a:r>
              <a:rPr lang="ar-IQ" dirty="0" smtClean="0">
                <a:solidFill>
                  <a:srgbClr val="002060"/>
                </a:solidFill>
              </a:rPr>
              <a:t>لذا يعتبر </a:t>
            </a:r>
            <a:r>
              <a:rPr lang="ar-IQ" dirty="0">
                <a:solidFill>
                  <a:srgbClr val="002060"/>
                </a:solidFill>
              </a:rPr>
              <a:t>التحول المحاسبي على الاساس الاستحقاق اساسا مهما لتطوير المحتوى المعلوماتي للكشوفات المالية باعتماد المعايير المحاسبية في القطاع العام .</a:t>
            </a:r>
          </a:p>
        </p:txBody>
      </p:sp>
    </p:spTree>
    <p:extLst>
      <p:ext uri="{BB962C8B-B14F-4D97-AF65-F5344CB8AC3E}">
        <p14:creationId xmlns:p14="http://schemas.microsoft.com/office/powerpoint/2010/main" val="343878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ar-IQ" b="1" u="sng" dirty="0"/>
              <a:t>اسباب التحول الى اساس الاستحقاق </a:t>
            </a:r>
            <a:endParaRPr lang="en-US" dirty="0"/>
          </a:p>
          <a:p>
            <a:pPr marL="0" indent="0" algn="just">
              <a:buNone/>
            </a:pPr>
            <a:r>
              <a:rPr lang="ar-IQ" dirty="0">
                <a:solidFill>
                  <a:srgbClr val="002060"/>
                </a:solidFill>
              </a:rPr>
              <a:t>لتطوير النظام المحاسبي الحكومي بما يواكب التطور في حقل المحاسبة الحكومية ومعاييرها الدولية بالانتقال من تطبيق الاساس النقدي الى اساس الاستحقاق بغية تمكين الوحدات الحكومية من تحسين ادائها وزيادة قدرتها على تقويم اداء العاملين فيها وقياس تكلفة الانشطة والبرامج الحكومية التي تقوم بتنفيذها </a:t>
            </a:r>
            <a:r>
              <a:rPr lang="ar-IQ" b="1" dirty="0">
                <a:solidFill>
                  <a:srgbClr val="002060"/>
                </a:solidFill>
              </a:rPr>
              <a:t>ونبين اهم الاسباب الى التحول وفق الاتي :</a:t>
            </a:r>
            <a:endParaRPr lang="en-US" dirty="0">
              <a:solidFill>
                <a:srgbClr val="002060"/>
              </a:solidFill>
            </a:endParaRPr>
          </a:p>
          <a:p>
            <a:endParaRPr lang="ar-IQ" dirty="0"/>
          </a:p>
        </p:txBody>
      </p:sp>
    </p:spTree>
    <p:extLst>
      <p:ext uri="{BB962C8B-B14F-4D97-AF65-F5344CB8AC3E}">
        <p14:creationId xmlns:p14="http://schemas.microsoft.com/office/powerpoint/2010/main" val="356894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lvl="0"/>
            <a:r>
              <a:rPr lang="ar-IQ" dirty="0"/>
              <a:t> ان الوحدات الحكومية لا توفر معلومات كافية للتخطيط والمسائلة والرقابة وتقييم الاداء وعدم توفر الموثقية في المعلومات التي توفر الشفافية المطلوبة . </a:t>
            </a:r>
            <a:endParaRPr lang="en-US" dirty="0"/>
          </a:p>
          <a:p>
            <a:pPr lvl="0"/>
            <a:r>
              <a:rPr lang="ar-IQ" dirty="0"/>
              <a:t>ضعف النظام المحاسبي الحكومي الحالي وعدم ملاءمته للتطبيق بسبب عدم اعتماده على معايير محاسبية حكومية دولية وقدم القوانين التي يعتمد عليها وعدم انسجامها مع التطور الهائل في الانفاق الحكومي وتعدد اهداف الوحدات الحكومية .</a:t>
            </a:r>
            <a:endParaRPr lang="en-US" dirty="0"/>
          </a:p>
          <a:p>
            <a:pPr lvl="0"/>
            <a:r>
              <a:rPr lang="ar-IQ" dirty="0"/>
              <a:t>الحاجة الملحة الواقعية والضرورية لتطوير النظام المحاسبي الحكومي متكامل لمواكبة التغييرات المتسارعة في الجهاز الاداري والتنظيمي والحسابي للدولة.</a:t>
            </a:r>
            <a:endParaRPr lang="en-US" dirty="0"/>
          </a:p>
          <a:p>
            <a:pPr marL="0" indent="0">
              <a:buNone/>
            </a:pPr>
            <a:endParaRPr lang="ar-IQ" dirty="0"/>
          </a:p>
        </p:txBody>
      </p:sp>
    </p:spTree>
    <p:extLst>
      <p:ext uri="{BB962C8B-B14F-4D97-AF65-F5344CB8AC3E}">
        <p14:creationId xmlns:p14="http://schemas.microsoft.com/office/powerpoint/2010/main" val="69574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lvl="0"/>
            <a:endParaRPr lang="ar-IQ" dirty="0" smtClean="0"/>
          </a:p>
          <a:p>
            <a:pPr lvl="0"/>
            <a:r>
              <a:rPr lang="ar-IQ" dirty="0" smtClean="0"/>
              <a:t>اظهار </a:t>
            </a:r>
            <a:r>
              <a:rPr lang="ar-IQ" dirty="0"/>
              <a:t>نتائج مضللة عن ايرادات ومصروفات الوحدات الحكومية .</a:t>
            </a:r>
            <a:endParaRPr lang="en-US" dirty="0"/>
          </a:p>
          <a:p>
            <a:pPr lvl="0"/>
            <a:r>
              <a:rPr lang="ar-IQ" dirty="0"/>
              <a:t>الحاجة الى تحسين المساءلة والشفافية بشان الانفاق العام للمواطنين ودافعي الضرائب.</a:t>
            </a:r>
            <a:endParaRPr lang="en-US" dirty="0"/>
          </a:p>
          <a:p>
            <a:pPr lvl="0"/>
            <a:r>
              <a:rPr lang="ar-IQ" dirty="0"/>
              <a:t>القصور الكبير في البيانات المالية وتقارير الموازنة .</a:t>
            </a:r>
            <a:endParaRPr lang="en-US" dirty="0"/>
          </a:p>
          <a:p>
            <a:pPr marL="0" indent="0">
              <a:buNone/>
            </a:pPr>
            <a:endParaRPr lang="ar-IQ" dirty="0"/>
          </a:p>
        </p:txBody>
      </p:sp>
    </p:spTree>
    <p:extLst>
      <p:ext uri="{BB962C8B-B14F-4D97-AF65-F5344CB8AC3E}">
        <p14:creationId xmlns:p14="http://schemas.microsoft.com/office/powerpoint/2010/main" val="5302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pPr marL="0" indent="0">
              <a:buNone/>
            </a:pPr>
            <a:r>
              <a:rPr lang="ar-IQ" b="1" u="sng" dirty="0"/>
              <a:t>اهداف التحول الى اساس الاستحقاق في الوحدات الحكومية </a:t>
            </a:r>
            <a:endParaRPr lang="en-US" dirty="0"/>
          </a:p>
          <a:p>
            <a:pPr lvl="0"/>
            <a:r>
              <a:rPr lang="ar-IQ" dirty="0"/>
              <a:t> يهدف الى المساعدة على الافصاح عن الايرادات المقبوضة والمؤجلة والنفقات المدفوعة والمؤجلة وفقا لمعايير المحاسبة الدولية في القطاع العام .</a:t>
            </a:r>
            <a:endParaRPr lang="en-US" dirty="0"/>
          </a:p>
          <a:p>
            <a:pPr lvl="0"/>
            <a:r>
              <a:rPr lang="ar-IQ" dirty="0"/>
              <a:t>توجيه الوحدات المحاسبية الحكومية من تسليط الضوء على الانعكاسات والايجابيات التي تنتج عند استخدام اسس الاستحقاق .</a:t>
            </a:r>
            <a:endParaRPr lang="en-US" dirty="0"/>
          </a:p>
          <a:p>
            <a:pPr lvl="0"/>
            <a:r>
              <a:rPr lang="ar-IQ" dirty="0"/>
              <a:t>دراسة مقدرة الحكومة العراقية على القدرة للتحول من الاساس النقدي الى اساس الاستحقاق .</a:t>
            </a:r>
            <a:endParaRPr lang="en-US" dirty="0"/>
          </a:p>
          <a:p>
            <a:pPr lvl="0"/>
            <a:r>
              <a:rPr lang="ar-IQ" dirty="0"/>
              <a:t>دراسة القدرة التكاليفية للتحول من الاساس النقدي الى اساس الاستحقاق .</a:t>
            </a:r>
            <a:endParaRPr lang="en-US" dirty="0"/>
          </a:p>
          <a:p>
            <a:pPr lvl="0"/>
            <a:r>
              <a:rPr lang="ar-IQ" dirty="0"/>
              <a:t>توفير معلومات ادق واشمل لتعزيز عمليات التخطيط واتخاذ القرارات في الوقت المناسب .</a:t>
            </a:r>
            <a:endParaRPr lang="en-US" dirty="0"/>
          </a:p>
          <a:p>
            <a:pPr lvl="0"/>
            <a:r>
              <a:rPr lang="ar-IQ" dirty="0"/>
              <a:t>تحسين الثقة في نوعية وموثقية التقارير والبيانات المالية الحكومية </a:t>
            </a:r>
            <a:endParaRPr lang="en-US" dirty="0"/>
          </a:p>
        </p:txBody>
      </p:sp>
    </p:spTree>
    <p:extLst>
      <p:ext uri="{BB962C8B-B14F-4D97-AF65-F5344CB8AC3E}">
        <p14:creationId xmlns:p14="http://schemas.microsoft.com/office/powerpoint/2010/main" val="377461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ar-IQ" b="1" u="sng" dirty="0"/>
              <a:t>الغايات من التحول الى اساس الاستحقاق </a:t>
            </a:r>
            <a:endParaRPr lang="en-US" dirty="0"/>
          </a:p>
          <a:p>
            <a:pPr lvl="0"/>
            <a:r>
              <a:rPr lang="ar-IQ" dirty="0"/>
              <a:t>تحسين الرقابة الداخلية والشفافية فيما يتعلق بالموجودات والمطلوبات بشكل عام .</a:t>
            </a:r>
            <a:endParaRPr lang="en-US" dirty="0"/>
          </a:p>
          <a:p>
            <a:pPr lvl="0"/>
            <a:r>
              <a:rPr lang="ar-IQ" dirty="0"/>
              <a:t>التوافق مع افضل الممارسات المحاسبية من خلال تطبيق معقول للمعايير المحاسبية على اساس الاستحقاق .</a:t>
            </a:r>
            <a:endParaRPr lang="en-US" dirty="0"/>
          </a:p>
          <a:p>
            <a:pPr lvl="0"/>
            <a:r>
              <a:rPr lang="ar-IQ" dirty="0"/>
              <a:t>توفير معلومات شاملة عن التكاليف والتي من شانها ان تدعم تحسين الادارة على اساس النتائج.</a:t>
            </a:r>
            <a:endParaRPr lang="en-US" dirty="0"/>
          </a:p>
          <a:p>
            <a:pPr lvl="0"/>
            <a:r>
              <a:rPr lang="ar-IQ" dirty="0"/>
              <a:t>تحسين الاتساق وقابلية الكشوفات المالية للمقارنة نتيجة للمتطلبات التفصيلية والارشادات الواردة في كل معيار.</a:t>
            </a:r>
            <a:endParaRPr lang="en-US" dirty="0"/>
          </a:p>
          <a:p>
            <a:pPr lvl="0"/>
            <a:r>
              <a:rPr lang="ar-IQ" dirty="0"/>
              <a:t>استخدام اساس الاستحقاق في قياس وتقويم المعاملات .</a:t>
            </a:r>
            <a:endParaRPr lang="en-US" dirty="0"/>
          </a:p>
          <a:p>
            <a:pPr lvl="0"/>
            <a:r>
              <a:rPr lang="ar-IQ" dirty="0"/>
              <a:t>عرض البيانات والحسابات الختامية بطريقة عادلة وافصاح تام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106457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buNone/>
            </a:pPr>
            <a:r>
              <a:rPr lang="ar-IQ" b="1" u="sng" dirty="0"/>
              <a:t>خطوات التحول الى اساس الاستحقاق </a:t>
            </a:r>
            <a:endParaRPr lang="en-US" dirty="0"/>
          </a:p>
          <a:p>
            <a:pPr lvl="0"/>
            <a:r>
              <a:rPr lang="ar-IQ" dirty="0"/>
              <a:t>اعداد خطة عمل واقعية وقابلة للتحقيق .</a:t>
            </a:r>
            <a:endParaRPr lang="en-US" dirty="0"/>
          </a:p>
          <a:p>
            <a:pPr lvl="0"/>
            <a:r>
              <a:rPr lang="ar-IQ" dirty="0"/>
              <a:t>تطبيق خطة التحول المحاسبي في كل جهة .</a:t>
            </a:r>
            <a:endParaRPr lang="en-US" dirty="0"/>
          </a:p>
          <a:p>
            <a:pPr lvl="0"/>
            <a:r>
              <a:rPr lang="ar-IQ" dirty="0"/>
              <a:t>تطوير ادلة الحسابات والانظمة المحاسبية لتطبيق اساس الاستحقاق .</a:t>
            </a:r>
            <a:endParaRPr lang="en-US" dirty="0"/>
          </a:p>
          <a:p>
            <a:pPr lvl="0"/>
            <a:r>
              <a:rPr lang="ar-IQ" dirty="0"/>
              <a:t>الاطلاق الفعلي للنظام المحاسبي وفق اساس الاستحقاق .</a:t>
            </a:r>
            <a:endParaRPr lang="en-US" dirty="0"/>
          </a:p>
          <a:p>
            <a:pPr lvl="0"/>
            <a:r>
              <a:rPr lang="ar-IQ" dirty="0"/>
              <a:t>اعادة هيكلية الحسابات الحكومية .</a:t>
            </a:r>
            <a:endParaRPr lang="en-US" dirty="0"/>
          </a:p>
          <a:p>
            <a:pPr lvl="0"/>
            <a:r>
              <a:rPr lang="ar-IQ" dirty="0"/>
              <a:t>متطلبات تطبيق المعايير الدولية للمحاسبة الحكومية في المؤسسات الحكومية .</a:t>
            </a:r>
            <a:endParaRPr lang="en-US" dirty="0"/>
          </a:p>
          <a:p>
            <a:endParaRPr lang="en-US" dirty="0"/>
          </a:p>
        </p:txBody>
      </p:sp>
    </p:spTree>
    <p:extLst>
      <p:ext uri="{BB962C8B-B14F-4D97-AF65-F5344CB8AC3E}">
        <p14:creationId xmlns:p14="http://schemas.microsoft.com/office/powerpoint/2010/main" val="1721913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678</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التحول من الاساس النقدي الى اساس الاستحقاق وفق معايير المحاسبة الدولية للقطاع العام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التحول من الاساس النقدي الى اساس الاستحقاق وفق معايير المحاسبة الدولية للقطاع العام</dc:title>
  <dc:creator>HP ProBook 6570b</dc:creator>
  <cp:lastModifiedBy>HP ProBook 6570b</cp:lastModifiedBy>
  <cp:revision>12</cp:revision>
  <dcterms:created xsi:type="dcterms:W3CDTF">2022-03-17T18:30:54Z</dcterms:created>
  <dcterms:modified xsi:type="dcterms:W3CDTF">2022-03-22T18:14:56Z</dcterms:modified>
</cp:coreProperties>
</file>