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57" r:id="rId6"/>
    <p:sldId id="279" r:id="rId7"/>
    <p:sldId id="280" r:id="rId8"/>
    <p:sldId id="282" r:id="rId9"/>
    <p:sldId id="28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78F7-8D62-4303-BE71-C65145D86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58171-B086-4533-B85E-8EDA9448E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3C6E-B4CE-4124-90B9-F8369F03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6E70E-F7B7-43C4-8E2E-F1CBC9AD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F720-3CC1-47D0-BE30-E9DFAA64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91F8-0931-4AB8-9E66-BB75E66F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CEA38-1C6E-47BD-BD37-B77E8D6F8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B3C5-D97C-4C97-A55A-7045FBC7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E2A0E-07DE-4929-932A-9E533CEA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06E7-0A81-4327-81CD-5EF39DDE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23BC1-E418-478F-B98B-05A1F15D0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C29A3-5E1B-4B19-8E79-C2D5EC2F2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2A60-DCFB-41FA-8573-AFB24B24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E1AE-8223-447F-B55F-070DD00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89453-F0ED-45EE-9493-E740FF6A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6F1D-5381-4C53-9928-E35DC66C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E263-0A3E-4C8C-8A48-584E54A8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24C0-7837-4ED7-BAFA-5B9CDA6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EF0DA-B8B2-445F-B7CF-7EDC8B0C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039ED-061D-49C7-9C7A-EEBDD0DC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8A8C-969B-4B33-8F5E-BD7A35D2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D8361-B6BA-4734-B159-0360459E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EF7C-212B-45CC-AA26-8CB41BA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C3461-E04D-4CB8-8C41-A08BB34F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7168A-FF99-4C79-9E63-BA916846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5FF2-88AA-4C3F-9A3A-2CD754A6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FA05-B3E0-4B5B-BF66-45C972BEB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7296C-0A40-4922-BB70-119A9D3D0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1598-F66A-49E3-AB58-7D5BE1AD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E499D-D5FE-40CC-AB5A-BE2FE102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66D64-5D4D-4BBC-B8A4-4BFE656F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6B36-1767-45A2-AEF7-96A9ACF7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2B052-F226-4753-8B6D-773B02A33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185C-781F-4110-ABEF-52ED8C3DB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D98FF-2201-4B75-948E-C89BE6D39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053D1-86A7-4EE4-A50E-75947EFFC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C48E9-0F7A-4512-8DAD-952AD7DD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154D1-6B5C-446B-AAAC-CE7BC22E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C40F4-C2D6-4749-85F4-537607F5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BC76-C58F-4D6C-986D-777C6478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C24CD-D0F5-43FE-9BE6-443977C8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9842A-4119-4162-908E-1BE70164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10981-59CF-4A15-B91D-D7433C48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2563A-0E9B-4EAD-B075-CCA71D9D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BA448-992C-4E20-BCC8-579C901A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8841B-05F0-410E-A2F3-9C3146B9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2B4E-30E4-41E1-9C15-F65D1705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F6FC-FBF8-4D70-A526-8F12A2DD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D6D77-B6BF-4DF8-A2AE-6464723C4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B1C1B-5EE0-4064-9F6D-E2824F4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08D2D-F387-49E9-8686-10D4545E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859B8-3E26-4ECA-B08A-8D049B61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6C50-28F2-4E3B-934F-B30BBEAC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26AC1-E1EE-4984-A20F-8F2C7081D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D1C5A-3E10-452C-9A3B-FE2784172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FB3F2-E0E8-47BE-84D6-45E10267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6CAC-6A25-496F-A594-BA6F817A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E1999-7638-4653-8186-4A71EE48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4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A234C-7ADA-451E-8981-58213BE7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04DB-8B93-4772-94A2-BBADF9C05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64DD2-8881-4655-9C31-8F94B46D8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5D95-526D-478F-A5F6-0A6783BB323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A491-D47B-40F3-A4B2-4ED92F5D6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DE86-0551-4106-9F59-4EB9D8554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D89F-C2FB-4D4D-8E65-28492282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users/clonvara?lang=us" TargetMode="External"/><Relationship Id="rId2" Type="http://schemas.openxmlformats.org/officeDocument/2006/relationships/hyperlink" Target="https://radiopaedia.org/users/murf?lang=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ialadenitis?lang=us" TargetMode="External"/><Relationship Id="rId2" Type="http://schemas.openxmlformats.org/officeDocument/2006/relationships/hyperlink" Target="https://radiopaedia.org/articles/sialolithiasis?lang=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diopaedia.org/articles/sialectasis?lang=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B0F4D-09DB-419F-ACC6-27F6C9F2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59"/>
            <a:ext cx="12191999" cy="663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34D8C-6B3B-4E8B-ADD9-AFFBB176D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AB277-CCFA-492B-AF4F-8466D04F1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A298F-4E15-4872-9AE1-79390B93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A1E0-3EE4-4822-8C24-66519F54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Sialography</a:t>
            </a:r>
            <a:br>
              <a:rPr lang="en-US" b="1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C022-B930-48A3-B64E-35F4829F8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Sialography (also termed radio sialography) is the radiographic examination of the salivary glands. It usually involves the </a:t>
            </a:r>
            <a:r>
              <a:rPr lang="en-US" sz="3600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injection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of a small amount of contrast medium into the salivary duct of a single gland, </a:t>
            </a:r>
            <a:r>
              <a:rPr lang="en-US" sz="3600" b="0" i="0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followed by 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routine X-ray projections.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C959-6515-4B8C-B035-78ECC8BB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History of sialography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6A902-8E55-47EA-93C2-CDDBE73C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1690688"/>
            <a:ext cx="10958384" cy="4486275"/>
          </a:xfrm>
        </p:spPr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202124"/>
                </a:solidFill>
                <a:effectLst/>
                <a:latin typeface="Helvetica Neue"/>
              </a:rPr>
              <a:t>was first described by 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Helvetica Neue"/>
              </a:rPr>
              <a:t>Barsony</a:t>
            </a:r>
            <a:r>
              <a:rPr lang="en-US" sz="4400" b="1" i="0" dirty="0">
                <a:solidFill>
                  <a:srgbClr val="202124"/>
                </a:solidFill>
                <a:effectLst/>
                <a:latin typeface="Helvetica Neue"/>
              </a:rPr>
              <a:t> .</a:t>
            </a:r>
            <a:r>
              <a:rPr lang="en-US" sz="4400" b="0" i="0" dirty="0">
                <a:solidFill>
                  <a:srgbClr val="202124"/>
                </a:solidFill>
                <a:effectLst/>
                <a:latin typeface="Helvetica Neue"/>
              </a:rPr>
              <a:t> in 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Helvetica Neue"/>
              </a:rPr>
              <a:t>1925</a:t>
            </a:r>
            <a:r>
              <a:rPr lang="en-US" sz="4400" b="0" i="0" dirty="0">
                <a:solidFill>
                  <a:srgbClr val="202124"/>
                </a:solidFill>
                <a:effectLst/>
                <a:latin typeface="Helvetica Neue"/>
              </a:rPr>
              <a:t>, about a year following the advent of </a:t>
            </a:r>
            <a:r>
              <a:rPr lang="en-US" sz="4400" b="0" i="0" u="sng" dirty="0">
                <a:solidFill>
                  <a:srgbClr val="202124"/>
                </a:solidFill>
                <a:effectLst/>
                <a:latin typeface="Helvetica Neue"/>
              </a:rPr>
              <a:t>cholecystography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278876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39F8-1F49-468D-8F04-23F1D204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There are three types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4DF6-F3EE-4AF6-89F8-BDB1168C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10" y="1690688"/>
            <a:ext cx="11417164" cy="4636251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conventional/fluoroscopic sialography (with or without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digital subtraction) 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CT sialography (ultrafast technique) </a:t>
            </a:r>
          </a:p>
          <a:p>
            <a:r>
              <a:rPr 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3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MR</a:t>
            </a:r>
            <a:r>
              <a:rPr 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sialography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 most cases,</a:t>
            </a:r>
            <a:r>
              <a:rPr 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ultrasound (with sialography,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if required) is an appropriate imaging modality for the investigation of ductal pathology. In cases of sialolithiasis, ultrasound of the parotid glands is a useful, readily available, noninvasive, and inexpensive option.</a:t>
            </a:r>
          </a:p>
          <a:p>
            <a:endParaRPr lang="en-US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en-US" sz="1400" b="0" i="0" u="sng" dirty="0">
                <a:solidFill>
                  <a:srgbClr val="698FC0"/>
                </a:solidFill>
                <a:effectLst/>
                <a:latin typeface="Open Sans" panose="020B0606030504020204" pitchFamily="34" charset="0"/>
                <a:hlinkClick r:id="rId2"/>
              </a:rPr>
              <a:t>Andrew Murphy</a:t>
            </a:r>
            <a:r>
              <a:rPr lang="en-US" sz="1400" b="0" i="0" dirty="0">
                <a:solidFill>
                  <a:srgbClr val="64C850"/>
                </a:solidFill>
                <a:effectLst/>
                <a:latin typeface="Open Sans" panose="020B0606030504020204" pitchFamily="34" charset="0"/>
              </a:rPr>
              <a:t>◉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sz="1400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3"/>
              </a:rPr>
              <a:t>Dr Ian </a:t>
            </a:r>
            <a:r>
              <a:rPr lang="en-US" sz="1400" b="0" i="0" u="none" strike="noStrike" dirty="0" err="1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3"/>
              </a:rPr>
              <a:t>Bickle</a:t>
            </a:r>
            <a:r>
              <a:rPr lang="en-US" sz="1400" b="0" i="0" dirty="0">
                <a:solidFill>
                  <a:srgbClr val="64C850"/>
                </a:solidFill>
                <a:effectLst/>
                <a:latin typeface="Open Sans" panose="020B0606030504020204" pitchFamily="34" charset="0"/>
              </a:rPr>
              <a:t>◉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et al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02, 2020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FAE03F-9429-426F-9FF4-713783DA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349"/>
            <a:ext cx="42191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45454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since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7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393B99-7F48-4AF2-838C-9C2AA404BCFC}"/>
              </a:ext>
            </a:extLst>
          </p:cNvPr>
          <p:cNvSpPr txBox="1">
            <a:spLocks/>
          </p:cNvSpPr>
          <p:nvPr/>
        </p:nvSpPr>
        <p:spPr>
          <a:xfrm>
            <a:off x="395415" y="988541"/>
            <a:ext cx="11565925" cy="5188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suspected </a:t>
            </a:r>
            <a:r>
              <a:rPr lang="en-US" sz="4000" dirty="0">
                <a:solidFill>
                  <a:srgbClr val="41699B"/>
                </a:solidFill>
                <a:latin typeface="Open Sans" panose="020B0606030504020204" pitchFamily="34" charset="0"/>
                <a:hlinkClick r:id="rId2"/>
              </a:rPr>
              <a:t>sialolithiasis</a:t>
            </a:r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 or salivary duct obstruction</a:t>
            </a:r>
          </a:p>
          <a:p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suspected </a:t>
            </a:r>
            <a:r>
              <a:rPr lang="en-US" sz="4000" dirty="0">
                <a:solidFill>
                  <a:srgbClr val="41699B"/>
                </a:solidFill>
                <a:latin typeface="Open Sans" panose="020B0606030504020204" pitchFamily="34" charset="0"/>
                <a:hlinkClick r:id="rId3"/>
              </a:rPr>
              <a:t>sialadenitis</a:t>
            </a:r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: to identify ductal strictures</a:t>
            </a:r>
          </a:p>
          <a:p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suspected </a:t>
            </a:r>
            <a:r>
              <a:rPr lang="en-US" sz="4000" dirty="0" err="1">
                <a:solidFill>
                  <a:srgbClr val="41699B"/>
                </a:solidFill>
                <a:latin typeface="Open Sans" panose="020B0606030504020204" pitchFamily="34" charset="0"/>
                <a:hlinkClick r:id="rId4"/>
              </a:rPr>
              <a:t>sialectasis</a:t>
            </a:r>
            <a:r>
              <a:rPr lang="en-US" sz="4000" dirty="0">
                <a:solidFill>
                  <a:srgbClr val="3D3D3D"/>
                </a:solidFill>
                <a:latin typeface="Open Sans" panose="020B0606030504020204" pitchFamily="34" charset="0"/>
              </a:rPr>
              <a:t> in chronic inflammatory disorders and autoimmune diseases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646BB-4FA9-4A9A-8321-F45574C62E2A}"/>
              </a:ext>
            </a:extLst>
          </p:cNvPr>
          <p:cNvSpPr txBox="1"/>
          <p:nvPr/>
        </p:nvSpPr>
        <p:spPr>
          <a:xfrm rot="10800000" flipV="1">
            <a:off x="751562" y="327096"/>
            <a:ext cx="8026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Indications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57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6B15-8D26-4394-BB95-BB3EDB1D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History of contrast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media</a:t>
            </a:r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1263-6FB6-4F84-A855-A05786C3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Radiographic contrast has been used for over a century to enhance the contrast of radiographic images.</a:t>
            </a:r>
          </a:p>
          <a:p>
            <a:r>
              <a:rPr 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1896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in the year after X-rays were discovered,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inspired air 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became the first recognized contrast agent in radiographic examinations of the chest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6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2E576-0FF1-4517-90BA-B11A596B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8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76A6D-EBF6-4693-86F6-9686688E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6342-A8DA-467C-B86B-78A46BF8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4456DF-BD01-4CA8-91ED-5DA14716B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7" y="0"/>
            <a:ext cx="1216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Open Sans</vt:lpstr>
      <vt:lpstr>Roboto</vt:lpstr>
      <vt:lpstr>Office Theme</vt:lpstr>
      <vt:lpstr>PowerPoint Presentation</vt:lpstr>
      <vt:lpstr>Sialography </vt:lpstr>
      <vt:lpstr>History of sialography</vt:lpstr>
      <vt:lpstr>There are three types:</vt:lpstr>
      <vt:lpstr>PowerPoint Presentation</vt:lpstr>
      <vt:lpstr>History of contrast media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2</cp:revision>
  <dcterms:created xsi:type="dcterms:W3CDTF">2022-06-01T06:23:44Z</dcterms:created>
  <dcterms:modified xsi:type="dcterms:W3CDTF">2022-06-01T06:27:14Z</dcterms:modified>
</cp:coreProperties>
</file>