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377" r:id="rId2"/>
    <p:sldId id="381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6" r:id="rId18"/>
    <p:sldId id="279" r:id="rId19"/>
    <p:sldId id="281" r:id="rId20"/>
    <p:sldId id="282" r:id="rId21"/>
    <p:sldId id="383" r:id="rId22"/>
    <p:sldId id="284" r:id="rId23"/>
    <p:sldId id="288" r:id="rId24"/>
    <p:sldId id="293" r:id="rId25"/>
    <p:sldId id="294" r:id="rId26"/>
    <p:sldId id="295" r:id="rId27"/>
    <p:sldId id="296" r:id="rId28"/>
    <p:sldId id="297" r:id="rId29"/>
    <p:sldId id="299" r:id="rId30"/>
    <p:sldId id="300" r:id="rId31"/>
    <p:sldId id="301" r:id="rId32"/>
    <p:sldId id="302" r:id="rId33"/>
    <p:sldId id="306" r:id="rId34"/>
    <p:sldId id="307" r:id="rId35"/>
    <p:sldId id="308" r:id="rId36"/>
    <p:sldId id="309" r:id="rId37"/>
    <p:sldId id="310" r:id="rId38"/>
    <p:sldId id="311" r:id="rId39"/>
    <p:sldId id="314" r:id="rId40"/>
    <p:sldId id="378" r:id="rId41"/>
    <p:sldId id="326" r:id="rId42"/>
    <p:sldId id="327" r:id="rId43"/>
    <p:sldId id="328" r:id="rId44"/>
    <p:sldId id="339" r:id="rId45"/>
    <p:sldId id="347" r:id="rId46"/>
    <p:sldId id="349" r:id="rId47"/>
    <p:sldId id="371" r:id="rId48"/>
    <p:sldId id="372" r:id="rId49"/>
    <p:sldId id="384" r:id="rId50"/>
    <p:sldId id="379" r:id="rId51"/>
    <p:sldId id="380" r:id="rId52"/>
    <p:sldId id="373" r:id="rId53"/>
    <p:sldId id="385" r:id="rId54"/>
    <p:sldId id="382" r:id="rId55"/>
    <p:sldId id="375" r:id="rId56"/>
    <p:sldId id="376" r:id="rId57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D60093"/>
    <a:srgbClr val="00FF00"/>
    <a:srgbClr val="FF00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79380" autoAdjust="0"/>
  </p:normalViewPr>
  <p:slideViewPr>
    <p:cSldViewPr snapToGrid="0" snapToObjects="1">
      <p:cViewPr varScale="1">
        <p:scale>
          <a:sx n="97" d="100"/>
          <a:sy n="97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96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 /><Relationship Id="rId1" Type="http://schemas.openxmlformats.org/officeDocument/2006/relationships/notesMaster" Target="../notesMasters/notesMaster1.xml" 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 /><Relationship Id="rId1" Type="http://schemas.openxmlformats.org/officeDocument/2006/relationships/notesMaster" Target="../notesMasters/notesMaster1.xml" 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 /><Relationship Id="rId1" Type="http://schemas.openxmlformats.org/officeDocument/2006/relationships/notesMaster" Target="../notesMasters/notesMaster1.xml" 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 /><Relationship Id="rId1" Type="http://schemas.openxmlformats.org/officeDocument/2006/relationships/notesMaster" Target="../notesMasters/notesMaster1.xml" 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 /><Relationship Id="rId1" Type="http://schemas.openxmlformats.org/officeDocument/2006/relationships/notesMaster" Target="../notesMasters/notesMaster1.xml" 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 /><Relationship Id="rId1" Type="http://schemas.openxmlformats.org/officeDocument/2006/relationships/notesMaster" Target="../notesMasters/notesMaster1.xml" 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 /><Relationship Id="rId1" Type="http://schemas.openxmlformats.org/officeDocument/2006/relationships/notesMaster" Target="../notesMasters/notesMaster1.xml" 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 /><Relationship Id="rId1" Type="http://schemas.openxmlformats.org/officeDocument/2006/relationships/notesMaster" Target="../notesMasters/notesMaster1.xml" 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 /><Relationship Id="rId1" Type="http://schemas.openxmlformats.org/officeDocument/2006/relationships/notesMaster" Target="../notesMasters/notesMaster1.xml" 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 /><Relationship Id="rId1" Type="http://schemas.openxmlformats.org/officeDocument/2006/relationships/notesMaster" Target="../notesMasters/notesMaster1.xml" 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 /><Relationship Id="rId1" Type="http://schemas.openxmlformats.org/officeDocument/2006/relationships/slideLayout" Target="../slideLayouts/slideLayout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3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1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1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1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1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1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4.pn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1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7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 /><Relationship Id="rId2" Type="http://schemas.openxmlformats.org/officeDocument/2006/relationships/notesSlide" Target="../notesSlides/notesSlide30.xml" /><Relationship Id="rId1" Type="http://schemas.openxmlformats.org/officeDocument/2006/relationships/slideLayout" Target="../slideLayouts/slideLayout1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notesSlide" Target="../notesSlides/notesSlide31.xml" /><Relationship Id="rId1" Type="http://schemas.openxmlformats.org/officeDocument/2006/relationships/slideLayout" Target="../slideLayouts/slideLayout1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 /><Relationship Id="rId2" Type="http://schemas.openxmlformats.org/officeDocument/2006/relationships/notesSlide" Target="../notesSlides/notesSlide32.xml" /><Relationship Id="rId1" Type="http://schemas.openxmlformats.org/officeDocument/2006/relationships/slideLayout" Target="../slideLayouts/slideLayout1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 /><Relationship Id="rId2" Type="http://schemas.openxmlformats.org/officeDocument/2006/relationships/notesSlide" Target="../notesSlides/notesSlide33.xml" /><Relationship Id="rId1" Type="http://schemas.openxmlformats.org/officeDocument/2006/relationships/slideLayout" Target="../slideLayouts/slideLayout1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2" Type="http://schemas.openxmlformats.org/officeDocument/2006/relationships/notesSlide" Target="../notesSlides/notesSlide34.xml" /><Relationship Id="rId1" Type="http://schemas.openxmlformats.org/officeDocument/2006/relationships/slideLayout" Target="../slideLayouts/slideLayout1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 /><Relationship Id="rId2" Type="http://schemas.openxmlformats.org/officeDocument/2006/relationships/notesSlide" Target="../notesSlides/notesSlide35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44.png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 /><Relationship Id="rId2" Type="http://schemas.openxmlformats.org/officeDocument/2006/relationships/notesSlide" Target="../notesSlides/notesSlide36.xml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5.jpg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 /><Relationship Id="rId2" Type="http://schemas.openxmlformats.org/officeDocument/2006/relationships/image" Target="../media/image46.jpg" /><Relationship Id="rId1" Type="http://schemas.openxmlformats.org/officeDocument/2006/relationships/slideLayout" Target="../slideLayouts/slideLayout1.xml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 /><Relationship Id="rId2" Type="http://schemas.openxmlformats.org/officeDocument/2006/relationships/notesSlide" Target="../notesSlides/notesSlide37.xml" /><Relationship Id="rId1" Type="http://schemas.openxmlformats.org/officeDocument/2006/relationships/slideLayout" Target="../slideLayouts/slideLayout1.xm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 /><Relationship Id="rId2" Type="http://schemas.openxmlformats.org/officeDocument/2006/relationships/notesSlide" Target="../notesSlides/notesSlide38.xml" /><Relationship Id="rId1" Type="http://schemas.openxmlformats.org/officeDocument/2006/relationships/slideLayout" Target="../slideLayouts/slideLayout1.xml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 /><Relationship Id="rId2" Type="http://schemas.openxmlformats.org/officeDocument/2006/relationships/notesSlide" Target="../notesSlides/notesSlide39.xml" /><Relationship Id="rId1" Type="http://schemas.openxmlformats.org/officeDocument/2006/relationships/slideLayout" Target="../slideLayouts/slideLayout1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 /><Relationship Id="rId2" Type="http://schemas.openxmlformats.org/officeDocument/2006/relationships/notesSlide" Target="../notesSlides/notesSlide40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52.png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 /><Relationship Id="rId2" Type="http://schemas.openxmlformats.org/officeDocument/2006/relationships/notesSlide" Target="../notesSlides/notesSlide41.xml" /><Relationship Id="rId1" Type="http://schemas.openxmlformats.org/officeDocument/2006/relationships/slideLayout" Target="../slideLayouts/slideLayout1.xml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 /><Relationship Id="rId2" Type="http://schemas.openxmlformats.org/officeDocument/2006/relationships/notesSlide" Target="../notesSlides/notesSlide42.xml" /><Relationship Id="rId1" Type="http://schemas.openxmlformats.org/officeDocument/2006/relationships/slideLayout" Target="../slideLayouts/slideLayout1.xml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 /><Relationship Id="rId2" Type="http://schemas.openxmlformats.org/officeDocument/2006/relationships/notesSlide" Target="../notesSlides/notesSlide43.xml" /><Relationship Id="rId1" Type="http://schemas.openxmlformats.org/officeDocument/2006/relationships/slideLayout" Target="../slideLayouts/slideLayout1.xml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 /><Relationship Id="rId2" Type="http://schemas.openxmlformats.org/officeDocument/2006/relationships/notesSlide" Target="../notesSlides/notesSlide44.xml" /><Relationship Id="rId1" Type="http://schemas.openxmlformats.org/officeDocument/2006/relationships/slideLayout" Target="../slideLayouts/slideLayout1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 /><Relationship Id="rId1" Type="http://schemas.openxmlformats.org/officeDocument/2006/relationships/slideLayout" Target="../slideLayouts/slideLayout1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 /><Relationship Id="rId1" Type="http://schemas.openxmlformats.org/officeDocument/2006/relationships/slideLayout" Target="../slideLayouts/slideLayout1.xml" 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 /><Relationship Id="rId2" Type="http://schemas.openxmlformats.org/officeDocument/2006/relationships/notesSlide" Target="../notesSlides/notesSlide45.xml" /><Relationship Id="rId1" Type="http://schemas.openxmlformats.org/officeDocument/2006/relationships/slideLayout" Target="../slideLayouts/slideLayout1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 /><Relationship Id="rId1" Type="http://schemas.openxmlformats.org/officeDocument/2006/relationships/slideLayout" Target="../slideLayouts/slideLayout1.xml" 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 /><Relationship Id="rId2" Type="http://schemas.openxmlformats.org/officeDocument/2006/relationships/notesSlide" Target="../notesSlides/notesSlide46.xml" /><Relationship Id="rId1" Type="http://schemas.openxmlformats.org/officeDocument/2006/relationships/slideLayout" Target="../slideLayouts/slideLayout1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9.jp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1" y="769441"/>
            <a:ext cx="8384343" cy="43740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5352" y="0"/>
            <a:ext cx="65836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FORENSIC DENTISTRY</a:t>
            </a:r>
          </a:p>
        </p:txBody>
      </p:sp>
    </p:spTree>
    <p:extLst>
      <p:ext uri="{BB962C8B-B14F-4D97-AF65-F5344CB8AC3E}">
        <p14:creationId xmlns:p14="http://schemas.microsoft.com/office/powerpoint/2010/main" val="459239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t="48662" r="54134"/>
          <a:stretch/>
        </p:blipFill>
        <p:spPr>
          <a:xfrm>
            <a:off x="0" y="1042219"/>
            <a:ext cx="3632641" cy="3569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9876" t="1233"/>
          <a:stretch/>
        </p:blipFill>
        <p:spPr>
          <a:xfrm>
            <a:off x="3795253" y="102151"/>
            <a:ext cx="4424858" cy="520849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l="-1" r="-673" b="56923"/>
          <a:stretch/>
        </p:blipFill>
        <p:spPr>
          <a:xfrm>
            <a:off x="-1" y="0"/>
            <a:ext cx="8848579" cy="315116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5422" y="379828"/>
            <a:ext cx="8665699" cy="47636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5422" y="-10552"/>
            <a:ext cx="8107678" cy="54266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8812" y="288387"/>
            <a:ext cx="8539090" cy="560597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3557" y="0"/>
            <a:ext cx="8571914" cy="64289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00464"/>
            <a:ext cx="8403102" cy="526835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l="3891" r="30367" b="3041"/>
          <a:stretch/>
        </p:blipFill>
        <p:spPr>
          <a:xfrm>
            <a:off x="548641" y="60161"/>
            <a:ext cx="7568417" cy="508333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l="-1" t="15192" r="-1250"/>
          <a:stretch/>
        </p:blipFill>
        <p:spPr>
          <a:xfrm>
            <a:off x="379828" y="776439"/>
            <a:ext cx="8355172" cy="4417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827" y="253218"/>
            <a:ext cx="835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Comparing between pre and post death records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33644"/>
            <a:ext cx="8736037" cy="55356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8954" y="14489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" y="0"/>
            <a:ext cx="9017391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609" y="127819"/>
            <a:ext cx="901739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College Of Dentistry   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University Of Baghdad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Department of Oral Diagnosis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Oral and Maxillofacial Radiology</a:t>
            </a:r>
          </a:p>
          <a:p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endParaRPr lang="en-US" sz="1600" b="1" dirty="0">
              <a:solidFill>
                <a:srgbClr val="00B0F0"/>
              </a:solidFill>
            </a:endParaRPr>
          </a:p>
          <a:p>
            <a:pPr algn="ctr"/>
            <a:endParaRPr lang="en-US" sz="1600" b="1" dirty="0">
              <a:solidFill>
                <a:srgbClr val="00B0F0"/>
              </a:solidFill>
            </a:endParaRPr>
          </a:p>
          <a:p>
            <a:pPr algn="ctr"/>
            <a:endParaRPr lang="en-US" sz="1600" b="1" dirty="0">
              <a:solidFill>
                <a:srgbClr val="00B0F0"/>
              </a:solidFill>
            </a:endParaRPr>
          </a:p>
          <a:p>
            <a:pPr algn="ctr"/>
            <a:endParaRPr lang="en-US" sz="1600" b="1">
              <a:solidFill>
                <a:srgbClr val="00B0F0"/>
              </a:solidFill>
            </a:endParaRPr>
          </a:p>
          <a:p>
            <a:pPr algn="ctr"/>
            <a:endParaRPr lang="en-US" sz="1600" b="1" dirty="0">
              <a:solidFill>
                <a:srgbClr val="00B0F0"/>
              </a:solidFill>
            </a:endParaRPr>
          </a:p>
          <a:p>
            <a:pPr algn="ctr"/>
            <a:r>
              <a:rPr lang="en-US" sz="2400" b="1" dirty="0" err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</a:t>
            </a:r>
            <a:r>
              <a:rPr lang="en-US" sz="32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ZAINAB ALBAHRANI</a:t>
            </a:r>
          </a:p>
          <a:p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32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r="-1049" b="58539"/>
          <a:stretch/>
        </p:blipFill>
        <p:spPr>
          <a:xfrm>
            <a:off x="154745" y="181124"/>
            <a:ext cx="8713952" cy="19721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8257" y="2458065"/>
            <a:ext cx="4768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Natural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Accidental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criminal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751" t="49057" r="-492"/>
          <a:stretch/>
        </p:blipFill>
        <p:spPr>
          <a:xfrm>
            <a:off x="1225185" y="395772"/>
            <a:ext cx="6640622" cy="43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18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5476" y="429064"/>
            <a:ext cx="8037342" cy="439615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82880"/>
            <a:ext cx="9486314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l="36491" t="41730" r="-1107"/>
          <a:stretch/>
        </p:blipFill>
        <p:spPr>
          <a:xfrm>
            <a:off x="1519310" y="780755"/>
            <a:ext cx="6302326" cy="4262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7433" y="299664"/>
            <a:ext cx="5050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Dental DNA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t="14039" r="337"/>
          <a:stretch/>
        </p:blipFill>
        <p:spPr>
          <a:xfrm>
            <a:off x="281354" y="745588"/>
            <a:ext cx="8862646" cy="4832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6942" y="222368"/>
            <a:ext cx="6521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1- CYTOGENIC GRINDING METHOD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t="21154" r="4231"/>
          <a:stretch/>
        </p:blipFill>
        <p:spPr>
          <a:xfrm>
            <a:off x="126609" y="781722"/>
            <a:ext cx="8454683" cy="4361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723" y="196947"/>
            <a:ext cx="6636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2- LESS DESTRUCTIVE METHOD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0165" y="-165296"/>
            <a:ext cx="8135815" cy="610186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6949" y="0"/>
            <a:ext cx="8539088" cy="504678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8302" y="481818"/>
            <a:ext cx="7488699" cy="42449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65539"/>
            <a:ext cx="8881241" cy="66609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flipV="1">
            <a:off x="4409162" y="2492676"/>
            <a:ext cx="3532339" cy="513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51770" y="2880986"/>
            <a:ext cx="1365337" cy="325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t="20564" r="6754"/>
          <a:stretch/>
        </p:blipFill>
        <p:spPr>
          <a:xfrm>
            <a:off x="0" y="1504334"/>
            <a:ext cx="9094839" cy="5810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211" y="591107"/>
            <a:ext cx="4846740" cy="75597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t="44040" r="9567"/>
          <a:stretch/>
        </p:blipFill>
        <p:spPr>
          <a:xfrm>
            <a:off x="182880" y="1491176"/>
            <a:ext cx="8820443" cy="40936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4903" y="875071"/>
            <a:ext cx="375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Regarding the morphology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l="6799" t="2260" r="1473" b="68855"/>
          <a:stretch/>
        </p:blipFill>
        <p:spPr>
          <a:xfrm>
            <a:off x="491612" y="275302"/>
            <a:ext cx="7354529" cy="1297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31" y="1859000"/>
            <a:ext cx="8236675" cy="248738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7623" y="-225085"/>
            <a:ext cx="7896665" cy="489555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0166" y="0"/>
            <a:ext cx="8693834" cy="544771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1692" y="0"/>
            <a:ext cx="8412480" cy="571148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2368" y="355210"/>
            <a:ext cx="8398413" cy="451221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r="-5168" b="29598"/>
          <a:stretch/>
        </p:blipFill>
        <p:spPr>
          <a:xfrm>
            <a:off x="491613" y="88491"/>
            <a:ext cx="8003457" cy="370676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l="1" r="-3845" b="79270"/>
          <a:stretch/>
        </p:blipFill>
        <p:spPr>
          <a:xfrm>
            <a:off x="78658" y="685800"/>
            <a:ext cx="8976852" cy="1184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66007" r="4110"/>
          <a:stretch/>
        </p:blipFill>
        <p:spPr>
          <a:xfrm>
            <a:off x="185573" y="2064774"/>
            <a:ext cx="8299665" cy="155430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r="-529" b="55385"/>
          <a:stretch/>
        </p:blipFill>
        <p:spPr>
          <a:xfrm>
            <a:off x="168812" y="679327"/>
            <a:ext cx="8525021" cy="28375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t="38462" r="-961"/>
          <a:stretch/>
        </p:blipFill>
        <p:spPr>
          <a:xfrm>
            <a:off x="199584" y="436098"/>
            <a:ext cx="8831875" cy="40374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19" y="1842867"/>
            <a:ext cx="8703203" cy="316553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0320" y="267286"/>
            <a:ext cx="4014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BITE MARKS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71" y="2186855"/>
            <a:ext cx="5396699" cy="2711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18" y="1193934"/>
            <a:ext cx="6504996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07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8554065" cy="513724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3172" y="76200"/>
            <a:ext cx="7199586" cy="539969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t="13579" r="368" b="4528"/>
          <a:stretch/>
        </p:blipFill>
        <p:spPr>
          <a:xfrm>
            <a:off x="226142" y="275303"/>
            <a:ext cx="7993626" cy="468998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t="2649" r="32311" b="65564"/>
          <a:stretch/>
        </p:blipFill>
        <p:spPr>
          <a:xfrm>
            <a:off x="1179871" y="137652"/>
            <a:ext cx="6862916" cy="16518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8456" t="33236" r="-116" b="36288"/>
          <a:stretch/>
        </p:blipFill>
        <p:spPr>
          <a:xfrm>
            <a:off x="2585885" y="2979173"/>
            <a:ext cx="3500283" cy="158299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9767" y="0"/>
            <a:ext cx="7964129" cy="597309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l="51635" t="21346"/>
          <a:stretch/>
        </p:blipFill>
        <p:spPr>
          <a:xfrm>
            <a:off x="1589649" y="30382"/>
            <a:ext cx="6063176" cy="511311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682" y="0"/>
            <a:ext cx="8918532" cy="507223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6645" y="-88490"/>
            <a:ext cx="85344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111" t="21350" r="32381" b="5875"/>
          <a:stretch/>
        </p:blipFill>
        <p:spPr>
          <a:xfrm>
            <a:off x="1052187" y="112734"/>
            <a:ext cx="6488482" cy="478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29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029700" cy="5306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950" y="3448288"/>
            <a:ext cx="2103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in dentistry.</a:t>
            </a:r>
          </a:p>
        </p:txBody>
      </p:sp>
      <p:sp>
        <p:nvSpPr>
          <p:cNvPr id="5" name="Oval 4"/>
          <p:cNvSpPr/>
          <p:nvPr/>
        </p:nvSpPr>
        <p:spPr>
          <a:xfrm>
            <a:off x="8366760" y="4617720"/>
            <a:ext cx="91440" cy="1793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772400" y="3360420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715249" y="3343273"/>
            <a:ext cx="160020" cy="1257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" b="2633"/>
          <a:stretch/>
        </p:blipFill>
        <p:spPr>
          <a:xfrm>
            <a:off x="829993" y="254524"/>
            <a:ext cx="7863841" cy="47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161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" b="17721"/>
          <a:stretch/>
        </p:blipFill>
        <p:spPr>
          <a:xfrm>
            <a:off x="192614" y="703385"/>
            <a:ext cx="8684099" cy="382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78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7818" y="-199104"/>
            <a:ext cx="8721213" cy="654091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V="1">
            <a:off x="313149" y="843072"/>
            <a:ext cx="85803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Either conventional radiographs or digital images may be used in single-person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Using larger image films (e.g., occlusal), a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complete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radiographic survey can be accomplished in six radiographs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conventional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films or specimens can readily be wrapped in polyethylene stock bags to prevent contamination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Most forensic dentists use digital systems. The advantages of digital systems include the ability make retakes to modify the imaging angle to replicate the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antemortem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images </a:t>
            </a:r>
          </a:p>
        </p:txBody>
      </p:sp>
    </p:spTree>
    <p:extLst>
      <p:ext uri="{BB962C8B-B14F-4D97-AF65-F5344CB8AC3E}">
        <p14:creationId xmlns:p14="http://schemas.microsoft.com/office/powerpoint/2010/main" val="16099766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96" y="0"/>
            <a:ext cx="6288258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3538" y="2405575"/>
            <a:ext cx="4543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1844886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l="1" t="25781" r="-516" b="17835"/>
          <a:stretch/>
        </p:blipFill>
        <p:spPr>
          <a:xfrm>
            <a:off x="0" y="973394"/>
            <a:ext cx="8812685" cy="3823991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241086"/>
            <a:ext cx="8173329" cy="473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00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7625" y="0"/>
            <a:ext cx="8484270" cy="50784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t="7885" r="6539" b="79423"/>
          <a:stretch/>
        </p:blipFill>
        <p:spPr>
          <a:xfrm>
            <a:off x="0" y="576775"/>
            <a:ext cx="9115865" cy="928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061" y="1616978"/>
            <a:ext cx="5849742" cy="33436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t="14423" r="1483" b="18353"/>
          <a:stretch/>
        </p:blipFill>
        <p:spPr>
          <a:xfrm>
            <a:off x="0" y="664432"/>
            <a:ext cx="8834512" cy="45212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2874" y="70339"/>
            <a:ext cx="5639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Indications of forensic dentistry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6099" y="-105508"/>
            <a:ext cx="7863839" cy="58978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174</Words>
  <Application>Microsoft Office PowerPoint</Application>
  <PresentationFormat>On-screen Show (16:9)</PresentationFormat>
  <Paragraphs>79</Paragraphs>
  <Slides>56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areejah2013@gmail.com</cp:lastModifiedBy>
  <cp:revision>53</cp:revision>
  <dcterms:created xsi:type="dcterms:W3CDTF">2021-10-27T09:22:57Z</dcterms:created>
  <dcterms:modified xsi:type="dcterms:W3CDTF">2022-03-23T08:40:27Z</dcterms:modified>
</cp:coreProperties>
</file>