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4" r:id="rId1"/>
  </p:sldMasterIdLst>
  <p:notesMasterIdLst>
    <p:notesMasterId r:id="rId29"/>
  </p:notesMasterIdLst>
  <p:sldIdLst>
    <p:sldId id="326" r:id="rId2"/>
    <p:sldId id="323" r:id="rId3"/>
    <p:sldId id="324" r:id="rId4"/>
    <p:sldId id="321" r:id="rId5"/>
    <p:sldId id="325" r:id="rId6"/>
    <p:sldId id="282" r:id="rId7"/>
    <p:sldId id="283" r:id="rId8"/>
    <p:sldId id="284" r:id="rId9"/>
    <p:sldId id="285" r:id="rId10"/>
    <p:sldId id="286" r:id="rId11"/>
    <p:sldId id="288" r:id="rId12"/>
    <p:sldId id="287" r:id="rId13"/>
    <p:sldId id="289" r:id="rId14"/>
    <p:sldId id="313" r:id="rId15"/>
    <p:sldId id="291" r:id="rId16"/>
    <p:sldId id="292" r:id="rId17"/>
    <p:sldId id="322" r:id="rId18"/>
    <p:sldId id="298" r:id="rId19"/>
    <p:sldId id="317" r:id="rId20"/>
    <p:sldId id="318" r:id="rId21"/>
    <p:sldId id="296" r:id="rId22"/>
    <p:sldId id="319" r:id="rId23"/>
    <p:sldId id="297" r:id="rId24"/>
    <p:sldId id="320" r:id="rId25"/>
    <p:sldId id="293" r:id="rId26"/>
    <p:sldId id="294" r:id="rId27"/>
    <p:sldId id="301" r:id="rId28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955"/>
    <p:restoredTop sz="94541"/>
  </p:normalViewPr>
  <p:slideViewPr>
    <p:cSldViewPr>
      <p:cViewPr varScale="1">
        <p:scale>
          <a:sx n="121" d="100"/>
          <a:sy n="121" d="100"/>
        </p:scale>
        <p:origin x="104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AF96725-95CB-45BB-B907-C7F04C568D6F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F7D683C-630E-4F3B-83F9-5CE7E6AAC85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3524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C4A1D3-D9B4-48CD-A523-CB0A24A393C6}" type="datetimeFigureOut">
              <a:rPr lang="ar-IQ" smtClean="0"/>
              <a:t>20‏/6‏/1443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CB49CD-335F-41C6-B720-3DE5184C80FD}" type="slidenum">
              <a:rPr lang="ar-IQ" smtClean="0"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6AAA803-611C-A345-B939-DECFA4DD95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21DAFE-7953-054F-8F3A-2E75625A4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908720"/>
            <a:ext cx="7175351" cy="1793167"/>
          </a:xfrm>
        </p:spPr>
        <p:txBody>
          <a:bodyPr/>
          <a:lstStyle/>
          <a:p>
            <a:pPr rtl="0"/>
            <a:r>
              <a:rPr lang="en-NZ" sz="9600" dirty="0">
                <a:solidFill>
                  <a:srgbClr val="FF0000"/>
                </a:solidFill>
              </a:rPr>
              <a:t>epithelial dysplasia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55C2C-FF98-944A-8CED-D06ECFE1CB13}"/>
              </a:ext>
            </a:extLst>
          </p:cNvPr>
          <p:cNvSpPr txBox="1"/>
          <p:nvPr/>
        </p:nvSpPr>
        <p:spPr>
          <a:xfrm>
            <a:off x="6411310" y="4046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9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t="27822" r="52279" b="21094"/>
          <a:stretch/>
        </p:blipFill>
        <p:spPr bwMode="auto">
          <a:xfrm>
            <a:off x="611560" y="404664"/>
            <a:ext cx="792564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19556" r="51826" b="13672"/>
          <a:stretch/>
        </p:blipFill>
        <p:spPr bwMode="auto">
          <a:xfrm>
            <a:off x="1106130" y="251583"/>
            <a:ext cx="6706230" cy="634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234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5" t="27149" r="12946" b="28830"/>
          <a:stretch/>
        </p:blipFill>
        <p:spPr bwMode="auto">
          <a:xfrm>
            <a:off x="467544" y="24287"/>
            <a:ext cx="8122913" cy="531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0695BD-493D-2E4D-8A5E-812BA5A65704}"/>
              </a:ext>
            </a:extLst>
          </p:cNvPr>
          <p:cNvSpPr/>
          <p:nvPr/>
        </p:nvSpPr>
        <p:spPr>
          <a:xfrm>
            <a:off x="107504" y="5589240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NZ" dirty="0">
                <a:latin typeface="Times" pitchFamily="2" charset="0"/>
              </a:rPr>
              <a:t>Lesions that are clinically verrucous are recognized to carry a higher risk than homogeneous</a:t>
            </a:r>
          </a:p>
          <a:p>
            <a:pPr algn="l"/>
            <a:r>
              <a:rPr lang="en-NZ" dirty="0">
                <a:latin typeface="Times" pitchFamily="2" charset="0"/>
              </a:rPr>
              <a:t>and flat patches.</a:t>
            </a:r>
            <a:endParaRPr lang="en-NZ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3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5" t="19336" r="12039" b="9879"/>
          <a:stretch/>
        </p:blipFill>
        <p:spPr bwMode="auto">
          <a:xfrm>
            <a:off x="15280" y="-45813"/>
            <a:ext cx="6264696" cy="61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71143D-546A-9B40-97BE-910B53F8C2D2}"/>
              </a:ext>
            </a:extLst>
          </p:cNvPr>
          <p:cNvSpPr/>
          <p:nvPr/>
        </p:nvSpPr>
        <p:spPr>
          <a:xfrm>
            <a:off x="1691680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dirty="0">
                <a:latin typeface="Times" pitchFamily="2" charset="0"/>
              </a:rPr>
              <a:t> is a common feature in moderate and severe </a:t>
            </a:r>
            <a:r>
              <a:rPr lang="en-NZ" dirty="0" err="1">
                <a:latin typeface="Times" pitchFamily="2" charset="0"/>
              </a:rPr>
              <a:t>dysplasias</a:t>
            </a:r>
            <a:endParaRPr lang="en-NZ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77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467544" y="476672"/>
            <a:ext cx="8136904" cy="2592288"/>
          </a:xfrm>
        </p:spPr>
        <p:txBody>
          <a:bodyPr/>
          <a:lstStyle/>
          <a:p>
            <a:pPr algn="l" rtl="0"/>
            <a:r>
              <a:rPr lang="en-US" dirty="0"/>
              <a:t>Carcinoma in situ is defined as dysplasia involving the entire thickness of the epithelium (i.e., extending from the basal layer to the surface or “top-to-bottom” change)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an important feature of carcinoma in situ is absence of invasion, and without invasion, metastasis cannot occur. </a:t>
            </a:r>
            <a:endParaRPr lang="ar-IQ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27459" r="47925" b="14140"/>
          <a:stretch/>
        </p:blipFill>
        <p:spPr bwMode="auto">
          <a:xfrm>
            <a:off x="1745297" y="2852014"/>
            <a:ext cx="4914935" cy="37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06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75913" y="476672"/>
            <a:ext cx="6512511" cy="1143000"/>
          </a:xfrm>
        </p:spPr>
        <p:txBody>
          <a:bodyPr/>
          <a:lstStyle/>
          <a:p>
            <a:pPr algn="just" rtl="0"/>
            <a:r>
              <a:rPr lang="en-US" dirty="0"/>
              <a:t>Grading Systems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539552" y="1628800"/>
            <a:ext cx="7920880" cy="4608512"/>
          </a:xfrm>
        </p:spPr>
        <p:txBody>
          <a:bodyPr>
            <a:noAutofit/>
          </a:bodyPr>
          <a:lstStyle/>
          <a:p>
            <a:pPr algn="just" rtl="0"/>
            <a:r>
              <a:rPr lang="en-US" sz="2400" dirty="0"/>
              <a:t>The WHO system is generally considered the reference standard for grading oral dysplasia</a:t>
            </a:r>
          </a:p>
          <a:p>
            <a:pPr algn="just" rtl="0"/>
            <a:endParaRPr lang="en-US" sz="2400" dirty="0"/>
          </a:p>
          <a:p>
            <a:pPr algn="just" rtl="0"/>
            <a:r>
              <a:rPr lang="en-US" sz="2400" dirty="0"/>
              <a:t>The current edition continues to advise a three-grade division into mild, moderate, and severe dysplasia. </a:t>
            </a:r>
          </a:p>
          <a:p>
            <a:pPr algn="just" rtl="0"/>
            <a:r>
              <a:rPr lang="en-US" sz="2400" dirty="0"/>
              <a:t>the WHO has recommended to first assess the thirds of epithelial thickness affected by atypia, </a:t>
            </a:r>
          </a:p>
          <a:p>
            <a:pPr algn="just" rtl="0"/>
            <a:r>
              <a:rPr lang="en-US" sz="2400" b="1" dirty="0"/>
              <a:t>mild dysplasia affecting only the basal third</a:t>
            </a:r>
            <a:r>
              <a:rPr lang="en-US" sz="2400" dirty="0"/>
              <a:t>, </a:t>
            </a:r>
            <a:r>
              <a:rPr lang="en-US" sz="2400" b="1" dirty="0"/>
              <a:t>moderate the basal two thirds</a:t>
            </a:r>
            <a:r>
              <a:rPr lang="en-US" sz="2400" dirty="0"/>
              <a:t>, </a:t>
            </a:r>
          </a:p>
          <a:p>
            <a:pPr algn="just" rtl="0"/>
            <a:r>
              <a:rPr lang="en-US" sz="2400" dirty="0"/>
              <a:t>and </a:t>
            </a:r>
            <a:r>
              <a:rPr lang="en-US" sz="2400" b="1" dirty="0"/>
              <a:t>severe, up to the full thickness</a:t>
            </a:r>
            <a:endParaRPr lang="ar-IQ" sz="2400" b="1" dirty="0"/>
          </a:p>
        </p:txBody>
      </p:sp>
    </p:spTree>
    <p:extLst>
      <p:ext uri="{BB962C8B-B14F-4D97-AF65-F5344CB8AC3E}">
        <p14:creationId xmlns:p14="http://schemas.microsoft.com/office/powerpoint/2010/main" val="3428126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23387" r="39244" b="30443"/>
          <a:stretch/>
        </p:blipFill>
        <p:spPr bwMode="auto">
          <a:xfrm>
            <a:off x="0" y="116632"/>
            <a:ext cx="8497041" cy="438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3751F0-AC77-C948-BA65-5B7098AA3A2F}"/>
              </a:ext>
            </a:extLst>
          </p:cNvPr>
          <p:cNvSpPr/>
          <p:nvPr/>
        </p:nvSpPr>
        <p:spPr>
          <a:xfrm>
            <a:off x="0" y="4869160"/>
            <a:ext cx="79563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Loss of polarity of basal cells 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is not readily defined as most</a:t>
            </a:r>
            <a:endParaRPr lang="en-NZ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oral epithelial basal cells have no defined polarity</a:t>
            </a:r>
          </a:p>
          <a:p>
            <a:pPr algn="l"/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Normally</a:t>
            </a:r>
            <a:r>
              <a:rPr lang="en-N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cuboidal, they may become elongated, vertical, and crowded</a:t>
            </a:r>
            <a:endParaRPr lang="en-NZ" b="1" dirty="0">
              <a:latin typeface="+mj-lt"/>
            </a:endParaRPr>
          </a:p>
          <a:p>
            <a:pPr algn="l"/>
            <a:r>
              <a:rPr lang="en-NZ" sz="1600" dirty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9520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0F8E0-3BA1-9A4F-A46A-1C00D8EB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56D7A-43AC-E843-AFAF-797B28296E8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NZ" dirty="0"/>
              <a:t> All grading systems agree that any lesion should be graded on the basis of the worst area found, even though this area can be limited in extent.  </a:t>
            </a:r>
          </a:p>
          <a:p>
            <a:pPr algn="l"/>
            <a:r>
              <a:rPr lang="en-NZ" dirty="0"/>
              <a:t>Once an initial estimate is made</a:t>
            </a:r>
          </a:p>
          <a:p>
            <a:pPr algn="l"/>
            <a:r>
              <a:rPr lang="en-NZ" dirty="0"/>
              <a:t>based on thirds affected, architectural and cytological features are used to up-or downgrade the lesion</a:t>
            </a:r>
          </a:p>
          <a:p>
            <a:pPr algn="l"/>
            <a:r>
              <a:rPr lang="en-NZ" dirty="0"/>
              <a:t> Hyperplasia no longer considered part of the spectrum of dysplasia</a:t>
            </a:r>
          </a:p>
          <a:p>
            <a:pPr algn="l"/>
            <a:endParaRPr lang="en-NZ" dirty="0"/>
          </a:p>
          <a:p>
            <a: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4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7" t="25820" r="3109" b="13114"/>
          <a:stretch/>
        </p:blipFill>
        <p:spPr bwMode="auto">
          <a:xfrm>
            <a:off x="1193343" y="764704"/>
            <a:ext cx="6763033" cy="540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78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23975" r="46658" b="8401"/>
          <a:stretch/>
        </p:blipFill>
        <p:spPr bwMode="auto">
          <a:xfrm>
            <a:off x="1154722" y="548680"/>
            <a:ext cx="6657638" cy="564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93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3CC7BE3-F385-1A4A-B279-3C9D6F00E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712968" cy="882119"/>
          </a:xfrm>
        </p:spPr>
        <p:txBody>
          <a:bodyPr>
            <a:normAutofit fontScale="25000" lnSpcReduction="20000"/>
          </a:bodyPr>
          <a:lstStyle/>
          <a:p>
            <a:r>
              <a:rPr lang="en-NZ" sz="14400" dirty="0"/>
              <a:t>Dysplasia means no more than </a:t>
            </a:r>
            <a:r>
              <a:rPr lang="en-NZ" sz="14400" b="1" dirty="0"/>
              <a:t>abnormal or disordered growth </a:t>
            </a:r>
          </a:p>
          <a:p>
            <a:r>
              <a:rPr lang="en-NZ" sz="14400" b="1" dirty="0">
                <a:solidFill>
                  <a:srgbClr val="FF0000"/>
                </a:solidFill>
              </a:rPr>
              <a:t>epithelial dysplasia </a:t>
            </a:r>
            <a:r>
              <a:rPr lang="en-NZ" sz="14400" dirty="0"/>
              <a:t>indicates a risk of malignant transformation.</a:t>
            </a:r>
          </a:p>
          <a:p>
            <a:r>
              <a:rPr lang="en-NZ" sz="14400" dirty="0"/>
              <a:t> Epithelial dysplasia is identified by </a:t>
            </a:r>
            <a:r>
              <a:rPr lang="en-NZ" sz="14400" b="1" dirty="0"/>
              <a:t>architectural</a:t>
            </a:r>
            <a:r>
              <a:rPr lang="en-NZ" sz="14400" dirty="0"/>
              <a:t> and </a:t>
            </a:r>
            <a:r>
              <a:rPr lang="en-NZ" sz="14400" b="1" dirty="0"/>
              <a:t>cytological changes</a:t>
            </a:r>
            <a:r>
              <a:rPr lang="en-NZ" sz="14400" dirty="0"/>
              <a:t>. Dysplasia is the preferred term used to describe </a:t>
            </a:r>
            <a:r>
              <a:rPr lang="en-NZ" sz="14400" b="1" dirty="0"/>
              <a:t>potentially malignant change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26E416-6154-184F-BF11-2D445E1C7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175351" cy="1793167"/>
          </a:xfrm>
        </p:spPr>
        <p:txBody>
          <a:bodyPr/>
          <a:lstStyle/>
          <a:p>
            <a:pPr rtl="0"/>
            <a:r>
              <a:rPr lang="en-NZ" sz="9600" dirty="0"/>
              <a:t>Dysplasia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73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361" r="9445" b="11270"/>
          <a:stretch/>
        </p:blipFill>
        <p:spPr bwMode="auto">
          <a:xfrm>
            <a:off x="1475656" y="548679"/>
            <a:ext cx="6495886" cy="588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544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8" t="27459" r="2993" b="11065"/>
          <a:stretch/>
        </p:blipFill>
        <p:spPr bwMode="auto">
          <a:xfrm>
            <a:off x="1115616" y="764704"/>
            <a:ext cx="6840760" cy="545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854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9" t="23770" r="6795" b="9016"/>
          <a:stretch/>
        </p:blipFill>
        <p:spPr bwMode="auto">
          <a:xfrm>
            <a:off x="1187624" y="620688"/>
            <a:ext cx="6696744" cy="567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79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7664" r="48386" b="11681"/>
          <a:stretch/>
        </p:blipFill>
        <p:spPr bwMode="auto">
          <a:xfrm>
            <a:off x="1017323" y="685271"/>
            <a:ext cx="7011061" cy="562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748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697" r="49653" b="11475"/>
          <a:stretch/>
        </p:blipFill>
        <p:spPr bwMode="auto">
          <a:xfrm>
            <a:off x="920562" y="504330"/>
            <a:ext cx="7035814" cy="597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61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0" y="26292"/>
            <a:ext cx="9144000" cy="4525963"/>
          </a:xfrm>
        </p:spPr>
        <p:txBody>
          <a:bodyPr/>
          <a:lstStyle/>
          <a:p>
            <a:pPr algn="l"/>
            <a:r>
              <a:rPr lang="en-US" dirty="0"/>
              <a:t>Binary System </a:t>
            </a:r>
            <a:r>
              <a:rPr lang="en-US" sz="2400" dirty="0"/>
              <a:t>Grading of dysplasia moved toward a binary system, into high- and low-grade types</a:t>
            </a:r>
          </a:p>
          <a:p>
            <a:pPr algn="l"/>
            <a:r>
              <a:rPr lang="en-NZ" sz="1800" dirty="0" err="1"/>
              <a:t>Kujan</a:t>
            </a:r>
            <a:r>
              <a:rPr lang="en-NZ" sz="1800" dirty="0"/>
              <a:t> and colleagues devised a binary system based on the WHO 2005 list of </a:t>
            </a:r>
            <a:r>
              <a:rPr lang="en-NZ" sz="1800" dirty="0" err="1"/>
              <a:t>featurs</a:t>
            </a:r>
            <a:endParaRPr lang="en-US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610" r="9885" b="8065"/>
          <a:stretch/>
        </p:blipFill>
        <p:spPr bwMode="auto">
          <a:xfrm>
            <a:off x="0" y="1844824"/>
            <a:ext cx="5867466" cy="49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D5FA7D-008F-914B-89DE-12FF39F2580A}"/>
              </a:ext>
            </a:extLst>
          </p:cNvPr>
          <p:cNvSpPr/>
          <p:nvPr/>
        </p:nvSpPr>
        <p:spPr>
          <a:xfrm>
            <a:off x="179512" y="126876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NZ" dirty="0">
                <a:latin typeface="Times" pitchFamily="2" charset="0"/>
              </a:rPr>
              <a:t>Currently, this binary system has not been shown to be better than the WHO system,</a:t>
            </a:r>
            <a:endParaRPr lang="en-NZ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73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457200" y="404664"/>
            <a:ext cx="8229600" cy="4525963"/>
          </a:xfrm>
        </p:spPr>
        <p:txBody>
          <a:bodyPr/>
          <a:lstStyle/>
          <a:p>
            <a:pPr algn="l" rtl="0"/>
            <a:r>
              <a:rPr lang="en-US" b="1" dirty="0" err="1"/>
              <a:t>Bánóczy</a:t>
            </a:r>
            <a:r>
              <a:rPr lang="en-US" b="1" dirty="0"/>
              <a:t> and </a:t>
            </a:r>
            <a:r>
              <a:rPr lang="en-US" b="1" dirty="0" err="1"/>
              <a:t>Csiba</a:t>
            </a:r>
            <a:endParaRPr lang="en-US" b="1" dirty="0"/>
          </a:p>
          <a:p>
            <a:pPr algn="l" rtl="0"/>
            <a:r>
              <a:rPr lang="en-US" sz="2400" dirty="0"/>
              <a:t>Degree of dysplasia was defined by a simple count of the number of features present.</a:t>
            </a:r>
          </a:p>
          <a:p>
            <a:pPr algn="l" rtl="0"/>
            <a:r>
              <a:rPr lang="en-US" sz="2400" dirty="0"/>
              <a:t> </a:t>
            </a:r>
            <a:r>
              <a:rPr lang="en-US" sz="2400" b="1" dirty="0"/>
              <a:t>Mild dysplasia </a:t>
            </a:r>
            <a:r>
              <a:rPr lang="en-US" sz="2400" dirty="0"/>
              <a:t>was defined as </a:t>
            </a:r>
            <a:r>
              <a:rPr lang="en-US" sz="2400" b="1" dirty="0"/>
              <a:t>1 </a:t>
            </a:r>
            <a:r>
              <a:rPr lang="en-US" sz="2400" dirty="0"/>
              <a:t> or </a:t>
            </a:r>
            <a:r>
              <a:rPr lang="en-US" sz="2400" b="1" dirty="0"/>
              <a:t>2 </a:t>
            </a:r>
            <a:r>
              <a:rPr lang="en-US" sz="2400" dirty="0"/>
              <a:t> features, </a:t>
            </a:r>
            <a:r>
              <a:rPr lang="en-US" sz="2400" b="1" dirty="0"/>
              <a:t>moderate dysplasia </a:t>
            </a:r>
            <a:r>
              <a:rPr lang="en-US" sz="2400" dirty="0"/>
              <a:t>by a count of  </a:t>
            </a:r>
            <a:r>
              <a:rPr lang="en-US" sz="2400" b="1" dirty="0"/>
              <a:t>3 </a:t>
            </a:r>
            <a:r>
              <a:rPr lang="en-US" sz="2400" dirty="0"/>
              <a:t> or </a:t>
            </a:r>
            <a:r>
              <a:rPr lang="en-US" sz="2400" b="1" dirty="0"/>
              <a:t>4  </a:t>
            </a:r>
          </a:p>
          <a:p>
            <a:pPr algn="l" rtl="0"/>
            <a:r>
              <a:rPr lang="en-US" sz="2400" b="1" dirty="0"/>
              <a:t>severe dysplasia </a:t>
            </a:r>
            <a:r>
              <a:rPr lang="en-US" sz="2400" dirty="0"/>
              <a:t>by  </a:t>
            </a:r>
            <a:r>
              <a:rPr lang="en-US" sz="2400" b="1" dirty="0"/>
              <a:t>5  </a:t>
            </a:r>
            <a:r>
              <a:rPr lang="en-US" sz="2400" dirty="0"/>
              <a:t>or more. </a:t>
            </a:r>
            <a:endParaRPr lang="ar-IQ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27344" r="52505" b="31250"/>
          <a:stretch/>
        </p:blipFill>
        <p:spPr bwMode="auto">
          <a:xfrm>
            <a:off x="1518563" y="2996952"/>
            <a:ext cx="578974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64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02" y="731838"/>
            <a:ext cx="7395114" cy="536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84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43704-6C33-D249-AF04-971C5CD3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692696"/>
            <a:ext cx="6512511" cy="1143000"/>
          </a:xfrm>
        </p:spPr>
        <p:txBody>
          <a:bodyPr/>
          <a:lstStyle/>
          <a:p>
            <a:pPr rtl="0"/>
            <a:r>
              <a:rPr lang="en-NZ" dirty="0"/>
              <a:t>Features of Dysplasia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E4327-2AB6-E540-B6E4-BCA908E38C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628800"/>
            <a:ext cx="8964488" cy="4266808"/>
          </a:xfrm>
        </p:spPr>
        <p:txBody>
          <a:bodyPr>
            <a:normAutofit/>
          </a:bodyPr>
          <a:lstStyle/>
          <a:p>
            <a:r>
              <a:rPr lang="en-NZ" dirty="0"/>
              <a:t> </a:t>
            </a:r>
          </a:p>
          <a:p>
            <a:pPr algn="l"/>
            <a:r>
              <a:rPr lang="en-NZ" sz="3200" dirty="0"/>
              <a:t>These are conveniently divided into</a:t>
            </a:r>
          </a:p>
          <a:p>
            <a:pPr algn="l"/>
            <a:r>
              <a:rPr lang="en-NZ" sz="3200" b="1" dirty="0"/>
              <a:t>cytological atypia </a:t>
            </a:r>
            <a:r>
              <a:rPr lang="en-NZ" sz="3200" dirty="0"/>
              <a:t>(affecting individual cells) </a:t>
            </a:r>
            <a:endParaRPr lang="en-NZ" sz="3200" b="1" dirty="0"/>
          </a:p>
          <a:p>
            <a:pPr algn="l"/>
            <a:r>
              <a:rPr lang="en-NZ" sz="3200" b="1" dirty="0"/>
              <a:t>architectural changes </a:t>
            </a:r>
            <a:r>
              <a:rPr lang="en-NZ" sz="3200" dirty="0"/>
              <a:t> ( tissue organization)</a:t>
            </a:r>
          </a:p>
          <a:p>
            <a:pPr algn="l" rtl="0"/>
            <a:r>
              <a:rPr lang="en-NZ" sz="2400" dirty="0"/>
              <a:t>Cytological atypia and architectural changes are linked, and the distinction is somewhat meaningless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8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6DF70-C823-1D47-98F2-208F27E1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11560" y="457200"/>
            <a:ext cx="6512511" cy="45719"/>
          </a:xfrm>
        </p:spPr>
        <p:txBody>
          <a:bodyPr/>
          <a:lstStyle/>
          <a:p>
            <a: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</a:pP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6B725C1-1971-F449-9B3E-860BDCA0DB2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14272333"/>
              </p:ext>
            </p:extLst>
          </p:nvPr>
        </p:nvGraphicFramePr>
        <p:xfrm>
          <a:off x="-1188640" y="-1107504"/>
          <a:ext cx="8784975" cy="7663062"/>
        </p:xfrm>
        <a:graphic>
          <a:graphicData uri="http://schemas.openxmlformats.org/drawingml/2006/table">
            <a:tbl>
              <a:tblPr/>
              <a:tblGrid>
                <a:gridCol w="2928325">
                  <a:extLst>
                    <a:ext uri="{9D8B030D-6E8A-4147-A177-3AD203B41FA5}">
                      <a16:colId xmlns:a16="http://schemas.microsoft.com/office/drawing/2014/main" val="687076337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val="268183794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val="2768671938"/>
                    </a:ext>
                  </a:extLst>
                </a:gridCol>
              </a:tblGrid>
              <a:tr h="3606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255835"/>
                  </a:ext>
                </a:extLst>
              </a:tr>
              <a:tr h="63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005120"/>
                  </a:ext>
                </a:extLst>
              </a:tr>
              <a:tr h="9016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dirty="0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dirty="0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640810"/>
                  </a:ext>
                </a:extLst>
              </a:tr>
              <a:tr h="63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b="1" dirty="0">
                          <a:effectLst/>
                        </a:rPr>
                        <a:t>Architectural changes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b="1" dirty="0">
                          <a:effectLst/>
                        </a:rPr>
                        <a:t>Cellular changes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228375"/>
                  </a:ext>
                </a:extLst>
              </a:tr>
              <a:tr h="6311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dirty="0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Irregular epithelial stratification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>
                          <a:effectLst/>
                        </a:rPr>
                        <a:t>Abnormal variation in nuclear size (anisonucleosis)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939794"/>
                  </a:ext>
                </a:extLst>
              </a:tr>
              <a:tr h="63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Loss of polarity of basal cells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Abnormal variation in nuclear shape (nuclear pleomorphism)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795579"/>
                  </a:ext>
                </a:extLst>
              </a:tr>
              <a:tr h="63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Drop-shaped rete ridges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Abnormal variation in cell size (anisocytosis)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960506"/>
                  </a:ext>
                </a:extLst>
              </a:tr>
              <a:tr h="9016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Increased number of mitotic figures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Abnormal variation in cell shape (cellular pleomorphism)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498979"/>
                  </a:ext>
                </a:extLst>
              </a:tr>
              <a:tr h="906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>
                          <a:effectLst/>
                        </a:rPr>
                        <a:t>Abnormal superficial mitosis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Increased </a:t>
                      </a:r>
                      <a:r>
                        <a:rPr lang="en-NZ" sz="1600">
                          <a:effectLst/>
                        </a:rPr>
                        <a:t>nuclear-cytoplasmic ratio   N/C</a:t>
                      </a:r>
                      <a:endParaRPr lang="en-NZ" sz="1600" dirty="0">
                        <a:effectLst/>
                      </a:endParaRP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1856903"/>
                  </a:ext>
                </a:extLst>
              </a:tr>
              <a:tr h="2790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>
                          <a:effectLst/>
                        </a:rPr>
                        <a:t>Premature keratinization in single cells (dyskeratosis)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Atypical mitotic figures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922555"/>
                  </a:ext>
                </a:extLst>
              </a:tr>
              <a:tr h="63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Keratin pearls within rete ridges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Increased number and size of nucleoli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0009"/>
                  </a:ext>
                </a:extLst>
              </a:tr>
              <a:tr h="63118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>
                          <a:effectLst/>
                        </a:rPr>
                        <a:t>Loss of epithelial cell cohesion**</a:t>
                      </a: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NZ" sz="1600" dirty="0" err="1">
                          <a:effectLst/>
                        </a:rPr>
                        <a:t>Hyperchromasia</a:t>
                      </a:r>
                      <a:endParaRPr lang="en-NZ" sz="1600" dirty="0">
                        <a:effectLst/>
                      </a:endParaRPr>
                    </a:p>
                  </a:txBody>
                  <a:tcPr marL="52652" marR="52652" marT="26326" marB="263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91555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2752F5D-96E1-0741-BBA2-9EAA4FF22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431624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**Included in the 2017 WHO classification.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3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E1C7-5761-4843-B78C-0C69BF19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04664"/>
            <a:ext cx="7848872" cy="3096344"/>
          </a:xfrm>
        </p:spPr>
        <p:txBody>
          <a:bodyPr/>
          <a:lstStyle/>
          <a:p>
            <a:pPr algn="l"/>
            <a:br>
              <a:rPr lang="en-NZ" sz="4800" b="0" dirty="0"/>
            </a:b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D7B73-D076-E948-9462-7E84778A89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8352928" cy="4698856"/>
          </a:xfrm>
        </p:spPr>
        <p:txBody>
          <a:bodyPr>
            <a:noAutofit/>
          </a:bodyPr>
          <a:lstStyle/>
          <a:p>
            <a:pPr algn="l" rtl="0"/>
            <a:r>
              <a:rPr lang="en-NZ" sz="3600" dirty="0"/>
              <a:t>Recognition of genuine dysplasia is difficult to explain in words </a:t>
            </a:r>
            <a:br>
              <a:rPr lang="en-NZ" sz="3600" dirty="0"/>
            </a:br>
            <a:r>
              <a:rPr lang="en-NZ" sz="3600" dirty="0"/>
              <a:t>and pathologists learn to recognize dysplasia with experience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957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21775" r="12718" b="13672"/>
          <a:stretch/>
        </p:blipFill>
        <p:spPr bwMode="auto">
          <a:xfrm>
            <a:off x="1331640" y="235042"/>
            <a:ext cx="6640243" cy="629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97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7" t="19437" r="18047" b="6150"/>
          <a:stretch/>
        </p:blipFill>
        <p:spPr bwMode="auto">
          <a:xfrm>
            <a:off x="1835696" y="348745"/>
            <a:ext cx="5616624" cy="624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48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24395" r="50919" b="14062"/>
          <a:stretch/>
        </p:blipFill>
        <p:spPr bwMode="auto">
          <a:xfrm>
            <a:off x="1547664" y="904157"/>
            <a:ext cx="6475598" cy="59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BEEDD2-32F3-1C4C-8353-86484408E437}"/>
              </a:ext>
            </a:extLst>
          </p:cNvPr>
          <p:cNvSpPr/>
          <p:nvPr/>
        </p:nvSpPr>
        <p:spPr>
          <a:xfrm>
            <a:off x="107504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Architectural features are mostly disturbances of normal stratification and maturation. Irregularity in stratification can manifest as changes in differentiation along a length of epithet, dipping down of keratinizing cell layers into rete processes or toward the basal cell layer</a:t>
            </a:r>
          </a:p>
        </p:txBody>
      </p:sp>
    </p:spTree>
    <p:extLst>
      <p:ext uri="{BB962C8B-B14F-4D97-AF65-F5344CB8AC3E}">
        <p14:creationId xmlns:p14="http://schemas.microsoft.com/office/powerpoint/2010/main" val="1904354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5" t="25195" r="10566" b="14718"/>
          <a:stretch/>
        </p:blipFill>
        <p:spPr bwMode="auto">
          <a:xfrm>
            <a:off x="0" y="211443"/>
            <a:ext cx="6776445" cy="599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3C68F6-8D17-F64D-AB1C-3DEF0EB14F90}"/>
              </a:ext>
            </a:extLst>
          </p:cNvPr>
          <p:cNvSpPr/>
          <p:nvPr/>
        </p:nvSpPr>
        <p:spPr>
          <a:xfrm>
            <a:off x="128654" y="0"/>
            <a:ext cx="9044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9F42C2-59B6-FA45-9F30-D604AF3E9783}"/>
              </a:ext>
            </a:extLst>
          </p:cNvPr>
          <p:cNvSpPr/>
          <p:nvPr/>
        </p:nvSpPr>
        <p:spPr>
          <a:xfrm>
            <a:off x="251520" y="62042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NZ" dirty="0">
                <a:latin typeface="Times" pitchFamily="2" charset="0"/>
              </a:rPr>
              <a:t> no keratin, and usually more marked atypia.</a:t>
            </a:r>
            <a:endParaRPr lang="en-NZ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41222"/>
      </p:ext>
    </p:extLst>
  </p:cSld>
  <p:clrMapOvr>
    <a:masterClrMapping/>
  </p:clrMapOvr>
</p:sld>
</file>

<file path=ppt/theme/theme1.xml><?xml version="1.0" encoding="utf-8"?>
<a:theme xmlns:a="http://schemas.openxmlformats.org/drawingml/2006/main" name="دفق الهواء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دفق الهوا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فق الهوا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2204</TotalTime>
  <Words>596</Words>
  <Application>Microsoft Macintosh PowerPoint</Application>
  <PresentationFormat>On-screen Show (4:3)</PresentationFormat>
  <Paragraphs>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Georgia</vt:lpstr>
      <vt:lpstr>Tahoma</vt:lpstr>
      <vt:lpstr>Times</vt:lpstr>
      <vt:lpstr>Times New Roman</vt:lpstr>
      <vt:lpstr>Trebuchet MS</vt:lpstr>
      <vt:lpstr>دفق الهواء</vt:lpstr>
      <vt:lpstr>epithelial dysplasia</vt:lpstr>
      <vt:lpstr>Dysplasia</vt:lpstr>
      <vt:lpstr>Features of Dysplasia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Grading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POTENTIALLY MALIGNANT DISORDERS</dc:title>
  <dc:creator>DELL</dc:creator>
  <cp:lastModifiedBy>Microsoft Office User</cp:lastModifiedBy>
  <cp:revision>104</cp:revision>
  <dcterms:created xsi:type="dcterms:W3CDTF">2021-10-15T06:13:42Z</dcterms:created>
  <dcterms:modified xsi:type="dcterms:W3CDTF">2022-01-23T14:53:33Z</dcterms:modified>
</cp:coreProperties>
</file>