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87" r:id="rId2"/>
    <p:sldId id="285" r:id="rId3"/>
    <p:sldId id="288" r:id="rId4"/>
    <p:sldId id="257" r:id="rId5"/>
    <p:sldId id="264" r:id="rId6"/>
    <p:sldId id="266" r:id="rId7"/>
    <p:sldId id="267" r:id="rId8"/>
    <p:sldId id="311" r:id="rId9"/>
    <p:sldId id="258" r:id="rId10"/>
    <p:sldId id="312" r:id="rId11"/>
    <p:sldId id="292" r:id="rId12"/>
    <p:sldId id="293" r:id="rId13"/>
    <p:sldId id="294" r:id="rId14"/>
    <p:sldId id="310" r:id="rId15"/>
    <p:sldId id="295" r:id="rId16"/>
    <p:sldId id="261" r:id="rId17"/>
    <p:sldId id="296" r:id="rId18"/>
    <p:sldId id="297" r:id="rId19"/>
    <p:sldId id="313" r:id="rId20"/>
    <p:sldId id="298" r:id="rId21"/>
    <p:sldId id="314" r:id="rId22"/>
    <p:sldId id="316" r:id="rId23"/>
    <p:sldId id="317" r:id="rId24"/>
    <p:sldId id="323" r:id="rId25"/>
    <p:sldId id="318" r:id="rId26"/>
    <p:sldId id="324" r:id="rId27"/>
    <p:sldId id="326" r:id="rId28"/>
    <p:sldId id="325" r:id="rId29"/>
    <p:sldId id="327" r:id="rId30"/>
    <p:sldId id="320" r:id="rId31"/>
    <p:sldId id="270" r:id="rId32"/>
    <p:sldId id="271" r:id="rId33"/>
    <p:sldId id="272" r:id="rId34"/>
    <p:sldId id="291" r:id="rId35"/>
    <p:sldId id="273" r:id="rId36"/>
    <p:sldId id="274" r:id="rId37"/>
    <p:sldId id="300" r:id="rId38"/>
    <p:sldId id="301" r:id="rId39"/>
    <p:sldId id="263" r:id="rId40"/>
    <p:sldId id="275" r:id="rId41"/>
    <p:sldId id="299" r:id="rId42"/>
    <p:sldId id="321" r:id="rId43"/>
    <p:sldId id="302" r:id="rId44"/>
    <p:sldId id="276" r:id="rId45"/>
    <p:sldId id="277" r:id="rId46"/>
    <p:sldId id="303" r:id="rId47"/>
    <p:sldId id="278" r:id="rId48"/>
    <p:sldId id="279" r:id="rId49"/>
    <p:sldId id="304" r:id="rId50"/>
    <p:sldId id="305" r:id="rId51"/>
    <p:sldId id="306" r:id="rId52"/>
    <p:sldId id="281" r:id="rId53"/>
    <p:sldId id="307" r:id="rId54"/>
    <p:sldId id="322" r:id="rId55"/>
    <p:sldId id="282" r:id="rId56"/>
    <p:sldId id="308" r:id="rId57"/>
    <p:sldId id="309" r:id="rId58"/>
    <p:sldId id="283" r:id="rId59"/>
    <p:sldId id="284" r:id="rId60"/>
    <p:sldId id="31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2CA8C-0F89-4CC1-9271-99E1661DBC7C}" type="datetimeFigureOut">
              <a:rPr lang="en-US" smtClean="0"/>
              <a:t>3/10/2022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759A5-141D-4A58-843A-A2E9972F1ACF}" type="slidenum">
              <a:rPr lang="en-US" smtClean="0"/>
              <a:t>‹#›</a:t>
            </a:fld>
            <a:endParaRPr lang="en-US"/>
          </a:p>
        </p:txBody>
      </p:sp>
    </p:spTree>
    <p:extLst>
      <p:ext uri="{BB962C8B-B14F-4D97-AF65-F5344CB8AC3E}">
        <p14:creationId xmlns:p14="http://schemas.microsoft.com/office/powerpoint/2010/main" val="83724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77673-4E12-456F-95ED-2DE5BBEA18B5}" type="slidenum">
              <a:rPr lang="en-US">
                <a:solidFill>
                  <a:prstClr val="black"/>
                </a:solidFill>
              </a:rPr>
              <a:pPr/>
              <a:t>17</a:t>
            </a:fld>
            <a:endParaRPr lang="en-US">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995350-1B7F-4D33-A01B-BA6EEB130823}" type="slidenum">
              <a:rPr lang="en-US">
                <a:solidFill>
                  <a:prstClr val="black"/>
                </a:solidFill>
              </a:rPr>
              <a:pPr/>
              <a:t>18</a:t>
            </a:fld>
            <a:endParaRPr lang="en-US">
              <a:solidFill>
                <a:prstClr val="black"/>
              </a:solidFill>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lumMod val="85000"/>
            </a:schemeClr>
          </a:solidFill>
        </p:spPr>
        <p:txBody>
          <a:bodyPr/>
          <a:lstStyle/>
          <a:p>
            <a:r>
              <a:rPr lang="en-US" b="1" dirty="0">
                <a:latin typeface="Arial Black" pitchFamily="34" charset="0"/>
              </a:rPr>
              <a:t>Oral lichen planus and its recent management</a:t>
            </a:r>
            <a:endParaRPr lang="en-US" dirty="0">
              <a:latin typeface="Arial Black" pitchFamily="34" charset="0"/>
            </a:endParaRPr>
          </a:p>
        </p:txBody>
      </p:sp>
      <p:sp>
        <p:nvSpPr>
          <p:cNvPr id="3" name="Subtitle 2"/>
          <p:cNvSpPr>
            <a:spLocks noGrp="1"/>
          </p:cNvSpPr>
          <p:nvPr>
            <p:ph type="subTitle" idx="1"/>
          </p:nvPr>
        </p:nvSpPr>
        <p:spPr>
          <a:solidFill>
            <a:schemeClr val="bg1">
              <a:lumMod val="85000"/>
            </a:schemeClr>
          </a:solidFill>
        </p:spPr>
        <p:txBody>
          <a:bodyPr/>
          <a:lstStyle/>
          <a:p>
            <a:r>
              <a:rPr lang="ar-BH" b="1" dirty="0">
                <a:solidFill>
                  <a:schemeClr val="tx1"/>
                </a:solidFill>
              </a:rPr>
              <a:t>م.م. نور سعد محمد علي                           </a:t>
            </a:r>
            <a:r>
              <a:rPr lang="en-US" b="1" dirty="0">
                <a:solidFill>
                  <a:schemeClr val="tx1"/>
                </a:solidFill>
              </a:rPr>
              <a:t>Oral diagnosis department/Oral medicine</a:t>
            </a:r>
          </a:p>
          <a:p>
            <a:endParaRPr lang="en-US" dirty="0"/>
          </a:p>
        </p:txBody>
      </p:sp>
    </p:spTree>
    <p:extLst>
      <p:ext uri="{BB962C8B-B14F-4D97-AF65-F5344CB8AC3E}">
        <p14:creationId xmlns:p14="http://schemas.microsoft.com/office/powerpoint/2010/main" val="1061949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 Reticular (and papular as its close clinical variant). </a:t>
            </a:r>
            <a:endParaRPr lang="en-US" dirty="0" smtClean="0"/>
          </a:p>
          <a:p>
            <a:pPr marL="0" indent="0">
              <a:buNone/>
            </a:pPr>
            <a:r>
              <a:rPr lang="en-US" dirty="0" smtClean="0"/>
              <a:t>● </a:t>
            </a:r>
            <a:r>
              <a:rPr lang="en-US" dirty="0"/>
              <a:t>Erythematous (also referred to as atrophic). </a:t>
            </a:r>
            <a:endParaRPr lang="en-US" dirty="0" smtClean="0"/>
          </a:p>
          <a:p>
            <a:pPr marL="0" indent="0">
              <a:buNone/>
            </a:pPr>
            <a:r>
              <a:rPr lang="en-US" dirty="0" smtClean="0"/>
              <a:t>● </a:t>
            </a:r>
            <a:r>
              <a:rPr lang="en-US" dirty="0"/>
              <a:t>Ulcerative (also referred to as erosive). </a:t>
            </a:r>
            <a:endParaRPr lang="en-US" dirty="0" smtClean="0"/>
          </a:p>
          <a:p>
            <a:pPr marL="0" indent="0">
              <a:buNone/>
            </a:pPr>
            <a:r>
              <a:rPr lang="en-US" dirty="0" smtClean="0"/>
              <a:t>● </a:t>
            </a:r>
            <a:r>
              <a:rPr lang="en-US" dirty="0"/>
              <a:t>Plaque‐like. </a:t>
            </a:r>
            <a:endParaRPr lang="en-US" dirty="0" smtClean="0"/>
          </a:p>
          <a:p>
            <a:pPr marL="0" indent="0">
              <a:buNone/>
            </a:pPr>
            <a:r>
              <a:rPr lang="en-US" dirty="0" smtClean="0"/>
              <a:t>● </a:t>
            </a:r>
            <a:r>
              <a:rPr lang="en-US" dirty="0"/>
              <a:t>Bullous—very uncommon and usually associated with one of the other phenotypes.</a:t>
            </a:r>
          </a:p>
        </p:txBody>
      </p:sp>
    </p:spTree>
    <p:extLst>
      <p:ext uri="{BB962C8B-B14F-4D97-AF65-F5344CB8AC3E}">
        <p14:creationId xmlns:p14="http://schemas.microsoft.com/office/powerpoint/2010/main" val="2582191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5188465" y="235109"/>
            <a:ext cx="3306413" cy="2921250"/>
          </a:xfrm>
          <a:prstGeom prst="rect">
            <a:avLst/>
          </a:prstGeom>
        </p:spPr>
      </p:pic>
      <p:sp>
        <p:nvSpPr>
          <p:cNvPr id="5" name="مستطيل 4"/>
          <p:cNvSpPr/>
          <p:nvPr/>
        </p:nvSpPr>
        <p:spPr>
          <a:xfrm>
            <a:off x="105771" y="412531"/>
            <a:ext cx="4715301" cy="2554545"/>
          </a:xfrm>
          <a:prstGeom prst="rect">
            <a:avLst/>
          </a:prstGeom>
          <a:solidFill>
            <a:schemeClr val="accent2">
              <a:lumMod val="40000"/>
              <a:lumOff val="60000"/>
            </a:schemeClr>
          </a:solidFill>
        </p:spPr>
        <p:txBody>
          <a:bodyPr wrap="square">
            <a:spAutoFit/>
          </a:bodyPr>
          <a:lstStyle/>
          <a:p>
            <a:r>
              <a:rPr lang="en-GB" sz="2000" dirty="0" smtClean="0">
                <a:solidFill>
                  <a:srgbClr val="FF0000"/>
                </a:solidFill>
              </a:rPr>
              <a:t>1-The reticular form </a:t>
            </a:r>
            <a:r>
              <a:rPr lang="en-GB" sz="2000" dirty="0" smtClean="0"/>
              <a:t>of OLP is characterized by fine white lines or striae . </a:t>
            </a:r>
          </a:p>
          <a:p>
            <a:pPr marL="285750" indent="-285750">
              <a:buFont typeface="Wingdings" panose="05000000000000000000" pitchFamily="2" charset="2"/>
              <a:buChar char="Ø"/>
            </a:pPr>
            <a:r>
              <a:rPr lang="en-GB" sz="2000" dirty="0" smtClean="0"/>
              <a:t>in all regions of the oral mucosa</a:t>
            </a:r>
          </a:p>
          <a:p>
            <a:pPr marL="285750" indent="-285750">
              <a:buFont typeface="Wingdings" panose="05000000000000000000" pitchFamily="2" charset="2"/>
              <a:buChar char="Ø"/>
            </a:pPr>
            <a:r>
              <a:rPr lang="en-GB" sz="2000" dirty="0" smtClean="0"/>
              <a:t>More common in </a:t>
            </a:r>
            <a:r>
              <a:rPr lang="en-GB" sz="2000" dirty="0" err="1" smtClean="0"/>
              <a:t>buccal</a:t>
            </a:r>
            <a:r>
              <a:rPr lang="en-GB" sz="2000" dirty="0" smtClean="0"/>
              <a:t> mucosa </a:t>
            </a:r>
          </a:p>
          <a:p>
            <a:pPr marL="285750" indent="-285750">
              <a:buFont typeface="Wingdings" panose="05000000000000000000" pitchFamily="2" charset="2"/>
              <a:buChar char="Ø"/>
            </a:pPr>
            <a:r>
              <a:rPr lang="en-GB" sz="2000" dirty="0" smtClean="0"/>
              <a:t>rarely on the mucosal side of the lips. </a:t>
            </a:r>
          </a:p>
          <a:p>
            <a:pPr marL="285750" indent="-285750">
              <a:buFont typeface="Wingdings" panose="05000000000000000000" pitchFamily="2" charset="2"/>
              <a:buChar char="Ø"/>
            </a:pPr>
            <a:r>
              <a:rPr lang="en-GB" sz="2000" dirty="0" smtClean="0"/>
              <a:t>can sometimes be observed at the vermilion border.</a:t>
            </a:r>
          </a:p>
          <a:p>
            <a:endParaRPr lang="en-GB" sz="2000" dirty="0"/>
          </a:p>
        </p:txBody>
      </p:sp>
      <p:sp>
        <p:nvSpPr>
          <p:cNvPr id="6" name="مستطيل 5"/>
          <p:cNvSpPr/>
          <p:nvPr/>
        </p:nvSpPr>
        <p:spPr>
          <a:xfrm>
            <a:off x="105771" y="4158861"/>
            <a:ext cx="4899545" cy="1631216"/>
          </a:xfrm>
          <a:prstGeom prst="rect">
            <a:avLst/>
          </a:prstGeom>
          <a:solidFill>
            <a:srgbClr val="FFC000"/>
          </a:solidFill>
        </p:spPr>
        <p:txBody>
          <a:bodyPr wrap="square">
            <a:spAutoFit/>
          </a:bodyPr>
          <a:lstStyle/>
          <a:p>
            <a:r>
              <a:rPr lang="en-GB" sz="2000" b="1" dirty="0" smtClean="0">
                <a:solidFill>
                  <a:srgbClr val="FF0000"/>
                </a:solidFill>
              </a:rPr>
              <a:t>2-The papular type </a:t>
            </a:r>
            <a:r>
              <a:rPr lang="en-GB" sz="2000" dirty="0" smtClean="0"/>
              <a:t>of OLP is usually present in the initial phase of the disease.</a:t>
            </a:r>
            <a:r>
              <a:rPr lang="en-US" sz="2000" dirty="0"/>
              <a:t> Small and densely </a:t>
            </a:r>
            <a:r>
              <a:rPr lang="en-US" sz="2000" dirty="0" smtClean="0"/>
              <a:t>distributed </a:t>
            </a:r>
            <a:r>
              <a:rPr lang="en-US" sz="2000" dirty="0"/>
              <a:t>hyperkeratotic papules are present. These papules may coalesce and form a more reticular type,</a:t>
            </a:r>
            <a:endParaRPr lang="en-GB" sz="2000" dirty="0" smtClean="0"/>
          </a:p>
        </p:txBody>
      </p:sp>
      <p:pic>
        <p:nvPicPr>
          <p:cNvPr id="7" name="صورة 6"/>
          <p:cNvPicPr>
            <a:picLocks noChangeAspect="1"/>
          </p:cNvPicPr>
          <p:nvPr/>
        </p:nvPicPr>
        <p:blipFill>
          <a:blip r:embed="rId3"/>
          <a:stretch>
            <a:fillRect/>
          </a:stretch>
        </p:blipFill>
        <p:spPr>
          <a:xfrm>
            <a:off x="5188465" y="3374576"/>
            <a:ext cx="3333295" cy="3322032"/>
          </a:xfrm>
          <a:prstGeom prst="rect">
            <a:avLst/>
          </a:prstGeom>
        </p:spPr>
      </p:pic>
      <p:sp>
        <p:nvSpPr>
          <p:cNvPr id="8" name="سهم إلى اليمين 7"/>
          <p:cNvSpPr/>
          <p:nvPr/>
        </p:nvSpPr>
        <p:spPr>
          <a:xfrm>
            <a:off x="4636827" y="1105470"/>
            <a:ext cx="551638" cy="3467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سهم إلى اليمين 8"/>
          <p:cNvSpPr/>
          <p:nvPr/>
        </p:nvSpPr>
        <p:spPr>
          <a:xfrm>
            <a:off x="4991120" y="4567073"/>
            <a:ext cx="551638" cy="24566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7148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5649078" y="423081"/>
            <a:ext cx="3306413" cy="3304219"/>
          </a:xfrm>
          <a:prstGeom prst="rect">
            <a:avLst/>
          </a:prstGeom>
        </p:spPr>
      </p:pic>
      <p:sp>
        <p:nvSpPr>
          <p:cNvPr id="5" name="مستطيل 4"/>
          <p:cNvSpPr/>
          <p:nvPr/>
        </p:nvSpPr>
        <p:spPr>
          <a:xfrm>
            <a:off x="304800" y="381000"/>
            <a:ext cx="5017826" cy="2554545"/>
          </a:xfrm>
          <a:prstGeom prst="rect">
            <a:avLst/>
          </a:prstGeom>
          <a:solidFill>
            <a:srgbClr val="92D050"/>
          </a:solidFill>
        </p:spPr>
        <p:txBody>
          <a:bodyPr wrap="square">
            <a:spAutoFit/>
          </a:bodyPr>
          <a:lstStyle/>
          <a:p>
            <a:r>
              <a:rPr lang="en-GB" sz="2000" dirty="0" smtClean="0"/>
              <a:t>3-Plaque-type OLP shows a homogeneous well-demarcated white plaque</a:t>
            </a:r>
          </a:p>
          <a:p>
            <a:pPr marL="342900" indent="-342900">
              <a:buFont typeface="Wingdings" panose="05000000000000000000" pitchFamily="2" charset="2"/>
              <a:buChar char="Ø"/>
            </a:pPr>
            <a:r>
              <a:rPr lang="en-GB" sz="2000" dirty="0" smtClean="0"/>
              <a:t>clinically be very similar to homogeneous oral </a:t>
            </a:r>
            <a:r>
              <a:rPr lang="en-GB" sz="2000" dirty="0" err="1" smtClean="0"/>
              <a:t>leukoplakia</a:t>
            </a:r>
            <a:r>
              <a:rPr lang="en-GB" sz="2000" dirty="0" smtClean="0"/>
              <a:t>. The difference between these two mucosal disorders is the simultaneous presence of reticular or </a:t>
            </a:r>
            <a:r>
              <a:rPr lang="en-GB" sz="2000" dirty="0" err="1" smtClean="0"/>
              <a:t>papular</a:t>
            </a:r>
            <a:r>
              <a:rPr lang="en-GB" sz="2000" dirty="0" smtClean="0"/>
              <a:t> structures in the case of plaque-like OLP</a:t>
            </a:r>
            <a:endParaRPr lang="en-GB" sz="2000" dirty="0"/>
          </a:p>
        </p:txBody>
      </p:sp>
      <p:sp>
        <p:nvSpPr>
          <p:cNvPr id="6" name="مستطيل 5"/>
          <p:cNvSpPr/>
          <p:nvPr/>
        </p:nvSpPr>
        <p:spPr>
          <a:xfrm>
            <a:off x="1709380" y="4421876"/>
            <a:ext cx="5332865" cy="1323439"/>
          </a:xfrm>
          <a:prstGeom prst="rect">
            <a:avLst/>
          </a:prstGeom>
          <a:solidFill>
            <a:schemeClr val="accent2">
              <a:lumMod val="60000"/>
              <a:lumOff val="40000"/>
            </a:schemeClr>
          </a:solidFill>
        </p:spPr>
        <p:txBody>
          <a:bodyPr wrap="square">
            <a:spAutoFit/>
          </a:bodyPr>
          <a:lstStyle/>
          <a:p>
            <a:r>
              <a:rPr lang="en-GB" sz="2000" dirty="0" smtClean="0"/>
              <a:t>Typically, the reticular, papular, and plaque-like forms of</a:t>
            </a:r>
          </a:p>
          <a:p>
            <a:r>
              <a:rPr lang="en-GB" sz="2000" dirty="0" smtClean="0"/>
              <a:t>OLP are asymptomatic, although the patient may experience feeling of roughness</a:t>
            </a:r>
            <a:endParaRPr lang="en-GB" sz="2000" dirty="0"/>
          </a:p>
        </p:txBody>
      </p:sp>
      <p:sp>
        <p:nvSpPr>
          <p:cNvPr id="2" name="Right Arrow 1"/>
          <p:cNvSpPr/>
          <p:nvPr/>
        </p:nvSpPr>
        <p:spPr>
          <a:xfrm>
            <a:off x="5029200" y="2057400"/>
            <a:ext cx="914400" cy="381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886200" y="3352800"/>
            <a:ext cx="609600" cy="990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865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49071" y="310069"/>
            <a:ext cx="4572000" cy="2862322"/>
          </a:xfrm>
          <a:prstGeom prst="rect">
            <a:avLst/>
          </a:prstGeom>
          <a:solidFill>
            <a:schemeClr val="bg2"/>
          </a:solidFill>
        </p:spPr>
        <p:txBody>
          <a:bodyPr>
            <a:spAutoFit/>
          </a:bodyPr>
          <a:lstStyle/>
          <a:p>
            <a:r>
              <a:rPr lang="en-GB" dirty="0" smtClean="0"/>
              <a:t>4-Erythematous (atrophic) OLP is characterized by a homogeneous red area. </a:t>
            </a:r>
          </a:p>
          <a:p>
            <a:pPr marL="285750" indent="-285750">
              <a:buFont typeface="Wingdings" panose="05000000000000000000" pitchFamily="2" charset="2"/>
              <a:buChar char="Ø"/>
            </a:pPr>
            <a:r>
              <a:rPr lang="en-GB" dirty="0" smtClean="0"/>
              <a:t>When OLP is present in the </a:t>
            </a:r>
            <a:r>
              <a:rPr lang="en-GB" dirty="0" err="1" smtClean="0"/>
              <a:t>buccal</a:t>
            </a:r>
            <a:r>
              <a:rPr lang="en-GB" dirty="0" smtClean="0"/>
              <a:t> mucosa or in the palate, striae are frequently seen in the periphery. Some patients may display erythematous OLP exclusively affecting attached gingiva.</a:t>
            </a:r>
          </a:p>
          <a:p>
            <a:pPr marL="285750" indent="-285750">
              <a:buFont typeface="Wingdings" panose="05000000000000000000" pitchFamily="2" charset="2"/>
              <a:buChar char="Ø"/>
            </a:pPr>
            <a:r>
              <a:rPr lang="en-GB" dirty="0" smtClean="0"/>
              <a:t>This form of lesion may occur without any papules or striae and presents as desquamative gingivitis.</a:t>
            </a:r>
            <a:endParaRPr lang="en-GB" dirty="0"/>
          </a:p>
        </p:txBody>
      </p:sp>
      <p:pic>
        <p:nvPicPr>
          <p:cNvPr id="5" name="صورة 4"/>
          <p:cNvPicPr>
            <a:picLocks noChangeAspect="1"/>
          </p:cNvPicPr>
          <p:nvPr/>
        </p:nvPicPr>
        <p:blipFill>
          <a:blip r:embed="rId2"/>
          <a:stretch>
            <a:fillRect/>
          </a:stretch>
        </p:blipFill>
        <p:spPr>
          <a:xfrm>
            <a:off x="5139967" y="186991"/>
            <a:ext cx="3225770" cy="3099375"/>
          </a:xfrm>
          <a:prstGeom prst="rect">
            <a:avLst/>
          </a:prstGeom>
        </p:spPr>
      </p:pic>
      <p:pic>
        <p:nvPicPr>
          <p:cNvPr id="6" name="صورة 5"/>
          <p:cNvPicPr>
            <a:picLocks noChangeAspect="1"/>
          </p:cNvPicPr>
          <p:nvPr/>
        </p:nvPicPr>
        <p:blipFill>
          <a:blip r:embed="rId3"/>
          <a:stretch>
            <a:fillRect/>
          </a:stretch>
        </p:blipFill>
        <p:spPr>
          <a:xfrm>
            <a:off x="5139967" y="3395548"/>
            <a:ext cx="3306413" cy="3295313"/>
          </a:xfrm>
          <a:prstGeom prst="rect">
            <a:avLst/>
          </a:prstGeom>
        </p:spPr>
      </p:pic>
      <p:sp>
        <p:nvSpPr>
          <p:cNvPr id="7" name="مستطيل 6"/>
          <p:cNvSpPr/>
          <p:nvPr/>
        </p:nvSpPr>
        <p:spPr>
          <a:xfrm>
            <a:off x="249071" y="3286366"/>
            <a:ext cx="4531058" cy="2308324"/>
          </a:xfrm>
          <a:prstGeom prst="rect">
            <a:avLst/>
          </a:prstGeom>
          <a:solidFill>
            <a:schemeClr val="accent1">
              <a:lumMod val="60000"/>
              <a:lumOff val="40000"/>
            </a:schemeClr>
          </a:solidFill>
        </p:spPr>
        <p:txBody>
          <a:bodyPr wrap="square">
            <a:spAutoFit/>
          </a:bodyPr>
          <a:lstStyle/>
          <a:p>
            <a:r>
              <a:rPr lang="en-GB" dirty="0" smtClean="0"/>
              <a:t>5- Ulcerative lesions </a:t>
            </a:r>
            <a:r>
              <a:rPr lang="en-GB" smtClean="0"/>
              <a:t>(erosive) </a:t>
            </a:r>
            <a:endParaRPr lang="en-GB" dirty="0" smtClean="0"/>
          </a:p>
          <a:p>
            <a:r>
              <a:rPr lang="en-GB" dirty="0" smtClean="0"/>
              <a:t>Clinically,</a:t>
            </a:r>
            <a:r>
              <a:rPr lang="en-US" dirty="0"/>
              <a:t> grayish/yellowish fibrin pseudomembranes </a:t>
            </a:r>
            <a:r>
              <a:rPr lang="en-GB" dirty="0" smtClean="0"/>
              <a:t> coated ulcers are surrounded by an erythematous zone frequently displaying radiating white striae.</a:t>
            </a:r>
            <a:r>
              <a:rPr lang="en-US" dirty="0"/>
              <a:t> The affected patient complains of chronic </a:t>
            </a:r>
            <a:r>
              <a:rPr lang="en-US" dirty="0" smtClean="0"/>
              <a:t>sensitivity</a:t>
            </a:r>
            <a:r>
              <a:rPr lang="en-US" dirty="0"/>
              <a:t>, increased in conjunction with food </a:t>
            </a:r>
            <a:r>
              <a:rPr lang="en-US" dirty="0" smtClean="0"/>
              <a:t>intake.</a:t>
            </a:r>
            <a:endParaRPr lang="en-GB" dirty="0"/>
          </a:p>
        </p:txBody>
      </p:sp>
      <p:sp>
        <p:nvSpPr>
          <p:cNvPr id="9" name="سهم إلى اليمين 8"/>
          <p:cNvSpPr/>
          <p:nvPr/>
        </p:nvSpPr>
        <p:spPr>
          <a:xfrm>
            <a:off x="4838131" y="1143000"/>
            <a:ext cx="532262" cy="3002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سهم إلى اليمين 8"/>
          <p:cNvSpPr/>
          <p:nvPr/>
        </p:nvSpPr>
        <p:spPr>
          <a:xfrm>
            <a:off x="4838131" y="4038600"/>
            <a:ext cx="1264689" cy="47197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3101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5745163"/>
          </a:xfrm>
          <a:solidFill>
            <a:schemeClr val="bg2">
              <a:lumMod val="75000"/>
            </a:schemeClr>
          </a:solidFill>
        </p:spPr>
        <p:txBody>
          <a:bodyPr/>
          <a:lstStyle/>
          <a:p>
            <a:pPr marL="457200" lvl="1" indent="0">
              <a:buNone/>
            </a:pPr>
            <a:r>
              <a:rPr lang="en-US" dirty="0" smtClean="0"/>
              <a:t>6-Bullous form</a:t>
            </a:r>
            <a:endParaRPr lang="en-US" dirty="0"/>
          </a:p>
          <a:p>
            <a:pPr lvl="2"/>
            <a:r>
              <a:rPr lang="en-US" dirty="0"/>
              <a:t>Intraoral bullae on buccal mucosa and lateral surface of tongue</a:t>
            </a:r>
          </a:p>
          <a:p>
            <a:pPr lvl="2"/>
            <a:r>
              <a:rPr lang="en-US" dirty="0"/>
              <a:t>Rupture soon after appearance resulting in classic appearance of erosive lesions</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667000"/>
            <a:ext cx="3673699" cy="328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172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5415784" y="3302758"/>
            <a:ext cx="3222434" cy="3142175"/>
          </a:xfrm>
          <a:prstGeom prst="rect">
            <a:avLst/>
          </a:prstGeom>
        </p:spPr>
      </p:pic>
      <p:sp>
        <p:nvSpPr>
          <p:cNvPr id="3" name="عنصر نائب للمحتوى 2"/>
          <p:cNvSpPr>
            <a:spLocks noGrp="1"/>
          </p:cNvSpPr>
          <p:nvPr>
            <p:ph idx="1"/>
          </p:nvPr>
        </p:nvSpPr>
        <p:spPr>
          <a:xfrm>
            <a:off x="228600" y="533400"/>
            <a:ext cx="5063320" cy="5715000"/>
          </a:xfrm>
          <a:solidFill>
            <a:schemeClr val="bg2">
              <a:lumMod val="75000"/>
            </a:schemeClr>
          </a:solidFill>
        </p:spPr>
        <p:txBody>
          <a:bodyPr>
            <a:normAutofit/>
          </a:bodyPr>
          <a:lstStyle/>
          <a:p>
            <a:pPr>
              <a:buFont typeface="Wingdings" panose="05000000000000000000" pitchFamily="2" charset="2"/>
              <a:buChar char="Ø"/>
            </a:pPr>
            <a:r>
              <a:rPr lang="en-GB" sz="2000" b="1" dirty="0" smtClean="0"/>
              <a:t>skin lesions.</a:t>
            </a:r>
          </a:p>
          <a:p>
            <a:pPr>
              <a:buFont typeface="Wingdings" panose="05000000000000000000" pitchFamily="2" charset="2"/>
              <a:buChar char="ü"/>
            </a:pPr>
            <a:r>
              <a:rPr lang="en-GB" sz="2000" dirty="0" smtClean="0"/>
              <a:t>erythematous</a:t>
            </a:r>
            <a:r>
              <a:rPr lang="en-US" sz="2000" dirty="0"/>
              <a:t> purple, polygonal, pruritic </a:t>
            </a:r>
            <a:r>
              <a:rPr lang="en-US" sz="2000" dirty="0" err="1" smtClean="0"/>
              <a:t>papules</a:t>
            </a:r>
            <a:r>
              <a:rPr lang="en-US" sz="2000" dirty="0" err="1"/>
              <a:t>The</a:t>
            </a:r>
            <a:r>
              <a:rPr lang="en-US" sz="2000" dirty="0"/>
              <a:t> predilection sites are the trunk and flexor surfaces of arms and legs ,</a:t>
            </a:r>
            <a:r>
              <a:rPr lang="en-US" sz="2000" dirty="0" smtClean="0"/>
              <a:t> </a:t>
            </a:r>
            <a:r>
              <a:rPr lang="en-US" sz="2000" dirty="0"/>
              <a:t>The papules may be discrete or coalesce to form plaques. </a:t>
            </a:r>
            <a:r>
              <a:rPr lang="en-GB" sz="2000" dirty="0" smtClean="0"/>
              <a:t>intense scratching of the lesions, but trauma may aggravate the disease, which is referred to as a </a:t>
            </a:r>
            <a:r>
              <a:rPr lang="en-GB" sz="2000" dirty="0" err="1" smtClean="0"/>
              <a:t>Koebner</a:t>
            </a:r>
            <a:r>
              <a:rPr lang="en-GB" sz="2000" dirty="0"/>
              <a:t> </a:t>
            </a:r>
            <a:r>
              <a:rPr lang="en-GB" sz="2000" dirty="0" smtClean="0"/>
              <a:t>phenomenon.</a:t>
            </a:r>
          </a:p>
          <a:p>
            <a:pPr>
              <a:buFont typeface="Wingdings" panose="05000000000000000000" pitchFamily="2" charset="2"/>
              <a:buChar char="ü"/>
            </a:pPr>
            <a:r>
              <a:rPr lang="en-GB" sz="2000" b="1" dirty="0" smtClean="0"/>
              <a:t>genital involvement </a:t>
            </a:r>
            <a:r>
              <a:rPr lang="en-GB" sz="2000" dirty="0" smtClean="0"/>
              <a:t>…….. Symptoms including burning, pain, vaginal discharge, and dyspareunia.</a:t>
            </a:r>
          </a:p>
          <a:p>
            <a:pPr>
              <a:buFont typeface="Wingdings" panose="05000000000000000000" pitchFamily="2" charset="2"/>
              <a:buChar char="ü"/>
            </a:pPr>
            <a:r>
              <a:rPr lang="en-GB" sz="2000" b="1" dirty="0" err="1" smtClean="0"/>
              <a:t>Esophagea</a:t>
            </a:r>
            <a:r>
              <a:rPr lang="en-GB" sz="2000" dirty="0" err="1" smtClean="0"/>
              <a:t>l</a:t>
            </a:r>
            <a:r>
              <a:rPr lang="en-GB" sz="2000" dirty="0" smtClean="0"/>
              <a:t> OLP ……. the main complaint being dysphagia.</a:t>
            </a:r>
            <a:endParaRPr lang="en-GB" sz="2000" dirty="0"/>
          </a:p>
        </p:txBody>
      </p:sp>
      <p:pic>
        <p:nvPicPr>
          <p:cNvPr id="5" name="صورة 4"/>
          <p:cNvPicPr>
            <a:picLocks noChangeAspect="1"/>
          </p:cNvPicPr>
          <p:nvPr/>
        </p:nvPicPr>
        <p:blipFill>
          <a:blip r:embed="rId3"/>
          <a:stretch>
            <a:fillRect/>
          </a:stretch>
        </p:blipFill>
        <p:spPr>
          <a:xfrm>
            <a:off x="5415783" y="310367"/>
            <a:ext cx="3172071" cy="2782518"/>
          </a:xfrm>
          <a:prstGeom prst="rect">
            <a:avLst/>
          </a:prstGeom>
        </p:spPr>
      </p:pic>
    </p:spTree>
    <p:extLst>
      <p:ext uri="{BB962C8B-B14F-4D97-AF65-F5344CB8AC3E}">
        <p14:creationId xmlns:p14="http://schemas.microsoft.com/office/powerpoint/2010/main" val="2055601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Low">
              <a:buFont typeface="Wingdings" pitchFamily="2" charset="2"/>
              <a:buChar char="§"/>
            </a:pPr>
            <a:r>
              <a:rPr lang="en-US" b="1" dirty="0">
                <a:solidFill>
                  <a:srgbClr val="FF0000"/>
                </a:solidFill>
              </a:rPr>
              <a:t>1.1</a:t>
            </a:r>
            <a:r>
              <a:rPr lang="en-US" dirty="0"/>
              <a:t>% of OLP lesions advance to OSCC, with a higher occurrence of cigarettes, alcohol users and hepatitis C virus infected individuals</a:t>
            </a:r>
            <a:r>
              <a:rPr lang="en-US" dirty="0" smtClean="0"/>
              <a:t>.</a:t>
            </a:r>
          </a:p>
          <a:p>
            <a:pPr algn="justLow">
              <a:buFont typeface="Wingdings" pitchFamily="2" charset="2"/>
              <a:buChar char="§"/>
            </a:pPr>
            <a:r>
              <a:rPr lang="en-US" dirty="0" smtClean="0"/>
              <a:t> </a:t>
            </a:r>
            <a:r>
              <a:rPr lang="en-US" dirty="0"/>
              <a:t>Erosive OLP tends to be the form with the </a:t>
            </a:r>
            <a:r>
              <a:rPr lang="en-US" dirty="0" smtClean="0"/>
              <a:t>highest frequency </a:t>
            </a:r>
            <a:r>
              <a:rPr lang="en-US" dirty="0"/>
              <a:t>to advance to OSCC. Malignant transformation happens most often in lesions that are found </a:t>
            </a:r>
            <a:r>
              <a:rPr lang="en-US" dirty="0" smtClean="0"/>
              <a:t>on the </a:t>
            </a:r>
            <a:r>
              <a:rPr lang="en-US" b="1" dirty="0" smtClean="0">
                <a:solidFill>
                  <a:srgbClr val="FF0000"/>
                </a:solidFill>
              </a:rPr>
              <a:t>tongue</a:t>
            </a:r>
            <a:r>
              <a:rPr lang="en-US" dirty="0" smtClean="0"/>
              <a:t>.</a:t>
            </a:r>
            <a:endParaRPr lang="en-US" dirty="0"/>
          </a:p>
        </p:txBody>
      </p:sp>
    </p:spTree>
    <p:extLst>
      <p:ext uri="{BB962C8B-B14F-4D97-AF65-F5344CB8AC3E}">
        <p14:creationId xmlns:p14="http://schemas.microsoft.com/office/powerpoint/2010/main" val="3259603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solidFill>
            <a:schemeClr val="accent6">
              <a:lumMod val="75000"/>
            </a:schemeClr>
          </a:solidFill>
        </p:spPr>
        <p:txBody>
          <a:bodyPr/>
          <a:lstStyle/>
          <a:p>
            <a:r>
              <a:rPr lang="en-US" b="1" dirty="0"/>
              <a:t>Diagnostic tests</a:t>
            </a:r>
          </a:p>
        </p:txBody>
      </p:sp>
      <p:sp>
        <p:nvSpPr>
          <p:cNvPr id="21507" name="Rectangle 3"/>
          <p:cNvSpPr>
            <a:spLocks noGrp="1" noChangeArrowheads="1"/>
          </p:cNvSpPr>
          <p:nvPr>
            <p:ph type="body" idx="1"/>
          </p:nvPr>
        </p:nvSpPr>
        <p:spPr/>
        <p:txBody>
          <a:bodyPr/>
          <a:lstStyle/>
          <a:p>
            <a:r>
              <a:rPr lang="en-US" dirty="0">
                <a:solidFill>
                  <a:srgbClr val="FF0000"/>
                </a:solidFill>
              </a:rPr>
              <a:t>Clinical exam</a:t>
            </a:r>
            <a:r>
              <a:rPr lang="en-US" dirty="0"/>
              <a:t>: </a:t>
            </a:r>
            <a:r>
              <a:rPr lang="en-US" sz="2400" dirty="0"/>
              <a:t>for reticular LP </a:t>
            </a:r>
            <a:r>
              <a:rPr lang="en-US" sz="2400" dirty="0" smtClean="0"/>
              <a:t>with characteristic </a:t>
            </a:r>
            <a:r>
              <a:rPr lang="en-US" sz="2400" dirty="0"/>
              <a:t>appearance of Wickham’s striae or annular pattern on erythematous background</a:t>
            </a:r>
          </a:p>
          <a:p>
            <a:r>
              <a:rPr lang="en-US" dirty="0">
                <a:solidFill>
                  <a:srgbClr val="FF0000"/>
                </a:solidFill>
              </a:rPr>
              <a:t>Histological and Direct Immunofluorescent examinations</a:t>
            </a:r>
            <a:r>
              <a:rPr lang="en-US" dirty="0"/>
              <a:t>: </a:t>
            </a:r>
            <a:r>
              <a:rPr lang="en-US" sz="2400" dirty="0"/>
              <a:t>for plaque and erosive LP because they can resemble other mucosal lesions including malignancy</a:t>
            </a:r>
          </a:p>
          <a:p>
            <a:pPr lvl="1"/>
            <a:endParaRPr lang="en-US" sz="2400" dirty="0"/>
          </a:p>
          <a:p>
            <a:endParaRPr lang="en-US" dirty="0"/>
          </a:p>
        </p:txBody>
      </p:sp>
    </p:spTree>
    <p:extLst>
      <p:ext uri="{BB962C8B-B14F-4D97-AF65-F5344CB8AC3E}">
        <p14:creationId xmlns:p14="http://schemas.microsoft.com/office/powerpoint/2010/main" val="1320787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09600" y="304800"/>
            <a:ext cx="8382000" cy="5333999"/>
          </a:xfrm>
        </p:spPr>
        <p:txBody>
          <a:bodyPr>
            <a:normAutofit/>
          </a:bodyPr>
          <a:lstStyle/>
          <a:p>
            <a:pPr>
              <a:lnSpc>
                <a:spcPct val="80000"/>
              </a:lnSpc>
            </a:pPr>
            <a:r>
              <a:rPr lang="en-US" sz="2400" dirty="0"/>
              <a:t>Histological </a:t>
            </a:r>
            <a:r>
              <a:rPr lang="en-US" sz="2400" dirty="0" smtClean="0"/>
              <a:t>exam</a:t>
            </a:r>
          </a:p>
          <a:p>
            <a:pPr>
              <a:lnSpc>
                <a:spcPct val="80000"/>
              </a:lnSpc>
            </a:pPr>
            <a:r>
              <a:rPr lang="en-US" sz="2400" dirty="0" smtClean="0"/>
              <a:t>characterized </a:t>
            </a:r>
            <a:r>
              <a:rPr lang="en-US" sz="2400" dirty="0"/>
              <a:t>by a dense “band‐like,” predominantly </a:t>
            </a:r>
            <a:r>
              <a:rPr lang="en-US" sz="2400" dirty="0" smtClean="0"/>
              <a:t>T‐lymphocytic </a:t>
            </a:r>
            <a:r>
              <a:rPr lang="en-US" sz="2400" dirty="0"/>
              <a:t>subepithelial infiltrate in the lamina propria </a:t>
            </a:r>
            <a:r>
              <a:rPr lang="en-US" sz="2400" dirty="0" smtClean="0"/>
              <a:t>.</a:t>
            </a:r>
          </a:p>
          <a:p>
            <a:pPr algn="just">
              <a:lnSpc>
                <a:spcPct val="80000"/>
              </a:lnSpc>
            </a:pPr>
            <a:r>
              <a:rPr lang="en-US" sz="2400" dirty="0" smtClean="0"/>
              <a:t>T </a:t>
            </a:r>
            <a:r>
              <a:rPr lang="en-US" sz="2400" dirty="0"/>
              <a:t>lymphocytes from the lamina propria penetrate epithelium and cause apoptosis of </a:t>
            </a:r>
            <a:r>
              <a:rPr lang="en-US" sz="2400" dirty="0" smtClean="0"/>
              <a:t>epithelial </a:t>
            </a:r>
            <a:r>
              <a:rPr lang="en-US" sz="2400" dirty="0"/>
              <a:t>basal cells, which is sometimes described as vacuolar (hydropic) degeneration and lysis of basal cells, seen under a microscope as scattered cytoid (hyaline, colloid) Civatte </a:t>
            </a:r>
            <a:r>
              <a:rPr lang="en-US" sz="2400" dirty="0" smtClean="0"/>
              <a:t>bodies </a:t>
            </a:r>
            <a:r>
              <a:rPr lang="en-US" sz="2400" dirty="0"/>
              <a:t>along the epithelial interface. </a:t>
            </a:r>
          </a:p>
        </p:txBody>
      </p:sp>
      <p:pic>
        <p:nvPicPr>
          <p:cNvPr id="1026" name="Picture 2" descr="C:\Users\HP\Desktop\download.jpg"/>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52600" y="2971800"/>
            <a:ext cx="5334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594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077200" cy="5745163"/>
          </a:xfrm>
        </p:spPr>
        <p:txBody>
          <a:bodyPr/>
          <a:lstStyle/>
          <a:p>
            <a:pPr lvl="0">
              <a:lnSpc>
                <a:spcPct val="80000"/>
              </a:lnSpc>
            </a:pPr>
            <a:r>
              <a:rPr lang="en-US" sz="2400" dirty="0" err="1">
                <a:solidFill>
                  <a:prstClr val="black"/>
                </a:solidFill>
              </a:rPr>
              <a:t>Eosinophils</a:t>
            </a:r>
            <a:r>
              <a:rPr lang="en-US" sz="2400" dirty="0">
                <a:solidFill>
                  <a:prstClr val="black"/>
                </a:solidFill>
              </a:rPr>
              <a:t> and fibrin may be seen just beneath the basement epithelial layer covering the lamina propria. The basal epithelium may display “</a:t>
            </a:r>
            <a:r>
              <a:rPr lang="en-US" sz="2400" dirty="0" err="1">
                <a:solidFill>
                  <a:prstClr val="black"/>
                </a:solidFill>
              </a:rPr>
              <a:t>sawtooth</a:t>
            </a:r>
            <a:r>
              <a:rPr lang="en-US" sz="2400" dirty="0">
                <a:solidFill>
                  <a:prstClr val="black"/>
                </a:solidFill>
              </a:rPr>
              <a:t>” rete pegs, but this feature, although typical for cutaneous lichen planus, is not so frequently present in OLP. The epithelium shows </a:t>
            </a:r>
            <a:r>
              <a:rPr lang="en-US" sz="2400" dirty="0" err="1">
                <a:solidFill>
                  <a:prstClr val="black"/>
                </a:solidFill>
              </a:rPr>
              <a:t>hyperorthokeratosis</a:t>
            </a:r>
            <a:r>
              <a:rPr lang="en-US" sz="2400" dirty="0">
                <a:solidFill>
                  <a:prstClr val="black"/>
                </a:solidFill>
              </a:rPr>
              <a:t> and </a:t>
            </a:r>
            <a:r>
              <a:rPr lang="en-US" sz="2400" dirty="0" err="1">
                <a:solidFill>
                  <a:prstClr val="black"/>
                </a:solidFill>
              </a:rPr>
              <a:t>hyperparakeratosis</a:t>
            </a:r>
            <a:r>
              <a:rPr lang="en-US" sz="2400" dirty="0">
                <a:solidFill>
                  <a:prstClr val="black"/>
                </a:solidFill>
              </a:rPr>
              <a:t> (stratum </a:t>
            </a:r>
            <a:r>
              <a:rPr lang="en-US" sz="2400" dirty="0" err="1">
                <a:solidFill>
                  <a:prstClr val="black"/>
                </a:solidFill>
              </a:rPr>
              <a:t>corneum</a:t>
            </a:r>
            <a:r>
              <a:rPr lang="en-US" sz="2400" dirty="0">
                <a:solidFill>
                  <a:prstClr val="black"/>
                </a:solidFill>
              </a:rPr>
              <a:t>), often with a thickening of the granular cell layer and acanthosis (thickening of stratum </a:t>
            </a:r>
            <a:r>
              <a:rPr lang="en-US" sz="2400" dirty="0" err="1">
                <a:solidFill>
                  <a:prstClr val="black"/>
                </a:solidFill>
              </a:rPr>
              <a:t>spinosum</a:t>
            </a:r>
            <a:r>
              <a:rPr lang="en-US" sz="2400" dirty="0">
                <a:solidFill>
                  <a:prstClr val="black"/>
                </a:solidFill>
              </a:rPr>
              <a:t>).</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95600"/>
            <a:ext cx="5334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133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990600"/>
          </a:xfrm>
          <a:solidFill>
            <a:schemeClr val="bg1"/>
          </a:solidFill>
        </p:spPr>
        <p:txBody>
          <a:bodyPr/>
          <a:lstStyle/>
          <a:p>
            <a:r>
              <a:rPr lang="en-US" dirty="0" smtClean="0"/>
              <a:t>Introduction</a:t>
            </a:r>
            <a:endParaRPr lang="en-US" dirty="0"/>
          </a:p>
        </p:txBody>
      </p:sp>
      <p:sp>
        <p:nvSpPr>
          <p:cNvPr id="3" name="Content Placeholder 2"/>
          <p:cNvSpPr>
            <a:spLocks noGrp="1"/>
          </p:cNvSpPr>
          <p:nvPr>
            <p:ph idx="1"/>
          </p:nvPr>
        </p:nvSpPr>
        <p:spPr>
          <a:xfrm>
            <a:off x="381000" y="1295400"/>
            <a:ext cx="8305800" cy="4830763"/>
          </a:xfrm>
        </p:spPr>
        <p:txBody>
          <a:bodyPr>
            <a:normAutofit fontScale="85000" lnSpcReduction="20000"/>
          </a:bodyPr>
          <a:lstStyle/>
          <a:p>
            <a:pPr algn="justLow"/>
            <a:r>
              <a:rPr lang="en-US" dirty="0"/>
              <a:t>OLP is a chronic inflammatory cell‐mediated immune </a:t>
            </a:r>
            <a:r>
              <a:rPr lang="en-US" dirty="0" smtClean="0"/>
              <a:t>disease </a:t>
            </a:r>
            <a:r>
              <a:rPr lang="en-US" dirty="0"/>
              <a:t>of unknown etiology. Skin and mucous membranes are most commonly involved. In addition to oral mucosa, other mucous membranes (e.g., genitals in women, esophagus, rectal area) as well as scalp and nails can be affected. Several sites may be involved, consecutively or simultaneously. Typically, OLP is bilateral (symmetric) and can appear both white and red, depending on disease activity. It is striking because of its versatile presentation between individual patients. Some have long periods of remission, while others have frequent exacerbations and are not very responsive to treatment</a:t>
            </a:r>
            <a:r>
              <a:rPr lang="en-US" dirty="0" smtClean="0"/>
              <a:t>.</a:t>
            </a:r>
            <a:endParaRPr lang="en-US" dirty="0"/>
          </a:p>
        </p:txBody>
      </p:sp>
    </p:spTree>
    <p:extLst>
      <p:ext uri="{BB962C8B-B14F-4D97-AF65-F5344CB8AC3E}">
        <p14:creationId xmlns:p14="http://schemas.microsoft.com/office/powerpoint/2010/main" val="1794814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620" y="457200"/>
            <a:ext cx="7834380" cy="4724400"/>
          </a:xfrm>
        </p:spPr>
        <p:txBody>
          <a:bodyPr>
            <a:normAutofit/>
          </a:bodyPr>
          <a:lstStyle/>
          <a:p>
            <a:pPr>
              <a:lnSpc>
                <a:spcPct val="80000"/>
              </a:lnSpc>
            </a:pPr>
            <a:r>
              <a:rPr lang="en-US" sz="2800" dirty="0"/>
              <a:t>Direct Immunofluorescent examination</a:t>
            </a:r>
          </a:p>
          <a:p>
            <a:pPr lvl="1">
              <a:lnSpc>
                <a:spcPct val="80000"/>
              </a:lnSpc>
            </a:pPr>
            <a:r>
              <a:rPr lang="en-US" sz="2400" dirty="0"/>
              <a:t>Requires biopsy</a:t>
            </a:r>
          </a:p>
          <a:p>
            <a:pPr lvl="1">
              <a:lnSpc>
                <a:spcPct val="80000"/>
              </a:lnSpc>
            </a:pPr>
            <a:r>
              <a:rPr lang="en-US" sz="2400" dirty="0"/>
              <a:t>Differentiates between other autoimmune conditions</a:t>
            </a:r>
          </a:p>
          <a:p>
            <a:pPr lvl="1">
              <a:lnSpc>
                <a:spcPct val="80000"/>
              </a:lnSpc>
            </a:pPr>
            <a:r>
              <a:rPr lang="en-US" sz="2400" b="1" dirty="0"/>
              <a:t>Detects shaggy deposition of fibrinogen along the basement membrane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3409950"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588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153400" cy="5516563"/>
          </a:xfrm>
          <a:solidFill>
            <a:schemeClr val="bg2"/>
          </a:solidFill>
        </p:spPr>
        <p:txBody>
          <a:bodyPr/>
          <a:lstStyle/>
          <a:p>
            <a:r>
              <a:rPr lang="en-US" dirty="0"/>
              <a:t>Epicutaneous patch </a:t>
            </a:r>
            <a:r>
              <a:rPr lang="en-US" dirty="0" smtClean="0"/>
              <a:t>testing.</a:t>
            </a:r>
          </a:p>
          <a:p>
            <a:r>
              <a:rPr lang="en-US" dirty="0"/>
              <a:t>Hematological investigations </a:t>
            </a:r>
            <a:r>
              <a:rPr lang="en-US" dirty="0" smtClean="0"/>
              <a:t>.</a:t>
            </a:r>
          </a:p>
          <a:p>
            <a:r>
              <a:rPr lang="en-US" dirty="0"/>
              <a:t>Photographic records of </a:t>
            </a:r>
            <a:r>
              <a:rPr lang="en-US" dirty="0" smtClean="0"/>
              <a:t>lesions.</a:t>
            </a:r>
            <a:endParaRPr lang="en-US" dirty="0"/>
          </a:p>
        </p:txBody>
      </p:sp>
    </p:spTree>
    <p:extLst>
      <p:ext uri="{BB962C8B-B14F-4D97-AF65-F5344CB8AC3E}">
        <p14:creationId xmlns:p14="http://schemas.microsoft.com/office/powerpoint/2010/main" val="180702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normAutofit fontScale="90000"/>
          </a:bodyPr>
          <a:lstStyle/>
          <a:p>
            <a:r>
              <a:rPr lang="en-US" dirty="0"/>
              <a:t>The differential diagnosis can include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frictional keratosis</a:t>
            </a:r>
          </a:p>
          <a:p>
            <a:r>
              <a:rPr lang="en-US" dirty="0" smtClean="0"/>
              <a:t> </a:t>
            </a:r>
            <a:r>
              <a:rPr lang="en-US" dirty="0"/>
              <a:t>lichenoid </a:t>
            </a:r>
            <a:r>
              <a:rPr lang="en-US" dirty="0" smtClean="0"/>
              <a:t>reactions</a:t>
            </a:r>
          </a:p>
          <a:p>
            <a:r>
              <a:rPr lang="en-US" dirty="0" smtClean="0"/>
              <a:t> leukoplakia </a:t>
            </a:r>
          </a:p>
          <a:p>
            <a:r>
              <a:rPr lang="en-US" dirty="0" smtClean="0"/>
              <a:t>lupus erythematosus</a:t>
            </a:r>
          </a:p>
          <a:p>
            <a:r>
              <a:rPr lang="en-US" dirty="0" smtClean="0"/>
              <a:t> </a:t>
            </a:r>
            <a:r>
              <a:rPr lang="en-US" dirty="0"/>
              <a:t>pemphigus, mucus membrane pemphigoid, </a:t>
            </a:r>
            <a:endParaRPr lang="en-US" dirty="0" smtClean="0"/>
          </a:p>
          <a:p>
            <a:r>
              <a:rPr lang="en-US" dirty="0" smtClean="0"/>
              <a:t>erythematous </a:t>
            </a:r>
            <a:r>
              <a:rPr lang="en-US" dirty="0"/>
              <a:t>candidiasis </a:t>
            </a:r>
            <a:endParaRPr lang="en-US" dirty="0" smtClean="0"/>
          </a:p>
          <a:p>
            <a:r>
              <a:rPr lang="en-US" dirty="0" smtClean="0"/>
              <a:t> </a:t>
            </a:r>
            <a:r>
              <a:rPr lang="en-US" dirty="0"/>
              <a:t>chronic ulcerative stomatitis. </a:t>
            </a:r>
          </a:p>
        </p:txBody>
      </p:sp>
    </p:spTree>
    <p:extLst>
      <p:ext uri="{BB962C8B-B14F-4D97-AF65-F5344CB8AC3E}">
        <p14:creationId xmlns:p14="http://schemas.microsoft.com/office/powerpoint/2010/main" val="1392887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r>
              <a:rPr lang="en-US" dirty="0"/>
              <a:t> </a:t>
            </a:r>
            <a:r>
              <a:rPr lang="en-US" dirty="0">
                <a:solidFill>
                  <a:srgbClr val="FF0000"/>
                </a:solidFill>
                <a:effectLst>
                  <a:outerShdw blurRad="38100" dist="38100" dir="2700000" algn="tl">
                    <a:srgbClr val="000000">
                      <a:alpha val="43137"/>
                    </a:srgbClr>
                  </a:outerShdw>
                </a:effectLst>
              </a:rPr>
              <a:t>Lichenoid drug reactions </a:t>
            </a:r>
            <a:r>
              <a:rPr lang="en-US" dirty="0"/>
              <a:t>are usually unilateral in distribution, accompanied by a history of new drug intake. The most reliable method to diagnose lichenoid drug reactions is to note if the reaction resolves after the offending drug is withdrawn, and returns if the patient is challenged again</a:t>
            </a:r>
            <a:r>
              <a:rPr lang="en-US" dirty="0" smtClean="0"/>
              <a:t>.</a:t>
            </a:r>
          </a:p>
          <a:p>
            <a:r>
              <a:rPr lang="en-US" dirty="0" smtClean="0"/>
              <a:t> </a:t>
            </a:r>
            <a:r>
              <a:rPr lang="en-US" dirty="0"/>
              <a:t>Dental restorative material induced lichenoid reactions can be identified when OLP like lesions are confined to areas of the oral mucosa in close contact or proximity to restorative materials, usually amalgam</a:t>
            </a:r>
            <a:r>
              <a:rPr lang="en-US" dirty="0" smtClean="0"/>
              <a:t>.</a:t>
            </a:r>
          </a:p>
          <a:p>
            <a:r>
              <a:rPr lang="en-US" dirty="0" smtClean="0"/>
              <a:t> </a:t>
            </a:r>
            <a:r>
              <a:rPr lang="en-US" dirty="0"/>
              <a:t>A positive patch test, a strong clinical correlation of proximity of a restoration </a:t>
            </a:r>
          </a:p>
          <a:p>
            <a:r>
              <a:rPr lang="en-US" dirty="0" smtClean="0"/>
              <a:t>biopsy </a:t>
            </a:r>
            <a:r>
              <a:rPr lang="en-US" dirty="0"/>
              <a:t>suggestive of </a:t>
            </a:r>
            <a:r>
              <a:rPr lang="en-US" u="sng" dirty="0"/>
              <a:t>diffuse lymphocytic infiltrate rather than a subepithelial band favor a diagnosis of oral lichenoid reactions.</a:t>
            </a:r>
          </a:p>
        </p:txBody>
      </p:sp>
    </p:spTree>
    <p:extLst>
      <p:ext uri="{BB962C8B-B14F-4D97-AF65-F5344CB8AC3E}">
        <p14:creationId xmlns:p14="http://schemas.microsoft.com/office/powerpoint/2010/main" val="379444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Lichenoid </a:t>
            </a:r>
            <a:r>
              <a:rPr lang="en-US" dirty="0">
                <a:solidFill>
                  <a:srgbClr val="FF0000"/>
                </a:solidFill>
                <a:effectLst>
                  <a:outerShdw blurRad="38100" dist="38100" dir="2700000" algn="tl">
                    <a:srgbClr val="000000">
                      <a:alpha val="43137"/>
                    </a:srgbClr>
                  </a:outerShdw>
                </a:effectLst>
              </a:rPr>
              <a:t>reactions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524000"/>
            <a:ext cx="4419600" cy="433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717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lesions of lupus erythematosus (LE) most often resemble erosive lichen planus but tend to be less symmetrically distributed. The </a:t>
            </a:r>
            <a:r>
              <a:rPr lang="en-US" dirty="0">
                <a:solidFill>
                  <a:srgbClr val="C00000"/>
                </a:solidFill>
              </a:rPr>
              <a:t>keratotic striae of LE </a:t>
            </a:r>
            <a:r>
              <a:rPr lang="en-US" dirty="0"/>
              <a:t>are much more </a:t>
            </a:r>
            <a:r>
              <a:rPr lang="en-US" dirty="0">
                <a:solidFill>
                  <a:srgbClr val="C00000"/>
                </a:solidFill>
              </a:rPr>
              <a:t>delicate and subtle than Wickham's striae </a:t>
            </a:r>
            <a:r>
              <a:rPr lang="en-US" dirty="0"/>
              <a:t>and show a characteristic radiation from the central focus. </a:t>
            </a:r>
            <a:r>
              <a:rPr lang="en-US" u="sng" dirty="0">
                <a:effectLst>
                  <a:outerShdw blurRad="38100" dist="38100" dir="2700000" algn="tl">
                    <a:srgbClr val="000000">
                      <a:alpha val="43137"/>
                    </a:srgbClr>
                  </a:outerShdw>
                </a:effectLst>
              </a:rPr>
              <a:t>Biopsy</a:t>
            </a:r>
            <a:r>
              <a:rPr lang="en-US" dirty="0"/>
              <a:t> of LE shows a characteristic perivascular infiltrate.</a:t>
            </a:r>
          </a:p>
        </p:txBody>
      </p:sp>
    </p:spTree>
    <p:extLst>
      <p:ext uri="{BB962C8B-B14F-4D97-AF65-F5344CB8AC3E}">
        <p14:creationId xmlns:p14="http://schemas.microsoft.com/office/powerpoint/2010/main" val="2255420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LUPUS </a:t>
            </a:r>
            <a:r>
              <a:rPr lang="en-US" dirty="0"/>
              <a:t>ERYHTEMATOSUS  </a:t>
            </a:r>
            <a:br>
              <a:rPr lang="en-US" dirty="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0" y="1792202"/>
            <a:ext cx="3849457" cy="300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24818"/>
            <a:ext cx="3879776" cy="307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948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3" y="381000"/>
            <a:ext cx="4823907" cy="5451629"/>
          </a:xfrm>
          <a:solidFill>
            <a:schemeClr val="bg2">
              <a:lumMod val="75000"/>
            </a:schemeClr>
          </a:solidFill>
        </p:spPr>
        <p:txBody>
          <a:bodyPr/>
          <a:lstStyle/>
          <a:p>
            <a:pPr marL="68580" indent="0">
              <a:buNone/>
            </a:pPr>
            <a:r>
              <a:rPr lang="en-US" dirty="0" smtClean="0"/>
              <a:t>PEMPHIGUS </a:t>
            </a:r>
            <a:r>
              <a:rPr lang="en-US" dirty="0"/>
              <a:t>VULGARIS </a:t>
            </a:r>
            <a:endParaRPr lang="en-US" dirty="0" smtClean="0"/>
          </a:p>
          <a:p>
            <a:pPr lvl="2"/>
            <a:r>
              <a:rPr lang="en-US" dirty="0" smtClean="0"/>
              <a:t>Nikolsky's </a:t>
            </a:r>
            <a:r>
              <a:rPr lang="en-US" dirty="0"/>
              <a:t>sign positive in pemphigus vulgaris </a:t>
            </a:r>
            <a:endParaRPr lang="en-US" dirty="0" smtClean="0"/>
          </a:p>
          <a:p>
            <a:pPr lvl="2"/>
            <a:r>
              <a:rPr lang="en-US" dirty="0" smtClean="0"/>
              <a:t>Patient </a:t>
            </a:r>
            <a:r>
              <a:rPr lang="en-US" dirty="0"/>
              <a:t>gives the recurrence history of bullae and vesicle formation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838" y="709613"/>
            <a:ext cx="2529776" cy="203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545" y="3124200"/>
            <a:ext cx="266573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985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BENIGN MUCOUS MEMBRANE PEMPHIGOID </a:t>
            </a:r>
            <a:br>
              <a:rPr lang="en-US" sz="3200" dirty="0"/>
            </a:br>
            <a:endParaRPr lang="en-US" sz="3200" dirty="0"/>
          </a:p>
        </p:txBody>
      </p:sp>
      <p:sp>
        <p:nvSpPr>
          <p:cNvPr id="3" name="Content Placeholder 2"/>
          <p:cNvSpPr>
            <a:spLocks noGrp="1"/>
          </p:cNvSpPr>
          <p:nvPr>
            <p:ph idx="1"/>
          </p:nvPr>
        </p:nvSpPr>
        <p:spPr>
          <a:xfrm>
            <a:off x="762000" y="1066800"/>
            <a:ext cx="5334001" cy="4765829"/>
          </a:xfrm>
          <a:solidFill>
            <a:schemeClr val="bg2">
              <a:lumMod val="90000"/>
            </a:schemeClr>
          </a:solidFill>
        </p:spPr>
        <p:txBody>
          <a:bodyPr>
            <a:normAutofit/>
          </a:bodyPr>
          <a:lstStyle/>
          <a:p>
            <a:pPr lvl="1"/>
            <a:r>
              <a:rPr lang="en-US" dirty="0" smtClean="0"/>
              <a:t>Eye </a:t>
            </a:r>
            <a:r>
              <a:rPr lang="en-US" dirty="0"/>
              <a:t>involvement </a:t>
            </a:r>
            <a:endParaRPr lang="en-US" dirty="0" smtClean="0"/>
          </a:p>
          <a:p>
            <a:pPr lvl="1"/>
            <a:r>
              <a:rPr lang="en-US" dirty="0" smtClean="0"/>
              <a:t>Mucosal </a:t>
            </a:r>
            <a:r>
              <a:rPr lang="en-US" dirty="0"/>
              <a:t>blistering, ulceration, subsequent scaring </a:t>
            </a:r>
            <a:endParaRPr lang="en-US" dirty="0" smtClean="0"/>
          </a:p>
          <a:p>
            <a:pPr lvl="1"/>
            <a:r>
              <a:rPr lang="en-US" dirty="0" smtClean="0"/>
              <a:t>Desquamative </a:t>
            </a:r>
            <a:r>
              <a:rPr lang="en-US" dirty="0"/>
              <a:t>gingivitis is the most common manifestation and may be the only manifestation of the disease </a:t>
            </a:r>
            <a:r>
              <a:rPr lang="en-US" dirty="0" smtClean="0"/>
              <a:t>appearing </a:t>
            </a:r>
            <a:r>
              <a:rPr lang="en-US" dirty="0"/>
              <a:t>bright </a:t>
            </a:r>
            <a:r>
              <a:rPr lang="en-US" dirty="0" smtClean="0"/>
              <a:t>red.</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143000"/>
            <a:ext cx="2274887"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207479"/>
            <a:ext cx="2452233" cy="165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372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1"/>
            <a:ext cx="5638800" cy="5181600"/>
          </a:xfrm>
          <a:solidFill>
            <a:schemeClr val="accent1">
              <a:lumMod val="40000"/>
              <a:lumOff val="60000"/>
            </a:schemeClr>
          </a:solidFill>
        </p:spPr>
        <p:txBody>
          <a:bodyPr/>
          <a:lstStyle/>
          <a:p>
            <a:pPr marL="68580" indent="0">
              <a:buNone/>
            </a:pPr>
            <a:r>
              <a:rPr lang="en-US" dirty="0" smtClean="0"/>
              <a:t>ERYTHEMA </a:t>
            </a:r>
            <a:r>
              <a:rPr lang="en-US" dirty="0"/>
              <a:t>MULTIFORMAE </a:t>
            </a:r>
            <a:endParaRPr lang="en-US" dirty="0" smtClean="0"/>
          </a:p>
          <a:p>
            <a:pPr lvl="1"/>
            <a:r>
              <a:rPr lang="en-US" dirty="0" smtClean="0"/>
              <a:t>Bullae </a:t>
            </a:r>
            <a:r>
              <a:rPr lang="en-US" dirty="0"/>
              <a:t>and vesicle formation </a:t>
            </a:r>
            <a:endParaRPr lang="en-US" dirty="0" smtClean="0"/>
          </a:p>
          <a:p>
            <a:pPr lvl="1"/>
            <a:r>
              <a:rPr lang="en-US" dirty="0" smtClean="0"/>
              <a:t>Appear </a:t>
            </a:r>
            <a:r>
              <a:rPr lang="en-US" dirty="0"/>
              <a:t>as a target or iris lesion </a:t>
            </a:r>
            <a:endParaRPr lang="en-US" dirty="0" smtClean="0"/>
          </a:p>
          <a:p>
            <a:pPr lvl="1"/>
            <a:r>
              <a:rPr lang="en-US" dirty="0" smtClean="0"/>
              <a:t>More </a:t>
            </a:r>
            <a:r>
              <a:rPr lang="en-US" dirty="0"/>
              <a:t>severe form of erythema multiformae is STEVEN JOHNSON SYNDROME </a:t>
            </a:r>
            <a:endParaRPr lang="en-US" dirty="0" smtClean="0"/>
          </a:p>
          <a:p>
            <a:pPr lvl="1"/>
            <a:r>
              <a:rPr lang="en-US" dirty="0" smtClean="0"/>
              <a:t>Course </a:t>
            </a:r>
            <a:r>
              <a:rPr lang="en-US" dirty="0"/>
              <a:t>of lesion is acute and generally involves the labial mucosa.</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85800"/>
            <a:ext cx="2209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976" y="2667000"/>
            <a:ext cx="22098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24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Lichen planus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7"/>
            <a:ext cx="4038600" cy="3028949"/>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36966"/>
            <a:ext cx="4066124" cy="3073234"/>
          </a:xfrm>
        </p:spPr>
      </p:pic>
    </p:spTree>
    <p:extLst>
      <p:ext uri="{BB962C8B-B14F-4D97-AF65-F5344CB8AC3E}">
        <p14:creationId xmlns:p14="http://schemas.microsoft.com/office/powerpoint/2010/main" val="2586052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229600" cy="5791200"/>
          </a:xfrm>
        </p:spPr>
        <p:txBody>
          <a:bodyPr>
            <a:normAutofit/>
          </a:bodyPr>
          <a:lstStyle/>
          <a:p>
            <a:r>
              <a:rPr lang="en-US" sz="2800" dirty="0" smtClean="0">
                <a:solidFill>
                  <a:srgbClr val="FF0000"/>
                </a:solidFill>
              </a:rPr>
              <a:t>Chronic </a:t>
            </a:r>
            <a:r>
              <a:rPr lang="en-US" sz="2800" dirty="0">
                <a:solidFill>
                  <a:srgbClr val="FF0000"/>
                </a:solidFill>
              </a:rPr>
              <a:t>ulcerative stomatitis </a:t>
            </a:r>
            <a:r>
              <a:rPr lang="en-US" sz="2800" dirty="0"/>
              <a:t>(CUS) is an immune-mediated disorder affecting the oral mucosa which clinically and </a:t>
            </a:r>
            <a:r>
              <a:rPr lang="en-US" sz="2800" dirty="0" smtClean="0"/>
              <a:t>histopathologically </a:t>
            </a:r>
            <a:r>
              <a:rPr lang="en-US" sz="2800" dirty="0"/>
              <a:t>resembles lichen planus. Diagnosis of CUS is based on </a:t>
            </a:r>
            <a:r>
              <a:rPr lang="en-US" sz="2800" dirty="0">
                <a:solidFill>
                  <a:srgbClr val="C00000"/>
                </a:solidFill>
                <a:effectLst>
                  <a:outerShdw blurRad="38100" dist="38100" dir="2700000" algn="tl">
                    <a:srgbClr val="000000">
                      <a:alpha val="43137"/>
                    </a:srgbClr>
                  </a:outerShdw>
                </a:effectLst>
              </a:rPr>
              <a:t>direct immunofluorescence studies where autoantibodies are directed against p63 in the basal and parabasal layers of the epithelium. </a:t>
            </a:r>
            <a:r>
              <a:rPr lang="en-US" sz="2800" dirty="0"/>
              <a:t>These lesions have to be differentiated from lichen planus because CUS does not respond to corticosteroid therapy and has to be treated using antimalarial </a:t>
            </a:r>
            <a:r>
              <a:rPr lang="en-US" sz="2800" dirty="0" smtClean="0"/>
              <a:t>drugs.</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306888"/>
            <a:ext cx="2103437"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720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lstStyle/>
          <a:p>
            <a:r>
              <a:rPr lang="en-US" dirty="0"/>
              <a:t>MANAGEMENT AND TREATMENT</a:t>
            </a:r>
          </a:p>
        </p:txBody>
      </p:sp>
      <p:sp>
        <p:nvSpPr>
          <p:cNvPr id="3" name="Content Placeholder 2"/>
          <p:cNvSpPr>
            <a:spLocks noGrp="1"/>
          </p:cNvSpPr>
          <p:nvPr>
            <p:ph idx="1"/>
          </p:nvPr>
        </p:nvSpPr>
        <p:spPr>
          <a:xfrm>
            <a:off x="304800" y="1371600"/>
            <a:ext cx="8382000" cy="4754563"/>
          </a:xfrm>
        </p:spPr>
        <p:txBody>
          <a:bodyPr>
            <a:normAutofit lnSpcReduction="10000"/>
          </a:bodyPr>
          <a:lstStyle/>
          <a:p>
            <a:pPr algn="justLow">
              <a:buFont typeface="Wingdings" pitchFamily="2" charset="2"/>
              <a:buChar char="Ø"/>
            </a:pPr>
            <a:r>
              <a:rPr lang="en-US" dirty="0"/>
              <a:t>Management of OLP should be done in a systematic manner. </a:t>
            </a:r>
            <a:endParaRPr lang="en-US" dirty="0" smtClean="0"/>
          </a:p>
          <a:p>
            <a:pPr algn="justLow">
              <a:buFont typeface="Wingdings" pitchFamily="2" charset="2"/>
              <a:buChar char="Ø"/>
            </a:pPr>
            <a:r>
              <a:rPr lang="en-US" b="1" dirty="0" smtClean="0">
                <a:solidFill>
                  <a:srgbClr val="FF3300"/>
                </a:solidFill>
                <a:effectLst>
                  <a:outerShdw blurRad="38100" dist="38100" dir="2700000" algn="tl">
                    <a:srgbClr val="000000">
                      <a:alpha val="43137"/>
                    </a:srgbClr>
                  </a:outerShdw>
                </a:effectLst>
              </a:rPr>
              <a:t>The </a:t>
            </a:r>
            <a:r>
              <a:rPr lang="en-US" b="1" dirty="0">
                <a:solidFill>
                  <a:srgbClr val="FF3300"/>
                </a:solidFill>
                <a:effectLst>
                  <a:outerShdw blurRad="38100" dist="38100" dir="2700000" algn="tl">
                    <a:srgbClr val="000000">
                      <a:alpha val="43137"/>
                    </a:srgbClr>
                  </a:outerShdw>
                </a:effectLst>
              </a:rPr>
              <a:t>first step </a:t>
            </a:r>
            <a:r>
              <a:rPr lang="en-US" dirty="0"/>
              <a:t>is to develop a history-based diagnosis</a:t>
            </a:r>
            <a:r>
              <a:rPr lang="en-US" dirty="0" smtClean="0"/>
              <a:t>,</a:t>
            </a:r>
          </a:p>
          <a:p>
            <a:pPr algn="justLow">
              <a:buFont typeface="Wingdings" pitchFamily="2" charset="2"/>
              <a:buChar char="Ø"/>
            </a:pPr>
            <a:r>
              <a:rPr lang="en-US" dirty="0" smtClean="0"/>
              <a:t> </a:t>
            </a:r>
            <a:r>
              <a:rPr lang="en-US" dirty="0"/>
              <a:t>clinical evaluation and </a:t>
            </a:r>
            <a:endParaRPr lang="en-US" dirty="0" smtClean="0"/>
          </a:p>
          <a:p>
            <a:pPr algn="justLow">
              <a:buFont typeface="Wingdings" pitchFamily="2" charset="2"/>
              <a:buChar char="Ø"/>
            </a:pPr>
            <a:r>
              <a:rPr lang="en-US" dirty="0" smtClean="0"/>
              <a:t>complex </a:t>
            </a:r>
            <a:r>
              <a:rPr lang="en-US" dirty="0"/>
              <a:t>histo-pathology testing, direct immunofluorescence (DIF), indirect immunofluorescence (IIF), </a:t>
            </a:r>
            <a:endParaRPr lang="en-US" dirty="0" smtClean="0"/>
          </a:p>
          <a:p>
            <a:pPr algn="justLow">
              <a:buFont typeface="Wingdings" pitchFamily="2" charset="2"/>
              <a:buChar char="Ø"/>
            </a:pPr>
            <a:r>
              <a:rPr lang="en-US" dirty="0" smtClean="0"/>
              <a:t>skin </a:t>
            </a:r>
            <a:r>
              <a:rPr lang="en-US" dirty="0"/>
              <a:t>patch testing</a:t>
            </a:r>
          </a:p>
        </p:txBody>
      </p:sp>
    </p:spTree>
    <p:extLst>
      <p:ext uri="{BB962C8B-B14F-4D97-AF65-F5344CB8AC3E}">
        <p14:creationId xmlns:p14="http://schemas.microsoft.com/office/powerpoint/2010/main" val="445666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effectLst>
                  <a:outerShdw blurRad="38100" dist="38100" dir="2700000" algn="tl">
                    <a:srgbClr val="000000">
                      <a:alpha val="43137"/>
                    </a:srgbClr>
                  </a:outerShdw>
                </a:effectLst>
              </a:rPr>
              <a:t>The second stage </a:t>
            </a:r>
            <a:r>
              <a:rPr lang="en-US" dirty="0"/>
              <a:t>is to advise the patient of the following: OLP is a persistent condition with predicted flare-up times and symptom-free periods; each patient will have variations in </a:t>
            </a:r>
            <a:r>
              <a:rPr lang="en-US" dirty="0" smtClean="0"/>
              <a:t>disease activity.</a:t>
            </a:r>
            <a:endParaRPr lang="en-US" dirty="0"/>
          </a:p>
        </p:txBody>
      </p:sp>
    </p:spTree>
    <p:extLst>
      <p:ext uri="{BB962C8B-B14F-4D97-AF65-F5344CB8AC3E}">
        <p14:creationId xmlns:p14="http://schemas.microsoft.com/office/powerpoint/2010/main" val="1069243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382000" cy="5592763"/>
          </a:xfrm>
          <a:ln>
            <a:solidFill>
              <a:srgbClr val="9900CC"/>
            </a:solidFill>
          </a:ln>
        </p:spPr>
        <p:txBody>
          <a:bodyPr>
            <a:normAutofit/>
          </a:bodyPr>
          <a:lstStyle/>
          <a:p>
            <a:pPr marL="0" indent="0">
              <a:buNone/>
            </a:pPr>
            <a:r>
              <a:rPr lang="en-US" dirty="0" smtClean="0">
                <a:solidFill>
                  <a:srgbClr val="FF0000"/>
                </a:solidFill>
              </a:rPr>
              <a:t>The </a:t>
            </a:r>
            <a:r>
              <a:rPr lang="en-US" dirty="0">
                <a:solidFill>
                  <a:srgbClr val="FF0000"/>
                </a:solidFill>
              </a:rPr>
              <a:t>targets of therapy are to </a:t>
            </a:r>
            <a:r>
              <a:rPr lang="en-US" b="1" u="sng" dirty="0">
                <a:solidFill>
                  <a:srgbClr val="FF0000"/>
                </a:solidFill>
              </a:rPr>
              <a:t>relieve</a:t>
            </a:r>
            <a:r>
              <a:rPr lang="en-US" dirty="0">
                <a:solidFill>
                  <a:srgbClr val="FF0000"/>
                </a:solidFill>
              </a:rPr>
              <a:t> unpleasant signs, </a:t>
            </a:r>
            <a:r>
              <a:rPr lang="en-US" b="1" u="sng" dirty="0">
                <a:solidFill>
                  <a:srgbClr val="FF0000"/>
                </a:solidFill>
              </a:rPr>
              <a:t>eradicate </a:t>
            </a:r>
            <a:r>
              <a:rPr lang="en-US" dirty="0">
                <a:solidFill>
                  <a:srgbClr val="FF0000"/>
                </a:solidFill>
              </a:rPr>
              <a:t>ulcerative lesions, </a:t>
            </a:r>
            <a:r>
              <a:rPr lang="en-US" b="1" u="sng" dirty="0">
                <a:solidFill>
                  <a:srgbClr val="FF0000"/>
                </a:solidFill>
              </a:rPr>
              <a:t>decrease</a:t>
            </a:r>
            <a:r>
              <a:rPr lang="en-US" dirty="0">
                <a:solidFill>
                  <a:srgbClr val="FF0000"/>
                </a:solidFill>
              </a:rPr>
              <a:t> the risk of oral cancer, </a:t>
            </a:r>
            <a:r>
              <a:rPr lang="en-US" b="1" u="sng" dirty="0">
                <a:solidFill>
                  <a:srgbClr val="FF0000"/>
                </a:solidFill>
              </a:rPr>
              <a:t>prolong s</a:t>
            </a:r>
            <a:r>
              <a:rPr lang="en-US" dirty="0">
                <a:solidFill>
                  <a:srgbClr val="FF0000"/>
                </a:solidFill>
              </a:rPr>
              <a:t>ymptom-free times and </a:t>
            </a:r>
            <a:r>
              <a:rPr lang="en-US" b="1" u="sng" dirty="0">
                <a:solidFill>
                  <a:srgbClr val="FF0000"/>
                </a:solidFill>
              </a:rPr>
              <a:t>promote</a:t>
            </a:r>
            <a:r>
              <a:rPr lang="en-US" dirty="0">
                <a:solidFill>
                  <a:srgbClr val="FF0000"/>
                </a:solidFill>
              </a:rPr>
              <a:t> proper oral and dental </a:t>
            </a:r>
            <a:r>
              <a:rPr lang="en-US" dirty="0" smtClean="0">
                <a:solidFill>
                  <a:srgbClr val="FF0000"/>
                </a:solidFill>
              </a:rPr>
              <a:t>hygiene</a:t>
            </a:r>
            <a:r>
              <a:rPr lang="en-US" dirty="0" smtClean="0"/>
              <a:t>. </a:t>
            </a:r>
          </a:p>
          <a:p>
            <a:pPr marL="0" indent="0">
              <a:buNone/>
            </a:pPr>
            <a:r>
              <a:rPr lang="en-US" dirty="0" smtClean="0"/>
              <a:t>Owing </a:t>
            </a:r>
            <a:r>
              <a:rPr lang="en-US" dirty="0"/>
              <a:t>to its recalcitrant disposition and also its idiopathic etiology, multiple drugs will need to be tried. </a:t>
            </a:r>
          </a:p>
        </p:txBody>
      </p:sp>
    </p:spTree>
    <p:extLst>
      <p:ext uri="{BB962C8B-B14F-4D97-AF65-F5344CB8AC3E}">
        <p14:creationId xmlns:p14="http://schemas.microsoft.com/office/powerpoint/2010/main" val="3119500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a:solidFill>
            <a:schemeClr val="bg1"/>
          </a:solidFill>
        </p:spPr>
        <p:txBody>
          <a:bodyPr/>
          <a:lstStyle/>
          <a:p>
            <a:pPr algn="justLow"/>
            <a:r>
              <a:rPr lang="en-US" dirty="0" smtClean="0"/>
              <a:t> </a:t>
            </a:r>
            <a:r>
              <a:rPr lang="en-US" b="1" dirty="0"/>
              <a:t>topical and systemic immuno- suppressants </a:t>
            </a:r>
            <a:r>
              <a:rPr lang="en-US" dirty="0"/>
              <a:t>are typically administered to relieve clinical symptoms, but most of the cases of OLP tend to be more persistent and more resistant to treatment despite of many treatment modalities like topical and systemic steroids, anti-inflammatory coating gels, topical calcineurin inhibitors, retinoids and immunosuppressants</a:t>
            </a:r>
            <a:r>
              <a:rPr lang="en-US" dirty="0">
                <a:solidFill>
                  <a:srgbClr val="FF0000"/>
                </a:solidFill>
              </a:rPr>
              <a:t>.</a:t>
            </a:r>
          </a:p>
        </p:txBody>
      </p:sp>
    </p:spTree>
    <p:extLst>
      <p:ext uri="{BB962C8B-B14F-4D97-AF65-F5344CB8AC3E}">
        <p14:creationId xmlns:p14="http://schemas.microsoft.com/office/powerpoint/2010/main" val="3088625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a:t>
            </a:r>
            <a:endParaRPr lang="en-US" dirty="0"/>
          </a:p>
        </p:txBody>
      </p:sp>
      <p:sp>
        <p:nvSpPr>
          <p:cNvPr id="3" name="Content Placeholder 2"/>
          <p:cNvSpPr>
            <a:spLocks noGrp="1"/>
          </p:cNvSpPr>
          <p:nvPr>
            <p:ph idx="1"/>
          </p:nvPr>
        </p:nvSpPr>
        <p:spPr/>
        <p:txBody>
          <a:bodyPr/>
          <a:lstStyle/>
          <a:p>
            <a:pPr algn="justLow"/>
            <a:r>
              <a:rPr lang="en-US" dirty="0"/>
              <a:t>side effects such as dysgeusia, tachyphylaxis, oral mucosa thinning, adrenal suppression ,systemic absorption and secondary candidiasis up </a:t>
            </a:r>
            <a:r>
              <a:rPr lang="en-US" dirty="0" smtClean="0"/>
              <a:t>on </a:t>
            </a:r>
            <a:r>
              <a:rPr lang="en-US" dirty="0"/>
              <a:t>long term </a:t>
            </a:r>
            <a:r>
              <a:rPr lang="en-US" dirty="0" smtClean="0"/>
              <a:t>management.</a:t>
            </a:r>
            <a:endParaRPr lang="en-US" dirty="0"/>
          </a:p>
        </p:txBody>
      </p:sp>
    </p:spTree>
    <p:extLst>
      <p:ext uri="{BB962C8B-B14F-4D97-AF65-F5344CB8AC3E}">
        <p14:creationId xmlns:p14="http://schemas.microsoft.com/office/powerpoint/2010/main" val="5452362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5668963"/>
          </a:xfrm>
        </p:spPr>
        <p:txBody>
          <a:bodyPr>
            <a:normAutofit/>
          </a:bodyPr>
          <a:lstStyle/>
          <a:p>
            <a:pPr lvl="1"/>
            <a:r>
              <a:rPr lang="en-US" b="1" dirty="0">
                <a:solidFill>
                  <a:srgbClr val="FF0000"/>
                </a:solidFill>
                <a:effectLst>
                  <a:outerShdw blurRad="38100" dist="38100" dir="2700000" algn="tl">
                    <a:srgbClr val="000000">
                      <a:alpha val="43137"/>
                    </a:srgbClr>
                  </a:outerShdw>
                </a:effectLst>
              </a:rPr>
              <a:t>Topical </a:t>
            </a:r>
            <a:r>
              <a:rPr lang="en-US" b="1" dirty="0" smtClean="0">
                <a:solidFill>
                  <a:srgbClr val="FF0000"/>
                </a:solidFill>
                <a:effectLst>
                  <a:outerShdw blurRad="38100" dist="38100" dir="2700000" algn="tl">
                    <a:srgbClr val="000000">
                      <a:alpha val="43137"/>
                    </a:srgbClr>
                  </a:outerShdw>
                </a:effectLst>
              </a:rPr>
              <a:t>steroids </a:t>
            </a:r>
            <a:r>
              <a:rPr lang="en-US" dirty="0" smtClean="0"/>
              <a:t>are </a:t>
            </a:r>
            <a:r>
              <a:rPr lang="en-US" dirty="0"/>
              <a:t>considered as the first line of treatment as well as the gold standard in OLP treatment for </a:t>
            </a:r>
            <a:r>
              <a:rPr lang="en-US" dirty="0" smtClean="0"/>
              <a:t>decades</a:t>
            </a:r>
            <a:r>
              <a:rPr lang="en-US" dirty="0"/>
              <a:t>. </a:t>
            </a:r>
            <a:endParaRPr lang="ar-BH" dirty="0" smtClean="0"/>
          </a:p>
          <a:p>
            <a:pPr lvl="1"/>
            <a:r>
              <a:rPr lang="en-US" dirty="0" smtClean="0"/>
              <a:t>Betamethasone </a:t>
            </a:r>
            <a:r>
              <a:rPr lang="en-US" dirty="0"/>
              <a:t>cream (0.1%) 60 g; apply after meals and at bedtime</a:t>
            </a:r>
          </a:p>
          <a:p>
            <a:pPr lvl="1"/>
            <a:r>
              <a:rPr lang="en-US" dirty="0"/>
              <a:t> Fluocinonide gel/cream 0.05% 60 g; apply after meals and at bedtime </a:t>
            </a:r>
            <a:r>
              <a:rPr lang="ar-BH" dirty="0"/>
              <a:t>.</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0386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0386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536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5668963"/>
          </a:xfrm>
        </p:spPr>
        <p:txBody>
          <a:bodyPr/>
          <a:lstStyle/>
          <a:p>
            <a:pPr>
              <a:buFont typeface="Wingdings" pitchFamily="2" charset="2"/>
              <a:buChar char="Ø"/>
            </a:pPr>
            <a:r>
              <a:rPr lang="en-US" dirty="0"/>
              <a:t>In mild cases of OLP, topical steroids can be used but </a:t>
            </a:r>
            <a:r>
              <a:rPr lang="en-US" dirty="0">
                <a:solidFill>
                  <a:srgbClr val="FF0000"/>
                </a:solidFill>
                <a:effectLst>
                  <a:outerShdw blurRad="38100" dist="38100" dir="2700000" algn="tl">
                    <a:srgbClr val="000000">
                      <a:alpha val="43137"/>
                    </a:srgbClr>
                  </a:outerShdw>
                </a:effectLst>
              </a:rPr>
              <a:t>systemic corticosteroids </a:t>
            </a:r>
            <a:r>
              <a:rPr lang="en-US" dirty="0"/>
              <a:t>must be given in cases where topical corticosteroid doesn't work, such as in recalcitrant, erosive and erythematous OLP. </a:t>
            </a:r>
          </a:p>
          <a:p>
            <a:pPr>
              <a:buFont typeface="Wingdings" pitchFamily="2" charset="2"/>
              <a:buChar char="Ø"/>
            </a:pPr>
            <a:r>
              <a:rPr lang="en-US" dirty="0"/>
              <a:t>Here, 40-80 mg of prednisolone is prescribed for 5-7 days.</a:t>
            </a:r>
          </a:p>
          <a:p>
            <a:endParaRPr lang="en-US" dirty="0"/>
          </a:p>
        </p:txBody>
      </p:sp>
      <p:pic>
        <p:nvPicPr>
          <p:cNvPr id="1026" name="Picture 2" descr="C:\Users\HP\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733800"/>
            <a:ext cx="2714625"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356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solidFill>
                  <a:srgbClr val="94C600"/>
                </a:solidFill>
              </a:rPr>
              <a:t/>
            </a:r>
            <a:br>
              <a:rPr lang="en-US" b="1" dirty="0">
                <a:solidFill>
                  <a:srgbClr val="94C600"/>
                </a:solidFill>
              </a:rPr>
            </a:br>
            <a:endParaRPr lang="en-US" dirty="0"/>
          </a:p>
        </p:txBody>
      </p:sp>
      <p:sp>
        <p:nvSpPr>
          <p:cNvPr id="3" name="Content Placeholder 2"/>
          <p:cNvSpPr>
            <a:spLocks noGrp="1"/>
          </p:cNvSpPr>
          <p:nvPr>
            <p:ph idx="1"/>
          </p:nvPr>
        </p:nvSpPr>
        <p:spPr>
          <a:xfrm>
            <a:off x="457200" y="838200"/>
            <a:ext cx="8229600" cy="5287963"/>
          </a:xfrm>
        </p:spPr>
        <p:txBody>
          <a:bodyPr/>
          <a:lstStyle/>
          <a:p>
            <a:r>
              <a:rPr lang="en-US" dirty="0" smtClean="0"/>
              <a:t>Intralesional </a:t>
            </a:r>
            <a:r>
              <a:rPr lang="en-US" dirty="0"/>
              <a:t>therapy: triamcinolone acetonide 5–10 </a:t>
            </a:r>
            <a:r>
              <a:rPr lang="en-US" dirty="0" smtClean="0"/>
              <a:t>mg/mL; inject </a:t>
            </a:r>
            <a:r>
              <a:rPr lang="en-US" dirty="0"/>
              <a:t>1–3 mL per session with sessions at 3–4 </a:t>
            </a:r>
            <a:r>
              <a:rPr lang="en-US" dirty="0" smtClean="0"/>
              <a:t>week </a:t>
            </a:r>
            <a:r>
              <a:rPr lang="en-US" dirty="0"/>
              <a:t>intervals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895600"/>
            <a:ext cx="221932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812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5821363"/>
          </a:xfrm>
        </p:spPr>
        <p:txBody>
          <a:bodyPr>
            <a:normAutofit/>
          </a:bodyPr>
          <a:lstStyle/>
          <a:p>
            <a:pPr algn="justLow">
              <a:buFont typeface="Wingdings" pitchFamily="2" charset="2"/>
              <a:buChar char="Ø"/>
            </a:pPr>
            <a:r>
              <a:rPr lang="en-US" sz="30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Some </a:t>
            </a:r>
            <a:r>
              <a:rPr lang="en-US" sz="2800" dirty="0">
                <a:solidFill>
                  <a:srgbClr val="FF0000"/>
                </a:solidFill>
                <a:latin typeface="Times New Roman" pitchFamily="18" charset="0"/>
                <a:cs typeface="Times New Roman" pitchFamily="18" charset="0"/>
              </a:rPr>
              <a:t>immunosuppressants and immunomodulatory </a:t>
            </a:r>
            <a:r>
              <a:rPr lang="en-US" sz="2400" dirty="0">
                <a:latin typeface="Times New Roman" pitchFamily="18" charset="0"/>
                <a:cs typeface="Times New Roman" pitchFamily="18" charset="0"/>
              </a:rPr>
              <a:t>agents are indicated in cases of contraindications for systemic steroids (breast-feeding, herpetic diseases, </a:t>
            </a:r>
            <a:r>
              <a:rPr lang="en-US" sz="2400" dirty="0" smtClean="0">
                <a:latin typeface="Times New Roman" pitchFamily="18" charset="0"/>
                <a:cs typeface="Times New Roman" pitchFamily="18" charset="0"/>
              </a:rPr>
              <a:t>glaucoma, </a:t>
            </a:r>
            <a:r>
              <a:rPr lang="en-US" sz="2400" dirty="0">
                <a:latin typeface="Times New Roman" pitchFamily="18" charset="0"/>
                <a:cs typeface="Times New Roman" pitchFamily="18" charset="0"/>
              </a:rPr>
              <a:t>HIV, asthma, diabetes mellitus, or hypertension): calcineurin inhibitors (cyclosporine, </a:t>
            </a:r>
            <a:r>
              <a:rPr lang="en-US" sz="2400" dirty="0" err="1">
                <a:latin typeface="Times New Roman" pitchFamily="18" charset="0"/>
                <a:cs typeface="Times New Roman" pitchFamily="18" charset="0"/>
              </a:rPr>
              <a:t>tacrolimus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pimecrolimus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mycophenolate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mofetil</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efalizumab</a:t>
            </a:r>
            <a:r>
              <a:rPr lang="en-US" sz="2400" dirty="0" smtClean="0">
                <a:latin typeface="Times New Roman" pitchFamily="18" charset="0"/>
                <a:cs typeface="Times New Roman" pitchFamily="18" charset="0"/>
              </a:rPr>
              <a:t>.</a:t>
            </a:r>
          </a:p>
          <a:p>
            <a:pPr algn="justLow">
              <a:buFont typeface="Wingdings" pitchFamily="2" charset="2"/>
              <a:buChar char="Ø"/>
            </a:pPr>
            <a:r>
              <a:rPr lang="en-US" sz="2400" dirty="0" smtClean="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Cyclosporine</a:t>
            </a:r>
            <a:r>
              <a:rPr lang="en-US" sz="2400" dirty="0">
                <a:latin typeface="Times New Roman" pitchFamily="18" charset="0"/>
                <a:cs typeface="Times New Roman" pitchFamily="18" charset="0"/>
              </a:rPr>
              <a:t> can be used as a mouth rinse. However due to its high cost, it should be reserved for recalcitrant cases</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2051" name="Picture 3" descr="C:\Users\HP\Desktop\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685954"/>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P\Desktop\download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685954"/>
            <a:ext cx="2924175" cy="219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202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t>Epidemiology</a:t>
            </a:r>
            <a:endParaRPr lang="en-US" b="1" dirty="0"/>
          </a:p>
        </p:txBody>
      </p:sp>
      <p:sp>
        <p:nvSpPr>
          <p:cNvPr id="3" name="Content Placeholder 2"/>
          <p:cNvSpPr>
            <a:spLocks noGrp="1"/>
          </p:cNvSpPr>
          <p:nvPr>
            <p:ph idx="1"/>
          </p:nvPr>
        </p:nvSpPr>
        <p:spPr/>
        <p:txBody>
          <a:bodyPr>
            <a:normAutofit fontScale="70000" lnSpcReduction="20000"/>
          </a:bodyPr>
          <a:lstStyle/>
          <a:p>
            <a:r>
              <a:rPr lang="en-US" dirty="0"/>
              <a:t>The prevalence rate of OLP is reported as </a:t>
            </a:r>
            <a:r>
              <a:rPr lang="en-US" dirty="0">
                <a:solidFill>
                  <a:srgbClr val="FF0000"/>
                </a:solidFill>
              </a:rPr>
              <a:t>0.5–2.2%</a:t>
            </a:r>
            <a:r>
              <a:rPr lang="en-US" dirty="0"/>
              <a:t> with a malignant transformation rate of 1.09% </a:t>
            </a:r>
            <a:r>
              <a:rPr lang="en-US" dirty="0" smtClean="0"/>
              <a:t> </a:t>
            </a:r>
            <a:r>
              <a:rPr lang="en-US" dirty="0"/>
              <a:t>. </a:t>
            </a:r>
            <a:endParaRPr lang="en-US" dirty="0" smtClean="0"/>
          </a:p>
          <a:p>
            <a:r>
              <a:rPr lang="en-US" dirty="0" smtClean="0"/>
              <a:t>Oral lesions occur in about 50% of patients with </a:t>
            </a:r>
            <a:r>
              <a:rPr lang="en-US" dirty="0"/>
              <a:t>cutaneous lichen planus</a:t>
            </a:r>
            <a:r>
              <a:rPr lang="en-US" dirty="0" smtClean="0"/>
              <a:t>;</a:t>
            </a:r>
            <a:r>
              <a:rPr lang="en-US" dirty="0"/>
              <a:t> Conversely, cutaneous lesions occur in 10–15% of persons with OLP. The proportion of women is higher than that of men, with a ratio of 3:2. </a:t>
            </a:r>
            <a:endParaRPr lang="en-US" dirty="0" smtClean="0"/>
          </a:p>
          <a:p>
            <a:r>
              <a:rPr lang="en-US" dirty="0" smtClean="0"/>
              <a:t>The </a:t>
            </a:r>
            <a:r>
              <a:rPr lang="en-US" dirty="0"/>
              <a:t>condition usually occurs in people older than 40 years, the mean age of onset being 53 years. It is very rarely encountered in children, and does not seem to have a hereditary </a:t>
            </a:r>
            <a:r>
              <a:rPr lang="en-US" dirty="0" smtClean="0"/>
              <a:t>predisposition. </a:t>
            </a:r>
          </a:p>
          <a:p>
            <a:r>
              <a:rPr lang="en-US" dirty="0" smtClean="0"/>
              <a:t> oral lichen planus may occur before ,at the same time or after skin lesions.</a:t>
            </a:r>
          </a:p>
          <a:p>
            <a:r>
              <a:rPr lang="en-US" dirty="0" smtClean="0"/>
              <a:t>The highly risk for oral lichen planus was </a:t>
            </a:r>
            <a:r>
              <a:rPr lang="en-US" dirty="0" smtClean="0">
                <a:solidFill>
                  <a:srgbClr val="FF0000"/>
                </a:solidFill>
              </a:rPr>
              <a:t>13.7%</a:t>
            </a:r>
            <a:r>
              <a:rPr lang="en-US" dirty="0" smtClean="0"/>
              <a:t> among people who smoked or chewed tobacco. </a:t>
            </a:r>
            <a:endParaRPr lang="en-US" dirty="0"/>
          </a:p>
        </p:txBody>
      </p:sp>
    </p:spTree>
    <p:extLst>
      <p:ext uri="{BB962C8B-B14F-4D97-AF65-F5344CB8AC3E}">
        <p14:creationId xmlns:p14="http://schemas.microsoft.com/office/powerpoint/2010/main" val="41302745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382000" cy="5592763"/>
          </a:xfrm>
        </p:spPr>
        <p:txBody>
          <a:bodyPr>
            <a:normAutofit/>
          </a:bodyPr>
          <a:lstStyle/>
          <a:p>
            <a:pPr>
              <a:buFont typeface="Wingdings" pitchFamily="2" charset="2"/>
              <a:buChar char="Ø"/>
            </a:pPr>
            <a:r>
              <a:rPr lang="en-US" sz="2600" dirty="0" err="1" smtClean="0">
                <a:solidFill>
                  <a:srgbClr val="FF0000"/>
                </a:solidFill>
                <a:latin typeface="Times New Roman" pitchFamily="18" charset="0"/>
                <a:cs typeface="Times New Roman" pitchFamily="18" charset="0"/>
              </a:rPr>
              <a:t>Tacrolimus</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is a more powerful inhibitor of calcineurin that can be used in the treatment of recalcitrant and erosive OLP safely and efficiently</a:t>
            </a:r>
            <a:r>
              <a:rPr lang="en-US" sz="2600" dirty="0"/>
              <a:t>.</a:t>
            </a:r>
          </a:p>
          <a:p>
            <a:pPr>
              <a:buFont typeface="Wingdings" pitchFamily="2" charset="2"/>
              <a:buChar char="Ø"/>
            </a:pPr>
            <a:r>
              <a:rPr lang="en-US" sz="2600" dirty="0" smtClean="0"/>
              <a:t>It </a:t>
            </a:r>
            <a:r>
              <a:rPr lang="en-US" sz="2600" dirty="0"/>
              <a:t>has an immunosuppressive effect similar to cyclosporine and can readily penetrate into the mucosa. It is highly advised to use it two times/day (ointment of Protopic 0.1%) </a:t>
            </a:r>
            <a:r>
              <a:rPr lang="en-US" sz="2600" dirty="0" smtClean="0"/>
              <a:t>. </a:t>
            </a:r>
            <a:r>
              <a:rPr lang="en-US" sz="2600" dirty="0"/>
              <a:t>for a limited period of time because of its ability to facilitate malignant transformation in long term </a:t>
            </a:r>
            <a:r>
              <a:rPr lang="en-US" sz="2600" dirty="0" smtClean="0"/>
              <a:t>use .</a:t>
            </a:r>
          </a:p>
        </p:txBody>
      </p:sp>
      <p:pic>
        <p:nvPicPr>
          <p:cNvPr id="1026" name="Picture 2" descr="C:\Users\HP\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45115"/>
            <a:ext cx="6551872" cy="225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448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5821363"/>
          </a:xfrm>
        </p:spPr>
        <p:txBody>
          <a:bodyPr>
            <a:normAutofit/>
          </a:bodyPr>
          <a:lstStyle/>
          <a:p>
            <a:pPr algn="just">
              <a:buFont typeface="Wingdings" pitchFamily="2" charset="2"/>
              <a:buChar char="Ø"/>
            </a:pPr>
            <a:r>
              <a:rPr lang="en-US" sz="2400" dirty="0"/>
              <a:t>When steroids are contraindicated, </a:t>
            </a:r>
            <a:r>
              <a:rPr lang="en-US" sz="2400" dirty="0" smtClean="0">
                <a:solidFill>
                  <a:srgbClr val="FF0000"/>
                </a:solidFill>
              </a:rPr>
              <a:t>Dapsone</a:t>
            </a:r>
            <a:r>
              <a:rPr lang="en-US" sz="2400" dirty="0" smtClean="0"/>
              <a:t> </a:t>
            </a:r>
            <a:r>
              <a:rPr lang="en-US" sz="2400" dirty="0"/>
              <a:t>an antibacterial agent, </a:t>
            </a:r>
            <a:r>
              <a:rPr lang="en-US" sz="2400" dirty="0" err="1"/>
              <a:t>dapsone</a:t>
            </a:r>
            <a:r>
              <a:rPr lang="en-US" sz="2400" dirty="0"/>
              <a:t> inhibits bacterial synthesis of dihydrofolic acid and hence is used in the treatment of leprosy. When used for the treatment of skin diseases, it probably acts as an anti-inflammatory agent by inhibiting the release of chemotactic factors for </a:t>
            </a:r>
            <a:r>
              <a:rPr lang="en-US" sz="2400" dirty="0" smtClean="0"/>
              <a:t>mast cell.</a:t>
            </a:r>
          </a:p>
          <a:p>
            <a:pPr algn="just">
              <a:buFont typeface="Wingdings" pitchFamily="2" charset="2"/>
              <a:buChar char="Ø"/>
            </a:pPr>
            <a:r>
              <a:rPr lang="en-US" sz="2400" dirty="0" smtClean="0"/>
              <a:t> (</a:t>
            </a:r>
            <a:r>
              <a:rPr lang="en-US" sz="2400" dirty="0"/>
              <a:t>usual adult dose of 100 mg a day for 3 months), is an important medicine in erosive OLP. </a:t>
            </a:r>
          </a:p>
        </p:txBody>
      </p:sp>
      <p:pic>
        <p:nvPicPr>
          <p:cNvPr id="3074" name="Picture 2" descr="C:\Users\HP\Desktop\dapsone_100_mg_1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6" y="3505200"/>
            <a:ext cx="554513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3605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5821363"/>
          </a:xfrm>
        </p:spPr>
        <p:txBody>
          <a:bodyPr>
            <a:normAutofit fontScale="85000" lnSpcReduction="10000"/>
          </a:bodyPr>
          <a:lstStyle/>
          <a:p>
            <a:pPr marL="0" indent="0">
              <a:buNone/>
            </a:pPr>
            <a:r>
              <a:rPr lang="en-US" b="1" dirty="0" err="1"/>
              <a:t>Mycophenolates</a:t>
            </a:r>
            <a:endParaRPr lang="en-US" b="1" dirty="0"/>
          </a:p>
          <a:p>
            <a:r>
              <a:rPr lang="en-US" dirty="0"/>
              <a:t>Originally used to treat psoriasis, </a:t>
            </a:r>
            <a:r>
              <a:rPr lang="en-US" dirty="0" err="1"/>
              <a:t>mycophenolic</a:t>
            </a:r>
            <a:r>
              <a:rPr lang="en-US" dirty="0"/>
              <a:t> acid (now reformulated as </a:t>
            </a:r>
            <a:r>
              <a:rPr lang="en-US" dirty="0" err="1"/>
              <a:t>mycophenolate</a:t>
            </a:r>
            <a:r>
              <a:rPr lang="en-US" dirty="0"/>
              <a:t> </a:t>
            </a:r>
            <a:r>
              <a:rPr lang="en-US" dirty="0" err="1"/>
              <a:t>mofetil</a:t>
            </a:r>
            <a:r>
              <a:rPr lang="en-US" dirty="0"/>
              <a:t>) has been reintroduced in dermatological medicine. Being a very well-tolerated immunosuppressive drug used in organ transplant, it has been successfully used to treat severe cases of OLP. </a:t>
            </a:r>
            <a:r>
              <a:rPr lang="en-US" dirty="0" err="1"/>
              <a:t>Mycophenolates</a:t>
            </a:r>
            <a:r>
              <a:rPr lang="en-US" dirty="0"/>
              <a:t> are quite expensive and effective with long-term usage</a:t>
            </a:r>
            <a:r>
              <a:rPr lang="en-US" dirty="0" smtClean="0"/>
              <a:t>.</a:t>
            </a:r>
            <a:endParaRPr lang="en-US" dirty="0"/>
          </a:p>
          <a:p>
            <a:r>
              <a:rPr lang="en-US" b="1" dirty="0"/>
              <a:t>Low-dose, low molecular weight heparin (enoxaparin)</a:t>
            </a:r>
          </a:p>
          <a:p>
            <a:pPr marL="0" indent="0">
              <a:buNone/>
            </a:pPr>
            <a:r>
              <a:rPr lang="en-US" dirty="0" smtClean="0"/>
              <a:t>	Low-dose </a:t>
            </a:r>
            <a:r>
              <a:rPr lang="en-US" dirty="0"/>
              <a:t>heparin devoid of anticoagulant properties inhibits T lymphocyte </a:t>
            </a:r>
            <a:r>
              <a:rPr lang="en-US" dirty="0" err="1"/>
              <a:t>heparanase</a:t>
            </a:r>
            <a:r>
              <a:rPr lang="en-US" dirty="0"/>
              <a:t> activity which is crucial in T-cell migration to target tissues. This promises to be a simple, effective and safe treatment for OLP when injected subcutaneously as it has no side effects.</a:t>
            </a:r>
          </a:p>
          <a:p>
            <a:endParaRPr lang="en-US" dirty="0"/>
          </a:p>
        </p:txBody>
      </p:sp>
    </p:spTree>
    <p:extLst>
      <p:ext uri="{BB962C8B-B14F-4D97-AF65-F5344CB8AC3E}">
        <p14:creationId xmlns:p14="http://schemas.microsoft.com/office/powerpoint/2010/main" val="2322973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a:t>In case of isolated plaques and non healing erosive OLP, </a:t>
            </a:r>
            <a:r>
              <a:rPr lang="en-US" dirty="0">
                <a:solidFill>
                  <a:srgbClr val="FF0000"/>
                </a:solidFill>
              </a:rPr>
              <a:t>surgical excision </a:t>
            </a:r>
            <a:r>
              <a:rPr lang="en-US" dirty="0"/>
              <a:t>is recommended </a:t>
            </a:r>
            <a:r>
              <a:rPr lang="en-US" dirty="0" smtClean="0"/>
              <a:t>In </a:t>
            </a:r>
            <a:r>
              <a:rPr lang="en-US" dirty="0"/>
              <a:t>clustered erosive and symptomatic OLP, free gingival grafts were used, indicating a complete eradication of the </a:t>
            </a:r>
            <a:r>
              <a:rPr lang="en-US" dirty="0" smtClean="0"/>
              <a:t>disease.</a:t>
            </a:r>
            <a:endParaRPr lang="en-US" dirty="0"/>
          </a:p>
          <a:p>
            <a:pPr>
              <a:buFont typeface="Wingdings" pitchFamily="2" charset="2"/>
              <a:buChar char="Ø"/>
            </a:pPr>
            <a:r>
              <a:rPr lang="en-US" dirty="0"/>
              <a:t> Micronutrients, like </a:t>
            </a:r>
            <a:r>
              <a:rPr lang="en-US" dirty="0">
                <a:solidFill>
                  <a:srgbClr val="FF0000"/>
                </a:solidFill>
              </a:rPr>
              <a:t>antioxidants</a:t>
            </a:r>
            <a:r>
              <a:rPr lang="en-US" dirty="0"/>
              <a:t>, modify the role of the immune system and are perceived appealing substitutes of negligible side effects while handling OLP.</a:t>
            </a:r>
          </a:p>
          <a:p>
            <a:endParaRPr lang="en-US" dirty="0"/>
          </a:p>
          <a:p>
            <a:endParaRPr lang="en-US" dirty="0"/>
          </a:p>
        </p:txBody>
      </p:sp>
    </p:spTree>
    <p:extLst>
      <p:ext uri="{BB962C8B-B14F-4D97-AF65-F5344CB8AC3E}">
        <p14:creationId xmlns:p14="http://schemas.microsoft.com/office/powerpoint/2010/main" val="30193607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A</a:t>
            </a:r>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dirty="0" smtClean="0"/>
              <a:t>Topical </a:t>
            </a:r>
            <a:r>
              <a:rPr lang="en-US" sz="2400" dirty="0"/>
              <a:t>retinoids like </a:t>
            </a:r>
            <a:r>
              <a:rPr lang="en-US" sz="2400" dirty="0" err="1"/>
              <a:t>tretinoin</a:t>
            </a:r>
            <a:r>
              <a:rPr lang="en-US" sz="2400" dirty="0"/>
              <a:t>, </a:t>
            </a:r>
            <a:r>
              <a:rPr lang="en-US" sz="2400" dirty="0" err="1"/>
              <a:t>isotretinoine</a:t>
            </a:r>
            <a:r>
              <a:rPr lang="en-US" sz="2400" dirty="0"/>
              <a:t> or </a:t>
            </a:r>
            <a:r>
              <a:rPr lang="en-US" sz="2400" dirty="0" err="1"/>
              <a:t>fenretinide</a:t>
            </a:r>
            <a:r>
              <a:rPr lang="en-US" sz="2400" dirty="0"/>
              <a:t> have been reported to induce transient reversal of white striae in OLP. </a:t>
            </a:r>
            <a:r>
              <a:rPr lang="en-US" sz="2400" dirty="0" smtClean="0"/>
              <a:t> </a:t>
            </a:r>
            <a:r>
              <a:rPr lang="en-US" sz="2400" dirty="0"/>
              <a:t>although effects may only be temporary. Systemic retinoids have been used in cases of severe lichen planus with variable degree of success. </a:t>
            </a:r>
            <a:r>
              <a:rPr lang="en-US" sz="2400" dirty="0" smtClean="0"/>
              <a:t>relative </a:t>
            </a:r>
            <a:r>
              <a:rPr lang="en-US" sz="2400" dirty="0"/>
              <a:t>to topical </a:t>
            </a:r>
            <a:r>
              <a:rPr lang="en-US" sz="2400" dirty="0" smtClean="0"/>
              <a:t>corticosteroids, </a:t>
            </a:r>
            <a:r>
              <a:rPr lang="en-US" sz="2400" dirty="0"/>
              <a:t>topical retinoids are usually less effective since they are associated with side effects such as </a:t>
            </a:r>
            <a:r>
              <a:rPr lang="en-US" sz="2400" dirty="0" err="1" smtClean="0"/>
              <a:t>cheilitis</a:t>
            </a:r>
            <a:r>
              <a:rPr lang="en-US" sz="2400" dirty="0" smtClean="0"/>
              <a:t> </a:t>
            </a:r>
            <a:r>
              <a:rPr lang="en-US" sz="2400" dirty="0"/>
              <a:t>and elevated serum triglyceride and liver enzyme </a:t>
            </a:r>
            <a:r>
              <a:rPr lang="en-US" sz="2400" dirty="0" smtClean="0"/>
              <a:t>levels.</a:t>
            </a:r>
            <a:endParaRPr lang="en-US" sz="2400" dirty="0"/>
          </a:p>
        </p:txBody>
      </p:sp>
      <p:pic>
        <p:nvPicPr>
          <p:cNvPr id="4098" name="Picture 2" descr="C:\Users\HP\Desktop\download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872" y="5029201"/>
            <a:ext cx="3051928"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2784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D</a:t>
            </a:r>
          </a:p>
        </p:txBody>
      </p:sp>
      <p:sp>
        <p:nvSpPr>
          <p:cNvPr id="3" name="Content Placeholder 2"/>
          <p:cNvSpPr>
            <a:spLocks noGrp="1"/>
          </p:cNvSpPr>
          <p:nvPr>
            <p:ph idx="1"/>
          </p:nvPr>
        </p:nvSpPr>
        <p:spPr>
          <a:xfrm>
            <a:off x="457200" y="1143000"/>
            <a:ext cx="8229600" cy="4983163"/>
          </a:xfrm>
        </p:spPr>
        <p:txBody>
          <a:bodyPr>
            <a:normAutofit/>
          </a:bodyPr>
          <a:lstStyle/>
          <a:p>
            <a:pPr algn="just"/>
            <a:r>
              <a:rPr lang="en-US" dirty="0" smtClean="0"/>
              <a:t> </a:t>
            </a:r>
            <a:r>
              <a:rPr lang="en-US" dirty="0"/>
              <a:t>One study showed that subjects who took vitamin D supplements in addition to the routine treatment improved the clinical appearance of the lesion in the 1st week and completely disappeared on a period of 4 weeks</a:t>
            </a:r>
            <a:r>
              <a:rPr lang="en-US" dirty="0" smtClean="0"/>
              <a:t>.</a:t>
            </a:r>
          </a:p>
        </p:txBody>
      </p:sp>
      <p:pic>
        <p:nvPicPr>
          <p:cNvPr id="5122" name="Picture 2" descr="C:\Users\HP\Desktop\download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561" y="38862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270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 In another study of OLP </a:t>
            </a:r>
            <a:r>
              <a:rPr lang="en-US" dirty="0" smtClean="0"/>
              <a:t>treatment,3 </a:t>
            </a:r>
            <a:r>
              <a:rPr lang="en-US" dirty="0"/>
              <a:t>groups of patients were put on psychiatric counseling and vitamin D along with topical corticosteroid. The result of this study showed that patients receiving vitamin D supplements with or without the psychiatric counseling, improved their </a:t>
            </a:r>
            <a:r>
              <a:rPr lang="en-US" dirty="0" smtClean="0"/>
              <a:t>symptoms.</a:t>
            </a:r>
            <a:endParaRPr lang="en-US" dirty="0"/>
          </a:p>
        </p:txBody>
      </p:sp>
    </p:spTree>
    <p:extLst>
      <p:ext uri="{BB962C8B-B14F-4D97-AF65-F5344CB8AC3E}">
        <p14:creationId xmlns:p14="http://schemas.microsoft.com/office/powerpoint/2010/main" val="29750900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E</a:t>
            </a:r>
          </a:p>
        </p:txBody>
      </p:sp>
      <p:sp>
        <p:nvSpPr>
          <p:cNvPr id="3" name="Content Placeholder 2"/>
          <p:cNvSpPr>
            <a:spLocks noGrp="1"/>
          </p:cNvSpPr>
          <p:nvPr>
            <p:ph idx="1"/>
          </p:nvPr>
        </p:nvSpPr>
        <p:spPr/>
        <p:txBody>
          <a:bodyPr/>
          <a:lstStyle/>
          <a:p>
            <a:pPr marL="0" indent="0" algn="justLow">
              <a:buNone/>
            </a:pPr>
            <a:r>
              <a:rPr lang="en-US" dirty="0" smtClean="0"/>
              <a:t> </a:t>
            </a:r>
            <a:r>
              <a:rPr lang="en-US" dirty="0"/>
              <a:t>In another clinical trial, adjunctive systemic use of vitamin E with topical triamcinolone acetonide adhesive paste has demonstrated positive results without any side </a:t>
            </a:r>
            <a:r>
              <a:rPr lang="en-US" dirty="0" smtClean="0"/>
              <a:t>effects.</a:t>
            </a:r>
            <a:endParaRPr lang="en-US" dirty="0"/>
          </a:p>
        </p:txBody>
      </p:sp>
      <p:pic>
        <p:nvPicPr>
          <p:cNvPr id="6146" name="Picture 2" descr="C:\Users\HP\Desktop\download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657600"/>
            <a:ext cx="2652713"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2378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fontScale="90000"/>
          </a:bodyPr>
          <a:lstStyle/>
          <a:p>
            <a:r>
              <a:rPr lang="en-US" sz="3100" b="1" cap="all" dirty="0"/>
              <a:t>NON-PHARMACOLOGICAL </a:t>
            </a:r>
            <a:r>
              <a:rPr lang="en-US" sz="3100" b="1" cap="all" dirty="0" smtClean="0"/>
              <a:t>MODALITIEs</a:t>
            </a:r>
            <a:r>
              <a:rPr lang="en-US" b="1" cap="all" dirty="0"/>
              <a:t/>
            </a:r>
            <a:br>
              <a:rPr lang="en-US" b="1" cap="all" dirty="0"/>
            </a:br>
            <a:r>
              <a:rPr lang="en-US" dirty="0" smtClean="0"/>
              <a:t>platelet </a:t>
            </a:r>
            <a:r>
              <a:rPr lang="en-US" dirty="0"/>
              <a:t>rich plasma</a:t>
            </a:r>
          </a:p>
        </p:txBody>
      </p:sp>
      <p:sp>
        <p:nvSpPr>
          <p:cNvPr id="3" name="Content Placeholder 2"/>
          <p:cNvSpPr>
            <a:spLocks noGrp="1"/>
          </p:cNvSpPr>
          <p:nvPr>
            <p:ph idx="1"/>
          </p:nvPr>
        </p:nvSpPr>
        <p:spPr/>
        <p:txBody>
          <a:bodyPr>
            <a:normAutofit/>
          </a:bodyPr>
          <a:lstStyle/>
          <a:p>
            <a:r>
              <a:rPr lang="en-US" dirty="0" smtClean="0"/>
              <a:t>  </a:t>
            </a:r>
            <a:r>
              <a:rPr lang="en-US" sz="2400" dirty="0"/>
              <a:t>platelet rich </a:t>
            </a:r>
            <a:r>
              <a:rPr lang="en-US" sz="2400" dirty="0" smtClean="0"/>
              <a:t>plasma (PRP) </a:t>
            </a:r>
            <a:r>
              <a:rPr lang="en-US" sz="2400" dirty="0"/>
              <a:t>patients own plasma is used for the treatment. PRP showed to be effective in decreasing the symptoms and improvement in clinical signs of OLP, which was resistant to conventional </a:t>
            </a:r>
            <a:r>
              <a:rPr lang="en-US" sz="2400" dirty="0" smtClean="0"/>
              <a:t>therapy .</a:t>
            </a:r>
          </a:p>
          <a:p>
            <a:endParaRPr lang="en-US" dirty="0"/>
          </a:p>
        </p:txBody>
      </p:sp>
      <p:pic>
        <p:nvPicPr>
          <p:cNvPr id="7170" name="Picture 2" descr="C:\Users\HP\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30221"/>
            <a:ext cx="20002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HP\Desktop\download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657600"/>
            <a:ext cx="30099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6017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 A case report of erosive OLP which showed resistance to conventional therapy was efficiently treated by PRP. There was significant reduction in patient's symptoms and the clinical presentation of the lesion after 1st week and the lesion was completely regressed in terms of size and inflammation by the 4th week.</a:t>
            </a:r>
          </a:p>
          <a:p>
            <a:r>
              <a:rPr lang="en-US" dirty="0"/>
              <a:t> On the follow up visit after 6 months, no recurrence of the lesion was observe . They concluded that PRP could be used in the erosive form, which proved to be successful once a week when implemented</a:t>
            </a:r>
          </a:p>
        </p:txBody>
      </p:sp>
    </p:spTree>
    <p:extLst>
      <p:ext uri="{BB962C8B-B14F-4D97-AF65-F5344CB8AC3E}">
        <p14:creationId xmlns:p14="http://schemas.microsoft.com/office/powerpoint/2010/main" val="1133031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639762"/>
          </a:xfrm>
          <a:solidFill>
            <a:srgbClr val="FFC000"/>
          </a:solidFill>
        </p:spPr>
        <p:txBody>
          <a:bodyPr>
            <a:normAutofit fontScale="90000"/>
          </a:bodyPr>
          <a:lstStyle/>
          <a:p>
            <a:r>
              <a:rPr lang="en-US" b="1" dirty="0" smtClean="0"/>
              <a:t>Etiology</a:t>
            </a:r>
            <a:endParaRPr lang="en-US" b="1" dirty="0"/>
          </a:p>
        </p:txBody>
      </p:sp>
      <p:sp>
        <p:nvSpPr>
          <p:cNvPr id="3" name="Content Placeholder 2"/>
          <p:cNvSpPr>
            <a:spLocks noGrp="1"/>
          </p:cNvSpPr>
          <p:nvPr>
            <p:ph idx="1"/>
          </p:nvPr>
        </p:nvSpPr>
        <p:spPr>
          <a:xfrm>
            <a:off x="228600" y="1066800"/>
            <a:ext cx="8458200" cy="5562600"/>
          </a:xfrm>
          <a:solidFill>
            <a:srgbClr val="FFC000"/>
          </a:solidFill>
        </p:spPr>
        <p:txBody>
          <a:bodyPr>
            <a:normAutofit fontScale="47500" lnSpcReduction="20000"/>
          </a:bodyPr>
          <a:lstStyle/>
          <a:p>
            <a:pPr algn="justLow"/>
            <a:r>
              <a:rPr lang="en-US" sz="4200" dirty="0">
                <a:solidFill>
                  <a:srgbClr val="C00000"/>
                </a:solidFill>
              </a:rPr>
              <a:t>The specific etiology of oral planus lichen is uncertain. But some potential initial triggering factors which determine keratinocytes destruction are considered to be the following: </a:t>
            </a:r>
            <a:endParaRPr lang="en-US" sz="4200" dirty="0" smtClean="0">
              <a:solidFill>
                <a:srgbClr val="C00000"/>
              </a:solidFill>
            </a:endParaRPr>
          </a:p>
          <a:p>
            <a:pPr algn="justLow"/>
            <a:r>
              <a:rPr lang="en-US" sz="4400" dirty="0" smtClean="0">
                <a:solidFill>
                  <a:srgbClr val="FF0000"/>
                </a:solidFill>
                <a:latin typeface="Times New Roman" pitchFamily="18" charset="0"/>
                <a:cs typeface="Times New Roman" pitchFamily="18" charset="0"/>
              </a:rPr>
              <a:t>1-Genetic background </a:t>
            </a:r>
            <a:r>
              <a:rPr lang="en-US" sz="4400" dirty="0" smtClean="0">
                <a:latin typeface="Times New Roman" pitchFamily="18" charset="0"/>
                <a:cs typeface="Times New Roman" pitchFamily="18" charset="0"/>
              </a:rPr>
              <a:t>:Genetic </a:t>
            </a:r>
            <a:r>
              <a:rPr lang="en-US" sz="4400" dirty="0">
                <a:latin typeface="Times New Roman" pitchFamily="18" charset="0"/>
                <a:cs typeface="Times New Roman" pitchFamily="18" charset="0"/>
              </a:rPr>
              <a:t>polymorphism of cytokines, IFN-gamma, increase in frequency of 308A TNF-alpha allele </a:t>
            </a:r>
            <a:r>
              <a:rPr lang="en-US" sz="4400" dirty="0" smtClean="0">
                <a:latin typeface="Times New Roman" pitchFamily="18" charset="0"/>
                <a:cs typeface="Times New Roman" pitchFamily="18" charset="0"/>
              </a:rPr>
              <a:t>(SKIN).</a:t>
            </a:r>
          </a:p>
          <a:p>
            <a:pPr algn="justLow"/>
            <a:r>
              <a:rPr lang="en-US" sz="4400" dirty="0">
                <a:solidFill>
                  <a:srgbClr val="FF0000"/>
                </a:solidFill>
                <a:latin typeface="Times New Roman" pitchFamily="18" charset="0"/>
                <a:cs typeface="Times New Roman" pitchFamily="18" charset="0"/>
              </a:rPr>
              <a:t>2-Psychosocial factors</a:t>
            </a:r>
            <a:r>
              <a:rPr lang="en-US" sz="4400" dirty="0" smtClean="0">
                <a:solidFill>
                  <a:srgbClr val="FFC000"/>
                </a:solidFill>
                <a:latin typeface="Times New Roman" pitchFamily="18" charset="0"/>
                <a:cs typeface="Times New Roman" pitchFamily="18" charset="0"/>
              </a:rPr>
              <a:t>: </a:t>
            </a:r>
            <a:r>
              <a:rPr lang="en-US" sz="4400" dirty="0" smtClean="0">
                <a:latin typeface="Times New Roman" pitchFamily="18" charset="0"/>
                <a:cs typeface="Times New Roman" pitchFamily="18" charset="0"/>
              </a:rPr>
              <a:t>Stress </a:t>
            </a:r>
            <a:r>
              <a:rPr lang="en-US" sz="4400" dirty="0">
                <a:latin typeface="Times New Roman" pitchFamily="18" charset="0"/>
                <a:cs typeface="Times New Roman" pitchFamily="18" charset="0"/>
              </a:rPr>
              <a:t>and anxiety </a:t>
            </a:r>
            <a:endParaRPr lang="en-US" sz="4400" dirty="0" smtClean="0">
              <a:latin typeface="Times New Roman" pitchFamily="18" charset="0"/>
              <a:cs typeface="Times New Roman" pitchFamily="18" charset="0"/>
            </a:endParaRPr>
          </a:p>
          <a:p>
            <a:pPr algn="justLow"/>
            <a:r>
              <a:rPr lang="en-US" sz="4400" dirty="0">
                <a:latin typeface="Times New Roman" pitchFamily="18" charset="0"/>
                <a:cs typeface="Times New Roman" pitchFamily="18" charset="0"/>
              </a:rPr>
              <a:t>3-</a:t>
            </a:r>
            <a:r>
              <a:rPr lang="en-US" sz="4400" dirty="0">
                <a:solidFill>
                  <a:srgbClr val="FF0000"/>
                </a:solidFill>
                <a:latin typeface="Times New Roman" pitchFamily="18" charset="0"/>
                <a:cs typeface="Times New Roman" pitchFamily="18" charset="0"/>
              </a:rPr>
              <a:t>Trauma</a:t>
            </a:r>
            <a:r>
              <a:rPr lang="en-US" sz="4400" dirty="0">
                <a:latin typeface="Times New Roman" pitchFamily="18" charset="0"/>
                <a:cs typeface="Times New Roman" pitchFamily="18" charset="0"/>
              </a:rPr>
              <a:t>:Koebner </a:t>
            </a:r>
            <a:r>
              <a:rPr lang="en-US" sz="4400" dirty="0" smtClean="0">
                <a:latin typeface="Times New Roman" pitchFamily="18" charset="0"/>
                <a:cs typeface="Times New Roman" pitchFamily="18" charset="0"/>
              </a:rPr>
              <a:t>phenomenon</a:t>
            </a:r>
            <a:r>
              <a:rPr lang="en-US" sz="4400" dirty="0" smtClean="0">
                <a:solidFill>
                  <a:srgbClr val="FF0000"/>
                </a:solidFill>
                <a:latin typeface="Times New Roman" pitchFamily="18" charset="0"/>
                <a:cs typeface="Times New Roman" pitchFamily="18" charset="0"/>
              </a:rPr>
              <a:t>.</a:t>
            </a:r>
          </a:p>
          <a:p>
            <a:pPr algn="justLow"/>
            <a:r>
              <a:rPr lang="en-US" sz="4400" dirty="0" smtClean="0">
                <a:solidFill>
                  <a:srgbClr val="FF0000"/>
                </a:solidFill>
                <a:latin typeface="Times New Roman" pitchFamily="18" charset="0"/>
                <a:cs typeface="Times New Roman" pitchFamily="18" charset="0"/>
              </a:rPr>
              <a:t> 4-Medical </a:t>
            </a:r>
            <a:r>
              <a:rPr lang="en-US" sz="4400" dirty="0">
                <a:solidFill>
                  <a:srgbClr val="FF0000"/>
                </a:solidFill>
                <a:latin typeface="Times New Roman" pitchFamily="18" charset="0"/>
                <a:cs typeface="Times New Roman" pitchFamily="18" charset="0"/>
              </a:rPr>
              <a:t>conditions </a:t>
            </a:r>
            <a:r>
              <a:rPr lang="en-US" sz="4400" dirty="0">
                <a:latin typeface="Times New Roman" pitchFamily="18" charset="0"/>
                <a:cs typeface="Times New Roman" pitchFamily="18" charset="0"/>
              </a:rPr>
              <a:t>such as auto immune disease, diabetes, chronic liver disease, intestinal diseases, increases cholesterol level, </a:t>
            </a:r>
            <a:r>
              <a:rPr lang="en-US" sz="4400" dirty="0" smtClean="0">
                <a:latin typeface="Times New Roman" pitchFamily="18" charset="0"/>
                <a:cs typeface="Times New Roman" pitchFamily="18" charset="0"/>
              </a:rPr>
              <a:t>hypertension</a:t>
            </a:r>
            <a:r>
              <a:rPr lang="en-US" sz="4200" dirty="0" smtClean="0">
                <a:latin typeface="Times New Roman" pitchFamily="18" charset="0"/>
                <a:cs typeface="Times New Roman" pitchFamily="18" charset="0"/>
              </a:rPr>
              <a:t>,</a:t>
            </a:r>
            <a:r>
              <a:rPr lang="en-US" sz="4200" dirty="0"/>
              <a:t> </a:t>
            </a:r>
            <a:r>
              <a:rPr lang="en-US" sz="4400" dirty="0">
                <a:latin typeface="Times New Roman" pitchFamily="18" charset="0"/>
                <a:cs typeface="Times New Roman" pitchFamily="18" charset="0"/>
              </a:rPr>
              <a:t>Thyroid dysfunction, </a:t>
            </a:r>
            <a:r>
              <a:rPr lang="en-US" sz="4400" dirty="0" smtClean="0">
                <a:latin typeface="Times New Roman" pitchFamily="18" charset="0"/>
                <a:cs typeface="Times New Roman" pitchFamily="18" charset="0"/>
              </a:rPr>
              <a:t>GVHD</a:t>
            </a:r>
            <a:r>
              <a:rPr lang="ar-BH" sz="4400" dirty="0" smtClean="0">
                <a:latin typeface="Times New Roman" pitchFamily="18" charset="0"/>
                <a:cs typeface="Times New Roman" pitchFamily="18" charset="0"/>
              </a:rPr>
              <a:t> </a:t>
            </a:r>
            <a:r>
              <a:rPr lang="en-US" sz="4400" dirty="0">
                <a:latin typeface="Times New Roman" pitchFamily="18" charset="0"/>
                <a:cs typeface="Times New Roman" pitchFamily="18" charset="0"/>
              </a:rPr>
              <a:t>and infections hepatitis C virus (HCV) can also cause onset of oral lichen </a:t>
            </a:r>
            <a:r>
              <a:rPr lang="en-US" sz="4400" dirty="0" smtClean="0">
                <a:latin typeface="Times New Roman" pitchFamily="18" charset="0"/>
                <a:cs typeface="Times New Roman" pitchFamily="18" charset="0"/>
              </a:rPr>
              <a:t>planus.</a:t>
            </a:r>
          </a:p>
          <a:p>
            <a:pPr algn="justLow"/>
            <a:r>
              <a:rPr lang="en-US" sz="4400" dirty="0" smtClean="0">
                <a:solidFill>
                  <a:srgbClr val="FF0000"/>
                </a:solidFill>
                <a:latin typeface="Times New Roman" pitchFamily="18" charset="0"/>
                <a:cs typeface="Times New Roman" pitchFamily="18" charset="0"/>
              </a:rPr>
              <a:t>5- </a:t>
            </a:r>
            <a:r>
              <a:rPr lang="en-US" sz="4400" dirty="0">
                <a:solidFill>
                  <a:srgbClr val="FF0000"/>
                </a:solidFill>
                <a:latin typeface="Times New Roman" pitchFamily="18" charset="0"/>
                <a:cs typeface="Times New Roman" pitchFamily="18" charset="0"/>
              </a:rPr>
              <a:t>Systemic medicines </a:t>
            </a:r>
            <a:r>
              <a:rPr lang="en-US" sz="4400" dirty="0">
                <a:latin typeface="Times New Roman" pitchFamily="18" charset="0"/>
                <a:cs typeface="Times New Roman" pitchFamily="18" charset="0"/>
              </a:rPr>
              <a:t>can also contribute to the production of oral lichenoid reactions (OLR) and lichen planus, such as nonsteroidal </a:t>
            </a:r>
            <a:r>
              <a:rPr lang="en-US" sz="4400" dirty="0" smtClean="0">
                <a:latin typeface="Times New Roman" pitchFamily="18" charset="0"/>
                <a:cs typeface="Times New Roman" pitchFamily="18" charset="0"/>
              </a:rPr>
              <a:t>anti-inflammatory </a:t>
            </a:r>
            <a:r>
              <a:rPr lang="en-US" sz="4400" dirty="0">
                <a:latin typeface="Times New Roman" pitchFamily="18" charset="0"/>
                <a:cs typeface="Times New Roman" pitchFamily="18" charset="0"/>
              </a:rPr>
              <a:t>drugs, </a:t>
            </a:r>
            <a:r>
              <a:rPr lang="en-US" sz="4400" dirty="0" smtClean="0">
                <a:latin typeface="Times New Roman" pitchFamily="18" charset="0"/>
                <a:cs typeface="Times New Roman" pitchFamily="18" charset="0"/>
              </a:rPr>
              <a:t>antihypertensive, </a:t>
            </a:r>
            <a:r>
              <a:rPr lang="en-US" sz="4400" dirty="0">
                <a:latin typeface="Times New Roman" pitchFamily="18" charset="0"/>
                <a:cs typeface="Times New Roman" pitchFamily="18" charset="0"/>
              </a:rPr>
              <a:t>and oral </a:t>
            </a:r>
            <a:r>
              <a:rPr lang="en-US" sz="4400" dirty="0" smtClean="0">
                <a:latin typeface="Times New Roman" pitchFamily="18" charset="0"/>
                <a:cs typeface="Times New Roman" pitchFamily="18" charset="0"/>
              </a:rPr>
              <a:t>hypoglycemic . </a:t>
            </a:r>
          </a:p>
          <a:p>
            <a:pPr algn="justLow"/>
            <a:r>
              <a:rPr lang="en-US" sz="4400" dirty="0" smtClean="0">
                <a:latin typeface="Times New Roman" pitchFamily="18" charset="0"/>
                <a:cs typeface="Times New Roman" pitchFamily="18" charset="0"/>
              </a:rPr>
              <a:t>6-Amalgam</a:t>
            </a:r>
            <a:r>
              <a:rPr lang="en-US" sz="4400" dirty="0">
                <a:latin typeface="Times New Roman" pitchFamily="18" charset="0"/>
                <a:cs typeface="Times New Roman" pitchFamily="18" charset="0"/>
              </a:rPr>
              <a:t>, copper , and nickel from dental restorative content can also be related to the localization of OLR in some </a:t>
            </a:r>
            <a:r>
              <a:rPr lang="en-US" sz="4400" dirty="0" smtClean="0">
                <a:latin typeface="Times New Roman" pitchFamily="18" charset="0"/>
                <a:cs typeface="Times New Roman" pitchFamily="18" charset="0"/>
              </a:rPr>
              <a:t>patients.</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6342171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Photodynamic therapy</a:t>
            </a:r>
          </a:p>
        </p:txBody>
      </p:sp>
      <p:pic>
        <p:nvPicPr>
          <p:cNvPr id="8194" name="Picture 2" descr="C:\Users\HP\Desktop\download (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597542"/>
            <a:ext cx="5486400" cy="453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6799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Photodynamic therapy</a:t>
            </a:r>
          </a:p>
        </p:txBody>
      </p:sp>
      <p:sp>
        <p:nvSpPr>
          <p:cNvPr id="3" name="Content Placeholder 2"/>
          <p:cNvSpPr>
            <a:spLocks noGrp="1"/>
          </p:cNvSpPr>
          <p:nvPr>
            <p:ph idx="1"/>
          </p:nvPr>
        </p:nvSpPr>
        <p:spPr/>
        <p:txBody>
          <a:bodyPr>
            <a:normAutofit fontScale="92500" lnSpcReduction="20000"/>
          </a:bodyPr>
          <a:lstStyle/>
          <a:p>
            <a:r>
              <a:rPr lang="en-US" dirty="0"/>
              <a:t>Photodynamic therapy (PDT) is a technique that uses a photosensitizing compound like </a:t>
            </a:r>
            <a:r>
              <a:rPr lang="en-US" dirty="0">
                <a:solidFill>
                  <a:schemeClr val="tx2">
                    <a:lumMod val="60000"/>
                    <a:lumOff val="40000"/>
                  </a:schemeClr>
                </a:solidFill>
              </a:rPr>
              <a:t>methylene blue, </a:t>
            </a:r>
            <a:r>
              <a:rPr lang="en-US" dirty="0"/>
              <a:t>activated at a specific wavelength of laser light, to destroy the targeted cell via strong oxidizers, which cause </a:t>
            </a:r>
            <a:r>
              <a:rPr lang="en-US" dirty="0">
                <a:effectLst>
                  <a:outerShdw blurRad="38100" dist="38100" dir="2700000" algn="tl">
                    <a:srgbClr val="000000">
                      <a:alpha val="43137"/>
                    </a:srgbClr>
                  </a:outerShdw>
                </a:effectLst>
              </a:rPr>
              <a:t>cellular damage, membrane lysis, and protein inactivation.</a:t>
            </a:r>
            <a:r>
              <a:rPr lang="en-US" dirty="0"/>
              <a:t> PDT has been used with relative success in the field of oncology, notably in head and neck tumors. PDT is found to have immunomodulatory effects and may induce apoptosis in the </a:t>
            </a:r>
            <a:r>
              <a:rPr lang="en-US" dirty="0" smtClean="0"/>
              <a:t>hyper proliferating </a:t>
            </a:r>
            <a:r>
              <a:rPr lang="en-US" dirty="0"/>
              <a:t>inflammatory cells which are present in psoriasis and lichen planus. </a:t>
            </a:r>
            <a:endParaRPr lang="en-US" dirty="0" smtClean="0"/>
          </a:p>
        </p:txBody>
      </p:sp>
    </p:spTree>
    <p:extLst>
      <p:ext uri="{BB962C8B-B14F-4D97-AF65-F5344CB8AC3E}">
        <p14:creationId xmlns:p14="http://schemas.microsoft.com/office/powerpoint/2010/main" val="34106990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60000"/>
                    <a:lumOff val="40000"/>
                  </a:schemeClr>
                </a:solidFill>
                <a:effectLst>
                  <a:outerShdw blurRad="38100" dist="38100" dir="2700000" algn="tl">
                    <a:srgbClr val="000000">
                      <a:alpha val="43137"/>
                    </a:srgbClr>
                  </a:outerShdw>
                </a:effectLst>
              </a:rPr>
              <a:t>Laser</a:t>
            </a:r>
          </a:p>
        </p:txBody>
      </p:sp>
      <p:sp>
        <p:nvSpPr>
          <p:cNvPr id="3" name="Content Placeholder 2"/>
          <p:cNvSpPr>
            <a:spLocks noGrp="1"/>
          </p:cNvSpPr>
          <p:nvPr>
            <p:ph idx="1"/>
          </p:nvPr>
        </p:nvSpPr>
        <p:spPr>
          <a:xfrm>
            <a:off x="381000" y="1219200"/>
            <a:ext cx="8305800" cy="4906963"/>
          </a:xfrm>
        </p:spPr>
        <p:txBody>
          <a:bodyPr>
            <a:normAutofit fontScale="77500" lnSpcReduction="20000"/>
          </a:bodyPr>
          <a:lstStyle/>
          <a:p>
            <a:r>
              <a:rPr lang="en-US" dirty="0" smtClean="0"/>
              <a:t> </a:t>
            </a:r>
            <a:r>
              <a:rPr lang="en-US" dirty="0"/>
              <a:t>patients who are suffering from painful erosive OLP and are unresponsive to even topical </a:t>
            </a:r>
            <a:r>
              <a:rPr lang="en-US" dirty="0" smtClean="0"/>
              <a:t>super potent </a:t>
            </a:r>
            <a:r>
              <a:rPr lang="en-US" dirty="0"/>
              <a:t>corticosteroids, surgical management using cryosurgery and different types of laser have also been tried</a:t>
            </a:r>
            <a:r>
              <a:rPr lang="en-US" dirty="0" smtClean="0"/>
              <a:t>.</a:t>
            </a:r>
          </a:p>
          <a:p>
            <a:r>
              <a:rPr lang="en-US" dirty="0" smtClean="0"/>
              <a:t> </a:t>
            </a:r>
            <a:r>
              <a:rPr lang="en-US" dirty="0"/>
              <a:t>A 980-nm Diode laser</a:t>
            </a:r>
            <a:r>
              <a:rPr lang="en-US" dirty="0" smtClean="0"/>
              <a:t>, </a:t>
            </a:r>
            <a:r>
              <a:rPr lang="en-US" dirty="0"/>
              <a:t>CO</a:t>
            </a:r>
            <a:r>
              <a:rPr lang="en-US" baseline="-25000" dirty="0"/>
              <a:t>2</a:t>
            </a:r>
            <a:r>
              <a:rPr lang="en-US" dirty="0"/>
              <a:t> laser evaporation</a:t>
            </a:r>
            <a:r>
              <a:rPr lang="en-US" dirty="0" smtClean="0"/>
              <a:t>, </a:t>
            </a:r>
            <a:r>
              <a:rPr lang="en-US" dirty="0"/>
              <a:t>biostimulation with a pulsed diode laser using 904-nm pulsed infrared </a:t>
            </a:r>
            <a:r>
              <a:rPr lang="en-US" dirty="0" smtClean="0"/>
              <a:t>rays and </a:t>
            </a:r>
            <a:r>
              <a:rPr lang="en-US" dirty="0"/>
              <a:t>low-dose excimer 308-nm laser with </a:t>
            </a:r>
            <a:r>
              <a:rPr lang="en-US" dirty="0" smtClean="0"/>
              <a:t>UV </a:t>
            </a:r>
            <a:r>
              <a:rPr lang="en-US" dirty="0"/>
              <a:t>rays have been tried</a:t>
            </a:r>
            <a:r>
              <a:rPr lang="en-US" dirty="0" smtClean="0"/>
              <a:t>. </a:t>
            </a:r>
          </a:p>
          <a:p>
            <a:pPr algn="just"/>
            <a:r>
              <a:rPr lang="en-US" dirty="0" smtClean="0">
                <a:solidFill>
                  <a:srgbClr val="FF0000"/>
                </a:solidFill>
              </a:rPr>
              <a:t>All </a:t>
            </a:r>
            <a:r>
              <a:rPr lang="en-US" dirty="0">
                <a:solidFill>
                  <a:srgbClr val="FF0000"/>
                </a:solidFill>
              </a:rPr>
              <a:t>types of laser </a:t>
            </a:r>
            <a:r>
              <a:rPr lang="en-US" dirty="0">
                <a:solidFill>
                  <a:srgbClr val="FF0000"/>
                </a:solidFill>
                <a:effectLst>
                  <a:outerShdw blurRad="38100" dist="38100" dir="2700000" algn="tl">
                    <a:srgbClr val="000000">
                      <a:alpha val="43137"/>
                    </a:srgbClr>
                  </a:outerShdw>
                </a:effectLst>
              </a:rPr>
              <a:t>destroy the superficial epithelium containing the target keratinocytes by protein denaturation. A deeper penetrating beam like the diode laser destroys the underlying connective tissue with the inflammatory component along the epithelium. </a:t>
            </a:r>
            <a:r>
              <a:rPr lang="en-US" dirty="0">
                <a:solidFill>
                  <a:srgbClr val="FF0000"/>
                </a:solidFill>
              </a:rPr>
              <a:t>The few studies documented show a lot of promise, but their effectiveness is yet to be proven.</a:t>
            </a:r>
          </a:p>
        </p:txBody>
      </p:sp>
    </p:spTree>
    <p:extLst>
      <p:ext uri="{BB962C8B-B14F-4D97-AF65-F5344CB8AC3E}">
        <p14:creationId xmlns:p14="http://schemas.microsoft.com/office/powerpoint/2010/main" val="26168871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7594" y="1600200"/>
            <a:ext cx="5568811" cy="4525963"/>
          </a:xfrm>
        </p:spPr>
      </p:pic>
    </p:spTree>
    <p:extLst>
      <p:ext uri="{BB962C8B-B14F-4D97-AF65-F5344CB8AC3E}">
        <p14:creationId xmlns:p14="http://schemas.microsoft.com/office/powerpoint/2010/main" val="34443702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PUVA therapy</a:t>
            </a:r>
            <a:br>
              <a:rPr lang="en-US" b="1" dirty="0"/>
            </a:br>
            <a:endParaRPr lang="en-US" dirty="0"/>
          </a:p>
        </p:txBody>
      </p:sp>
      <p:sp>
        <p:nvSpPr>
          <p:cNvPr id="3" name="Content Placeholder 2"/>
          <p:cNvSpPr>
            <a:spLocks noGrp="1"/>
          </p:cNvSpPr>
          <p:nvPr>
            <p:ph idx="1"/>
          </p:nvPr>
        </p:nvSpPr>
        <p:spPr>
          <a:xfrm>
            <a:off x="457200" y="1066800"/>
            <a:ext cx="8305800" cy="5257800"/>
          </a:xfrm>
        </p:spPr>
        <p:txBody>
          <a:bodyPr>
            <a:normAutofit fontScale="77500" lnSpcReduction="20000"/>
          </a:bodyPr>
          <a:lstStyle/>
          <a:p>
            <a:r>
              <a:rPr lang="en-US" dirty="0" smtClean="0"/>
              <a:t>This </a:t>
            </a:r>
            <a:r>
              <a:rPr lang="en-US" dirty="0"/>
              <a:t>non-pharmacologic approach uses photochemotherapy with 8-methoxypsoralen and long wave ultraviolet light (PUVA). </a:t>
            </a:r>
            <a:r>
              <a:rPr lang="en-US" dirty="0">
                <a:solidFill>
                  <a:srgbClr val="FF0000"/>
                </a:solidFill>
                <a:effectLst>
                  <a:outerShdw blurRad="38100" dist="38100" dir="2700000" algn="tl">
                    <a:srgbClr val="000000">
                      <a:alpha val="43137"/>
                    </a:srgbClr>
                  </a:outerShdw>
                </a:effectLst>
              </a:rPr>
              <a:t>Psoralens are compounds found in many plants, which make the skin temporarily sensitive to UV radiation.</a:t>
            </a:r>
            <a:r>
              <a:rPr lang="en-US" dirty="0"/>
              <a:t> Methoxypsoralen is given orally, followed by administration of 2 hours of UV radiation intraorally in the affected sites. It has been successfully used in the treatment of severe cases of OLP</a:t>
            </a:r>
            <a:r>
              <a:rPr lang="en-US" dirty="0" smtClean="0"/>
              <a:t>.</a:t>
            </a:r>
          </a:p>
          <a:p>
            <a:r>
              <a:rPr lang="en-US" dirty="0" smtClean="0"/>
              <a:t> </a:t>
            </a:r>
            <a:r>
              <a:rPr lang="en-US" dirty="0"/>
              <a:t>Two major disadvantages of PUVA therapy include the adverse effects of nausea and dizziness secondary to psoralen and 24-hour photosensitivity when this medicine is taken orally. Also, dosimetry can be difficult within the complicated geometry of the mouth, because PUVA is usually administered on skin over large, open surfaces</a:t>
            </a:r>
            <a:r>
              <a:rPr lang="en-US" dirty="0" smtClean="0"/>
              <a:t>.</a:t>
            </a:r>
            <a:endParaRPr lang="en-US" dirty="0"/>
          </a:p>
          <a:p>
            <a:endParaRPr lang="en-US" dirty="0"/>
          </a:p>
        </p:txBody>
      </p:sp>
    </p:spTree>
    <p:extLst>
      <p:ext uri="{BB962C8B-B14F-4D97-AF65-F5344CB8AC3E}">
        <p14:creationId xmlns:p14="http://schemas.microsoft.com/office/powerpoint/2010/main" val="4149296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 </a:t>
            </a:r>
            <a:r>
              <a:rPr lang="en-US" dirty="0"/>
              <a:t>(O3)</a:t>
            </a:r>
          </a:p>
        </p:txBody>
      </p:sp>
      <p:sp>
        <p:nvSpPr>
          <p:cNvPr id="3" name="Content Placeholder 2"/>
          <p:cNvSpPr>
            <a:spLocks noGrp="1"/>
          </p:cNvSpPr>
          <p:nvPr>
            <p:ph idx="1"/>
          </p:nvPr>
        </p:nvSpPr>
        <p:spPr/>
        <p:txBody>
          <a:bodyPr>
            <a:normAutofit/>
          </a:bodyPr>
          <a:lstStyle/>
          <a:p>
            <a:pPr algn="justLow"/>
            <a:r>
              <a:rPr lang="en-US" dirty="0"/>
              <a:t>O</a:t>
            </a:r>
            <a:r>
              <a:rPr lang="en-US" dirty="0" smtClean="0"/>
              <a:t>zone </a:t>
            </a:r>
            <a:r>
              <a:rPr lang="en-US" dirty="0"/>
              <a:t>(O3) has also gained a lot of interest in treating OLP. O3 is a very strong antioxidant that is being used as a disinfectant and a germicidal agent used in medical purposes</a:t>
            </a:r>
            <a:r>
              <a:rPr lang="en-US" dirty="0" smtClean="0"/>
              <a:t>.</a:t>
            </a:r>
          </a:p>
          <a:p>
            <a:r>
              <a:rPr lang="en-US" dirty="0" smtClean="0"/>
              <a:t> </a:t>
            </a:r>
            <a:r>
              <a:rPr lang="en-US" dirty="0"/>
              <a:t>It also increases blood circulation and has healing </a:t>
            </a:r>
            <a:r>
              <a:rPr lang="en-US" dirty="0" smtClean="0"/>
              <a:t>effect.</a:t>
            </a:r>
          </a:p>
          <a:p>
            <a:endParaRPr lang="en-US" dirty="0"/>
          </a:p>
        </p:txBody>
      </p:sp>
      <p:pic>
        <p:nvPicPr>
          <p:cNvPr id="9218" name="Picture 2" descr="C:\Users\HP\Desktop\download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394" y="42672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69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A case-controlled study showed that Compared to the group treated with corticosteroids alone, lesion size, Thongprasom score and discomfort dramatically reduced in the group treated with ozone and topical corticosteroids.</a:t>
            </a:r>
          </a:p>
          <a:p>
            <a:r>
              <a:rPr lang="en-US" dirty="0"/>
              <a:t> This was supported by another two studies carried out by </a:t>
            </a:r>
            <a:r>
              <a:rPr lang="en-US" dirty="0" err="1"/>
              <a:t>Mostafa</a:t>
            </a:r>
            <a:r>
              <a:rPr lang="en-US" dirty="0"/>
              <a:t> et al.2018. and Bayer et al .2017,Ozonized water seems to be effective as an adjunct therapy, in combination with topical corticosteroids, for the treatment of eOLP.</a:t>
            </a:r>
          </a:p>
        </p:txBody>
      </p:sp>
    </p:spTree>
    <p:extLst>
      <p:ext uri="{BB962C8B-B14F-4D97-AF65-F5344CB8AC3E}">
        <p14:creationId xmlns:p14="http://schemas.microsoft.com/office/powerpoint/2010/main" val="6098964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Ozone (O3)</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828800"/>
            <a:ext cx="6776327" cy="4411925"/>
          </a:xfrm>
        </p:spPr>
      </p:pic>
    </p:spTree>
    <p:extLst>
      <p:ext uri="{BB962C8B-B14F-4D97-AF65-F5344CB8AC3E}">
        <p14:creationId xmlns:p14="http://schemas.microsoft.com/office/powerpoint/2010/main" val="41135818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agents</a:t>
            </a:r>
          </a:p>
        </p:txBody>
      </p:sp>
      <p:sp>
        <p:nvSpPr>
          <p:cNvPr id="3" name="Content Placeholder 2"/>
          <p:cNvSpPr>
            <a:spLocks noGrp="1"/>
          </p:cNvSpPr>
          <p:nvPr>
            <p:ph idx="1"/>
          </p:nvPr>
        </p:nvSpPr>
        <p:spPr/>
        <p:txBody>
          <a:bodyPr>
            <a:normAutofit/>
          </a:bodyPr>
          <a:lstStyle/>
          <a:p>
            <a:pPr marL="0" indent="0">
              <a:buNone/>
            </a:pPr>
            <a:r>
              <a:rPr lang="en-US" sz="2400" dirty="0" smtClean="0"/>
              <a:t>like</a:t>
            </a:r>
            <a:r>
              <a:rPr lang="en-US" sz="2400" dirty="0"/>
              <a:t>, lycopene, </a:t>
            </a:r>
            <a:r>
              <a:rPr lang="en-US" sz="2400" dirty="0" err="1" smtClean="0"/>
              <a:t>curcumin</a:t>
            </a:r>
            <a:r>
              <a:rPr lang="en-US" sz="2400" dirty="0"/>
              <a:t>, </a:t>
            </a:r>
            <a:r>
              <a:rPr lang="en-US" sz="2400" dirty="0" err="1" smtClean="0"/>
              <a:t>purslane,chamomile</a:t>
            </a:r>
            <a:r>
              <a:rPr lang="en-US" sz="2400" smtClean="0"/>
              <a:t>  </a:t>
            </a:r>
            <a:r>
              <a:rPr lang="en-US" sz="2400" dirty="0"/>
              <a:t>and aloe </a:t>
            </a:r>
            <a:r>
              <a:rPr lang="en-US" sz="2400" dirty="0" err="1"/>
              <a:t>vera</a:t>
            </a:r>
            <a:r>
              <a:rPr lang="en-US" sz="2400" dirty="0"/>
              <a:t> </a:t>
            </a:r>
            <a:r>
              <a:rPr lang="en-US" sz="2400" dirty="0" smtClean="0"/>
              <a:t>have </a:t>
            </a:r>
            <a:r>
              <a:rPr lang="en-US" sz="2400" dirty="0"/>
              <a:t>also been assessed for management of OLP with varying </a:t>
            </a:r>
            <a:r>
              <a:rPr lang="en-US" sz="2400" dirty="0" smtClean="0"/>
              <a:t>outcomes.</a:t>
            </a:r>
            <a:endParaRPr lang="en-US" sz="2400" dirty="0"/>
          </a:p>
        </p:txBody>
      </p:sp>
      <p:pic>
        <p:nvPicPr>
          <p:cNvPr id="10242" name="Picture 2" descr="C:\Users\HP\Desktop\download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395" y="321473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HP\Desktop\download (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48306"/>
            <a:ext cx="1497670" cy="284833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HP\Desktop\5389660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895600"/>
            <a:ext cx="2648621" cy="2521708"/>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HP\Desktop\download (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3045261"/>
            <a:ext cx="2362199" cy="248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7157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CONCLUSION</a:t>
            </a:r>
          </a:p>
        </p:txBody>
      </p:sp>
      <p:sp>
        <p:nvSpPr>
          <p:cNvPr id="3" name="Content Placeholder 2"/>
          <p:cNvSpPr>
            <a:spLocks noGrp="1"/>
          </p:cNvSpPr>
          <p:nvPr>
            <p:ph idx="1"/>
          </p:nvPr>
        </p:nvSpPr>
        <p:spPr/>
        <p:txBody>
          <a:bodyPr>
            <a:normAutofit fontScale="85000" lnSpcReduction="10000"/>
          </a:bodyPr>
          <a:lstStyle/>
          <a:p>
            <a:pPr algn="justLow"/>
            <a:r>
              <a:rPr lang="en-US" dirty="0" smtClean="0"/>
              <a:t>Oral </a:t>
            </a:r>
            <a:r>
              <a:rPr lang="en-US" dirty="0"/>
              <a:t>lichen planus is a chronic inflammatory condition of uncertain etiology. Patients who have a history of chewing tobacco, areca nut chewing, smoking and alcohol consumption should be monitored constantly as there is a higher chance of the lesion to undergo malignancy specially in case of atrophic and erosive type. Depending on the form and severity of the lesion and doctor’s own preference, the treatment could be non-surgical or surgical. However, more intensive studies must be carried out to find the best treatments which are </a:t>
            </a:r>
            <a:r>
              <a:rPr lang="en-US" dirty="0" smtClean="0"/>
              <a:t>cost effective </a:t>
            </a:r>
            <a:r>
              <a:rPr lang="en-US" dirty="0"/>
              <a:t>in the long run.</a:t>
            </a:r>
          </a:p>
        </p:txBody>
      </p:sp>
    </p:spTree>
    <p:extLst>
      <p:ext uri="{BB962C8B-B14F-4D97-AF65-F5344CB8AC3E}">
        <p14:creationId xmlns:p14="http://schemas.microsoft.com/office/powerpoint/2010/main" val="434149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P</a:t>
            </a:r>
            <a:r>
              <a:rPr lang="en-US" dirty="0" smtClean="0"/>
              <a:t>athophysiology</a:t>
            </a:r>
            <a:endParaRPr lang="en-US" dirty="0"/>
          </a:p>
        </p:txBody>
      </p:sp>
      <p:sp>
        <p:nvSpPr>
          <p:cNvPr id="3" name="Content Placeholder 2"/>
          <p:cNvSpPr>
            <a:spLocks noGrp="1"/>
          </p:cNvSpPr>
          <p:nvPr>
            <p:ph idx="1"/>
          </p:nvPr>
        </p:nvSpPr>
        <p:spPr>
          <a:xfrm>
            <a:off x="304800" y="1066800"/>
            <a:ext cx="8382000" cy="5059363"/>
          </a:xfrm>
        </p:spPr>
        <p:txBody>
          <a:bodyPr>
            <a:normAutofit fontScale="92500" lnSpcReduction="10000"/>
          </a:bodyPr>
          <a:lstStyle/>
          <a:p>
            <a:pPr algn="justLow"/>
            <a:r>
              <a:rPr lang="en-US" dirty="0"/>
              <a:t>OLP is considered a </a:t>
            </a:r>
            <a:r>
              <a:rPr lang="en-US" dirty="0">
                <a:solidFill>
                  <a:srgbClr val="FFC000"/>
                </a:solidFill>
              </a:rPr>
              <a:t>T cell-mediated autoimmune disorder</a:t>
            </a:r>
            <a:r>
              <a:rPr lang="en-US" dirty="0"/>
              <a:t> in which apoptosis of basal epithelial </a:t>
            </a:r>
            <a:r>
              <a:rPr lang="en-US" dirty="0" smtClean="0"/>
              <a:t>cells is </a:t>
            </a:r>
            <a:r>
              <a:rPr lang="en-US" dirty="0"/>
              <a:t>caused by clusters of differentiation </a:t>
            </a:r>
            <a:r>
              <a:rPr lang="en-US" dirty="0" smtClean="0"/>
              <a:t> </a:t>
            </a:r>
            <a:r>
              <a:rPr lang="en-US" dirty="0"/>
              <a:t>(CD8)+ T </a:t>
            </a:r>
            <a:r>
              <a:rPr lang="en-US" dirty="0" smtClean="0"/>
              <a:t>cells which  </a:t>
            </a:r>
            <a:r>
              <a:rPr lang="en-US" dirty="0"/>
              <a:t>responsible for apoptosis of the </a:t>
            </a:r>
            <a:r>
              <a:rPr lang="en-US" dirty="0" smtClean="0"/>
              <a:t>keratinocytes </a:t>
            </a:r>
            <a:r>
              <a:rPr lang="en-US" dirty="0"/>
              <a:t>in the basal cell layer. These lymphocytes are a major component of the </a:t>
            </a:r>
            <a:r>
              <a:rPr lang="en-US" dirty="0" smtClean="0"/>
              <a:t>sub epithelial </a:t>
            </a:r>
            <a:r>
              <a:rPr lang="en-US" dirty="0"/>
              <a:t>inflammatory infiltrate in the mucosal lamina propria. The tissue destruction </a:t>
            </a:r>
            <a:r>
              <a:rPr lang="en-US" dirty="0" smtClean="0"/>
              <a:t>originates </a:t>
            </a:r>
            <a:r>
              <a:rPr lang="en-US" dirty="0"/>
              <a:t>from the lymphocytic infiltrate and production of cytokines, characteristic of T‐helper type 1 immune cellular response (IL‐12, TNFα, interferons</a:t>
            </a:r>
            <a:r>
              <a:rPr lang="en-US" dirty="0" smtClean="0"/>
              <a:t>)</a:t>
            </a:r>
            <a:endParaRPr lang="en-US" dirty="0"/>
          </a:p>
        </p:txBody>
      </p:sp>
    </p:spTree>
    <p:extLst>
      <p:ext uri="{BB962C8B-B14F-4D97-AF65-F5344CB8AC3E}">
        <p14:creationId xmlns:p14="http://schemas.microsoft.com/office/powerpoint/2010/main" val="35397599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609600"/>
            <a:ext cx="5943599" cy="5181599"/>
          </a:xfrm>
        </p:spPr>
      </p:pic>
    </p:spTree>
    <p:extLst>
      <p:ext uri="{BB962C8B-B14F-4D97-AF65-F5344CB8AC3E}">
        <p14:creationId xmlns:p14="http://schemas.microsoft.com/office/powerpoint/2010/main" val="618137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05800" cy="5211763"/>
          </a:xfrm>
        </p:spPr>
        <p:txBody>
          <a:bodyPr>
            <a:normAutofit/>
          </a:bodyPr>
          <a:lstStyle/>
          <a:p>
            <a:pPr algn="just"/>
            <a:r>
              <a:rPr lang="en-US" dirty="0"/>
              <a:t>They activate </a:t>
            </a:r>
            <a:r>
              <a:rPr lang="en-US" dirty="0" smtClean="0"/>
              <a:t>keratinocytes </a:t>
            </a:r>
            <a:r>
              <a:rPr lang="en-US" dirty="0"/>
              <a:t>for increased expression </a:t>
            </a:r>
            <a:r>
              <a:rPr lang="en-US" dirty="0" smtClean="0"/>
              <a:t>of(Intracellular adhesion molecule) (ICAM1 )and </a:t>
            </a:r>
            <a:r>
              <a:rPr lang="en-US" dirty="0"/>
              <a:t>the class II major histocompatibility complex (MHC) antigens. Other cells participating are CD4 cells, dendritic cells, </a:t>
            </a:r>
            <a:r>
              <a:rPr lang="en-US" dirty="0" smtClean="0"/>
              <a:t>natural killer </a:t>
            </a:r>
            <a:r>
              <a:rPr lang="en-US" dirty="0"/>
              <a:t>(NK) cells, and mast cells, Autoantibodies do not appear to be involved in the pathogenic process. The antigen that would trigger the onset of OLP is still unknown.</a:t>
            </a:r>
          </a:p>
        </p:txBody>
      </p:sp>
    </p:spTree>
    <p:extLst>
      <p:ext uri="{BB962C8B-B14F-4D97-AF65-F5344CB8AC3E}">
        <p14:creationId xmlns:p14="http://schemas.microsoft.com/office/powerpoint/2010/main" val="3961805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5" y="450439"/>
            <a:ext cx="8643836" cy="3588161"/>
          </a:xfrm>
        </p:spPr>
      </p:pic>
      <p:sp>
        <p:nvSpPr>
          <p:cNvPr id="5" name="Rectangle 4"/>
          <p:cNvSpPr/>
          <p:nvPr/>
        </p:nvSpPr>
        <p:spPr>
          <a:xfrm>
            <a:off x="609600" y="4343400"/>
            <a:ext cx="8153400" cy="2246769"/>
          </a:xfrm>
          <a:prstGeom prst="rect">
            <a:avLst/>
          </a:prstGeom>
          <a:solidFill>
            <a:srgbClr val="92D050"/>
          </a:solidFill>
        </p:spPr>
        <p:txBody>
          <a:bodyPr wrap="square">
            <a:spAutoFit/>
          </a:bodyPr>
          <a:lstStyle/>
          <a:p>
            <a:r>
              <a:rPr lang="en-US" sz="2000" b="1" dirty="0"/>
              <a:t>Diagrammatic representation of possible pathogenic mechanisms in oral lichen planus, a cell‐mediated autoimmune disease where cytotoxic CD8+ T lymphocytes are responsible for apoptosis of the keratinocytes in the basal cell layer. Autologous antigen peptides from basal cells or elsewhere are presented by Langerhans cells (</a:t>
            </a:r>
            <a:r>
              <a:rPr lang="en-US" sz="2000" b="1" dirty="0" err="1"/>
              <a:t>Lc</a:t>
            </a:r>
            <a:r>
              <a:rPr lang="en-US" sz="2000" b="1" dirty="0"/>
              <a:t>) to </a:t>
            </a:r>
            <a:r>
              <a:rPr lang="en-US" sz="2000" b="1" dirty="0" smtClean="0"/>
              <a:t>auto reactive </a:t>
            </a:r>
            <a:r>
              <a:rPr lang="en-US" sz="2000" b="1" dirty="0"/>
              <a:t>T cells (</a:t>
            </a:r>
            <a:r>
              <a:rPr lang="en-US" sz="2000" b="1" dirty="0" err="1"/>
              <a:t>Tc</a:t>
            </a:r>
            <a:r>
              <a:rPr lang="en-US" sz="2000" b="1" dirty="0"/>
              <a:t>), which clonally expand and induce apoptosis in the basal cell layer and lead to the clinical lesions of oral lichen planus.</a:t>
            </a:r>
          </a:p>
        </p:txBody>
      </p:sp>
    </p:spTree>
    <p:extLst>
      <p:ext uri="{BB962C8B-B14F-4D97-AF65-F5344CB8AC3E}">
        <p14:creationId xmlns:p14="http://schemas.microsoft.com/office/powerpoint/2010/main" val="3782915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solidFill>
              <a:schemeClr val="bg1"/>
            </a:solidFill>
          </a:ln>
          <a:effectLst>
            <a:outerShdw blurRad="76200" dist="12700" dir="2700000" sy="-23000" kx="-800400" algn="bl" rotWithShape="0">
              <a:prstClr val="black">
                <a:alpha val="20000"/>
              </a:prstClr>
            </a:outerShdw>
          </a:effectLst>
        </p:spPr>
        <p:txBody>
          <a:bodyPr/>
          <a:lstStyle/>
          <a:p>
            <a:r>
              <a:rPr lang="en-US" dirty="0" smtClean="0"/>
              <a:t>Clinical findings</a:t>
            </a:r>
            <a:endParaRPr lang="en-US" dirty="0"/>
          </a:p>
        </p:txBody>
      </p:sp>
      <p:sp>
        <p:nvSpPr>
          <p:cNvPr id="3" name="Content Placeholder 2"/>
          <p:cNvSpPr>
            <a:spLocks noGrp="1"/>
          </p:cNvSpPr>
          <p:nvPr>
            <p:ph idx="1"/>
          </p:nvPr>
        </p:nvSpPr>
        <p:spPr/>
        <p:txBody>
          <a:bodyPr>
            <a:normAutofit fontScale="92500" lnSpcReduction="20000"/>
          </a:bodyPr>
          <a:lstStyle/>
          <a:p>
            <a:pPr algn="justLow"/>
            <a:r>
              <a:rPr lang="en-US" dirty="0"/>
              <a:t>OLP may contain both red and white elements and these, together with the different textures, provide the basis for the clinical classification of this disorder. Oral lesions are typically multifocal, bilaterally distributed, most commonly symmetrically on the buccal mucosa, on lateral sites of the tongue, and on gingiva. However, they may appear anywhere in the mouth, including the lip vermilion. Palatal lesions are less common. The white and red components of the lesion can be a part of several clinical phenotypes:</a:t>
            </a:r>
          </a:p>
        </p:txBody>
      </p:sp>
    </p:spTree>
    <p:extLst>
      <p:ext uri="{BB962C8B-B14F-4D97-AF65-F5344CB8AC3E}">
        <p14:creationId xmlns:p14="http://schemas.microsoft.com/office/powerpoint/2010/main" val="1732505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3165</Words>
  <Application>Microsoft Office PowerPoint</Application>
  <PresentationFormat>On-screen Show (4:3)</PresentationFormat>
  <Paragraphs>160</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Oral lichen planus and its recent management</vt:lpstr>
      <vt:lpstr>Introduction</vt:lpstr>
      <vt:lpstr>Lichen planus</vt:lpstr>
      <vt:lpstr>Epidemiology</vt:lpstr>
      <vt:lpstr>Etiology</vt:lpstr>
      <vt:lpstr>Pathophysiology</vt:lpstr>
      <vt:lpstr>PowerPoint Presentation</vt:lpstr>
      <vt:lpstr>PowerPoint Presentation</vt:lpstr>
      <vt:lpstr>Clinical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Diagnostic tests</vt:lpstr>
      <vt:lpstr>PowerPoint Presentation</vt:lpstr>
      <vt:lpstr>PowerPoint Presentation</vt:lpstr>
      <vt:lpstr>PowerPoint Presentation</vt:lpstr>
      <vt:lpstr>PowerPoint Presentation</vt:lpstr>
      <vt:lpstr>The differential diagnosis can include  </vt:lpstr>
      <vt:lpstr>PowerPoint Presentation</vt:lpstr>
      <vt:lpstr>Lichenoid reactions</vt:lpstr>
      <vt:lpstr>PowerPoint Presentation</vt:lpstr>
      <vt:lpstr>LUPUS ERYHTEMATOSUS   </vt:lpstr>
      <vt:lpstr>PowerPoint Presentation</vt:lpstr>
      <vt:lpstr>BENIGN MUCOUS MEMBRANE PEMPHIGOID  </vt:lpstr>
      <vt:lpstr>PowerPoint Presentation</vt:lpstr>
      <vt:lpstr>PowerPoint Presentation</vt:lpstr>
      <vt:lpstr>MANAGEMENT AND TREATMENT</vt:lpstr>
      <vt:lpstr>PowerPoint Presentation</vt:lpstr>
      <vt:lpstr>PowerPoint Presentation</vt:lpstr>
      <vt:lpstr>PowerPoint Presentation</vt:lpstr>
      <vt:lpstr>Side effects</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Vitamin A</vt:lpstr>
      <vt:lpstr>Vitamin D</vt:lpstr>
      <vt:lpstr>PowerPoint Presentation</vt:lpstr>
      <vt:lpstr>Vitamin E</vt:lpstr>
      <vt:lpstr>NON-PHARMACOLOGICAL MODALITIEs platelet rich plasma</vt:lpstr>
      <vt:lpstr>PowerPoint Presentation</vt:lpstr>
      <vt:lpstr>Photodynamic therapy</vt:lpstr>
      <vt:lpstr>Photodynamic therapy</vt:lpstr>
      <vt:lpstr>Laser</vt:lpstr>
      <vt:lpstr>PowerPoint Presentation</vt:lpstr>
      <vt:lpstr>PUVA therapy </vt:lpstr>
      <vt:lpstr>Ozone (O3)</vt:lpstr>
      <vt:lpstr>PowerPoint Presentation</vt:lpstr>
      <vt:lpstr>Ozone (O3)</vt:lpstr>
      <vt:lpstr>natural agents</vt:lpstr>
      <vt:lpstr>CONCLUSION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137</cp:revision>
  <dcterms:created xsi:type="dcterms:W3CDTF">2006-08-16T00:00:00Z</dcterms:created>
  <dcterms:modified xsi:type="dcterms:W3CDTF">2022-03-10T16:04:27Z</dcterms:modified>
</cp:coreProperties>
</file>