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3/10/2022</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3/10/2022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Infection </a:t>
            </a:r>
            <a:r>
              <a:rPr lang="en-US" sz="4000" dirty="0"/>
              <a:t>control in radiology clinic</a:t>
            </a:r>
          </a:p>
        </p:txBody>
      </p:sp>
      <p:sp>
        <p:nvSpPr>
          <p:cNvPr id="3" name="Subtitle 2"/>
          <p:cNvSpPr>
            <a:spLocks noGrp="1"/>
          </p:cNvSpPr>
          <p:nvPr>
            <p:ph type="subTitle" idx="1"/>
          </p:nvPr>
        </p:nvSpPr>
        <p:spPr/>
        <p:txBody>
          <a:bodyPr/>
          <a:lstStyle/>
          <a:p>
            <a:r>
              <a:rPr lang="en-US" dirty="0" smtClean="0"/>
              <a:t>Assistant. Prof. </a:t>
            </a:r>
            <a:r>
              <a:rPr lang="en-US" dirty="0" err="1" smtClean="0"/>
              <a:t>Areej</a:t>
            </a:r>
            <a:r>
              <a:rPr lang="en-US" dirty="0" smtClean="0"/>
              <a:t> Ahmed </a:t>
            </a:r>
            <a:endParaRPr lang="en-US" dirty="0"/>
          </a:p>
        </p:txBody>
      </p:sp>
    </p:spTree>
    <p:extLst>
      <p:ext uri="{BB962C8B-B14F-4D97-AF65-F5344CB8AC3E}">
        <p14:creationId xmlns:p14="http://schemas.microsoft.com/office/powerpoint/2010/main" val="134296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115000"/>
              </a:lnSpc>
              <a:spcAft>
                <a:spcPts val="1000"/>
              </a:spcAft>
            </a:pPr>
            <a:r>
              <a:rPr lang="en-US" sz="2400" dirty="0">
                <a:ea typeface="Calibri"/>
                <a:cs typeface="Arial"/>
              </a:rPr>
              <a:t>Intermediate- and low level activity disinfectants recommended for use on clinical contact surfaces.</a:t>
            </a:r>
            <a:endParaRPr lang="en-US" sz="1800" dirty="0">
              <a:ea typeface="Calibri"/>
              <a:cs typeface="Arial"/>
            </a:endParaRPr>
          </a:p>
          <a:p>
            <a:pPr>
              <a:lnSpc>
                <a:spcPct val="115000"/>
              </a:lnSpc>
              <a:spcAft>
                <a:spcPts val="1000"/>
              </a:spcAft>
            </a:pPr>
            <a:r>
              <a:rPr lang="en-US" sz="2400" dirty="0">
                <a:ea typeface="Calibri"/>
                <a:cs typeface="Arial"/>
              </a:rPr>
              <a:t>Intermediate-level disinfectants are Environmental Protection Agency (EPA)- registered agents and are </a:t>
            </a:r>
            <a:r>
              <a:rPr lang="en-US" sz="2400" dirty="0" err="1">
                <a:ea typeface="Calibri"/>
                <a:cs typeface="Arial"/>
              </a:rPr>
              <a:t>tuberculocidal</a:t>
            </a:r>
            <a:r>
              <a:rPr lang="en-US" sz="2400" dirty="0">
                <a:ea typeface="Calibri"/>
                <a:cs typeface="Arial"/>
              </a:rPr>
              <a:t>—an effective killer of tuberculosis— and capable of preventing other infectious diseases, including hepatitis B virus and HIV. </a:t>
            </a:r>
            <a:endParaRPr lang="en-US" sz="1800" dirty="0">
              <a:ea typeface="Calibri"/>
              <a:cs typeface="Arial"/>
            </a:endParaRPr>
          </a:p>
          <a:p>
            <a:pPr>
              <a:lnSpc>
                <a:spcPct val="115000"/>
              </a:lnSpc>
              <a:spcAft>
                <a:spcPts val="1000"/>
              </a:spcAft>
            </a:pPr>
            <a:r>
              <a:rPr lang="en-US" sz="2400" dirty="0">
                <a:ea typeface="Calibri"/>
                <a:cs typeface="Arial"/>
              </a:rPr>
              <a:t>Low-level disinfectants are EPA registered without </a:t>
            </a:r>
            <a:r>
              <a:rPr lang="en-US" sz="2400" dirty="0" err="1">
                <a:ea typeface="Calibri"/>
                <a:cs typeface="Arial"/>
              </a:rPr>
              <a:t>tuberculocidal</a:t>
            </a:r>
            <a:r>
              <a:rPr lang="en-US" sz="2400" dirty="0">
                <a:ea typeface="Calibri"/>
                <a:cs typeface="Arial"/>
              </a:rPr>
              <a:t> activity but inactivate hepatitis B virus and HIV. </a:t>
            </a:r>
            <a:endParaRPr lang="en-US" sz="1800" dirty="0">
              <a:ea typeface="Calibri"/>
              <a:cs typeface="Arial"/>
            </a:endParaRPr>
          </a:p>
          <a:p>
            <a:pPr>
              <a:lnSpc>
                <a:spcPct val="115000"/>
              </a:lnSpc>
              <a:spcAft>
                <a:spcPts val="1000"/>
              </a:spcAft>
            </a:pPr>
            <a:r>
              <a:rPr lang="en-US" sz="2400" dirty="0">
                <a:ea typeface="Calibri"/>
                <a:cs typeface="Arial"/>
              </a:rPr>
              <a:t>High-level disinfectants are used for chemical sterilization and should never be used on clinical contact surfaces.</a:t>
            </a:r>
            <a:endParaRPr lang="en-US" sz="1800" dirty="0">
              <a:ea typeface="Calibri"/>
              <a:cs typeface="Arial"/>
            </a:endParaRPr>
          </a:p>
          <a:p>
            <a:endParaRPr lang="en-US" dirty="0"/>
          </a:p>
        </p:txBody>
      </p:sp>
    </p:spTree>
    <p:extLst>
      <p:ext uri="{BB962C8B-B14F-4D97-AF65-F5344CB8AC3E}">
        <p14:creationId xmlns:p14="http://schemas.microsoft.com/office/powerpoint/2010/main" val="406701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15000"/>
              </a:lnSpc>
              <a:spcAft>
                <a:spcPts val="1000"/>
              </a:spcAft>
            </a:pPr>
            <a:r>
              <a:rPr lang="en-US" sz="2400" dirty="0">
                <a:ea typeface="Calibri"/>
                <a:cs typeface="Arial"/>
              </a:rPr>
              <a:t>Panoramic chin rest and patient handgrips should be cleaned with a low-level disinfectant. Disposable </a:t>
            </a:r>
            <a:r>
              <a:rPr lang="en-US" sz="2400" dirty="0" err="1">
                <a:ea typeface="Calibri"/>
                <a:cs typeface="Arial"/>
              </a:rPr>
              <a:t>biteblocks</a:t>
            </a:r>
            <a:r>
              <a:rPr lang="en-US" sz="2400" dirty="0">
                <a:ea typeface="Calibri"/>
                <a:cs typeface="Arial"/>
              </a:rPr>
              <a:t> may be used. The head-positioning guides, control panel, and exposure switch should be carefully wiped with a paper towel that is well moistened with disinfectant.</a:t>
            </a:r>
            <a:endParaRPr lang="en-US" sz="1800" dirty="0">
              <a:ea typeface="Calibri"/>
              <a:cs typeface="Arial"/>
            </a:endParaRPr>
          </a:p>
          <a:p>
            <a:pPr>
              <a:lnSpc>
                <a:spcPct val="115000"/>
              </a:lnSpc>
              <a:spcAft>
                <a:spcPts val="1000"/>
              </a:spcAft>
            </a:pPr>
            <a:r>
              <a:rPr lang="en-US" sz="2400" dirty="0" err="1">
                <a:ea typeface="Calibri"/>
                <a:cs typeface="Arial"/>
              </a:rPr>
              <a:t>Cephalostat</a:t>
            </a:r>
            <a:r>
              <a:rPr lang="en-US" sz="2400" dirty="0">
                <a:ea typeface="Calibri"/>
                <a:cs typeface="Arial"/>
              </a:rPr>
              <a:t> ear posts, ear post brackets, and forehead support or </a:t>
            </a:r>
            <a:r>
              <a:rPr lang="en-US" sz="2400" dirty="0" err="1">
                <a:ea typeface="Calibri"/>
                <a:cs typeface="Arial"/>
              </a:rPr>
              <a:t>nasion</a:t>
            </a:r>
            <a:r>
              <a:rPr lang="en-US" sz="2400" dirty="0">
                <a:ea typeface="Calibri"/>
                <a:cs typeface="Arial"/>
              </a:rPr>
              <a:t> pointer should be cleaned and disinfected. These may then also be covered with a plastic barrier.</a:t>
            </a:r>
            <a:endParaRPr lang="en-US" sz="1800" dirty="0">
              <a:ea typeface="Calibri"/>
              <a:cs typeface="Arial"/>
            </a:endParaRPr>
          </a:p>
          <a:p>
            <a:endParaRPr lang="en-US" dirty="0"/>
          </a:p>
        </p:txBody>
      </p:sp>
    </p:spTree>
    <p:extLst>
      <p:ext uri="{BB962C8B-B14F-4D97-AF65-F5344CB8AC3E}">
        <p14:creationId xmlns:p14="http://schemas.microsoft.com/office/powerpoint/2010/main" val="4653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800" b="1" u="sng" dirty="0">
                <a:ea typeface="Calibri"/>
                <a:cs typeface="Arial"/>
              </a:rPr>
              <a:t>Sterilize Non disposable Instruments</a:t>
            </a:r>
            <a:r>
              <a:rPr lang="en-US" sz="2800" dirty="0">
                <a:ea typeface="Calibri"/>
                <a:cs typeface="Arial"/>
              </a:rPr>
              <a:t/>
            </a:r>
            <a:br>
              <a:rPr lang="en-US" sz="2800" dirty="0">
                <a:ea typeface="Calibri"/>
                <a:cs typeface="Arial"/>
              </a:rPr>
            </a:br>
            <a:endParaRPr lang="en-US" sz="2800" dirty="0"/>
          </a:p>
        </p:txBody>
      </p:sp>
      <p:sp>
        <p:nvSpPr>
          <p:cNvPr id="3" name="Content Placeholder 2"/>
          <p:cNvSpPr>
            <a:spLocks noGrp="1"/>
          </p:cNvSpPr>
          <p:nvPr>
            <p:ph idx="1"/>
          </p:nvPr>
        </p:nvSpPr>
        <p:spPr/>
        <p:txBody>
          <a:bodyPr>
            <a:normAutofit lnSpcReduction="10000"/>
          </a:bodyPr>
          <a:lstStyle/>
          <a:p>
            <a:pPr>
              <a:lnSpc>
                <a:spcPct val="115000"/>
              </a:lnSpc>
              <a:spcAft>
                <a:spcPts val="1000"/>
              </a:spcAft>
            </a:pPr>
            <a:r>
              <a:rPr lang="en-US" sz="2400" dirty="0" smtClean="0">
                <a:ea typeface="Calibri"/>
                <a:cs typeface="Arial"/>
              </a:rPr>
              <a:t>Film </a:t>
            </a:r>
            <a:r>
              <a:rPr lang="en-US" sz="2400" dirty="0">
                <a:ea typeface="Calibri"/>
                <a:cs typeface="Arial"/>
              </a:rPr>
              <a:t>-holding instruments are classified as </a:t>
            </a:r>
            <a:r>
              <a:rPr lang="en-US" sz="2400" dirty="0" err="1">
                <a:ea typeface="Calibri"/>
                <a:cs typeface="Arial"/>
              </a:rPr>
              <a:t>semicritical</a:t>
            </a:r>
            <a:r>
              <a:rPr lang="en-US" sz="2400" dirty="0">
                <a:ea typeface="Calibri"/>
                <a:cs typeface="Arial"/>
              </a:rPr>
              <a:t> items —instruments that are not used to penetrate soft tissue or bone but do come in contact with the oral mucous membrane. It is best to use film-holding instruments that can be sterilized, preferably by steam under pressure (autoclave). After using these instruments, disassemble the aiming ring, support arm, and bite-block. Each instrument should be cleaned with hot water and soap to remove saliva and debris. The cleaned components are then loaded into plastic or paper pouches and sterilized in an autoclave.</a:t>
            </a:r>
            <a:endParaRPr lang="en-US" sz="1800" dirty="0">
              <a:ea typeface="Calibri"/>
              <a:cs typeface="Arial"/>
            </a:endParaRPr>
          </a:p>
          <a:p>
            <a:endParaRPr lang="en-US" dirty="0"/>
          </a:p>
        </p:txBody>
      </p:sp>
    </p:spTree>
    <p:extLst>
      <p:ext uri="{BB962C8B-B14F-4D97-AF65-F5344CB8AC3E}">
        <p14:creationId xmlns:p14="http://schemas.microsoft.com/office/powerpoint/2010/main" val="84222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800" b="1" u="sng" dirty="0">
                <a:ea typeface="Calibri"/>
                <a:cs typeface="Arial"/>
              </a:rPr>
              <a:t>Use Barriers With Digital Sensors</a:t>
            </a:r>
            <a:r>
              <a:rPr lang="en-US" sz="2800" dirty="0">
                <a:ea typeface="Calibri"/>
                <a:cs typeface="Arial"/>
              </a:rPr>
              <a:t/>
            </a:r>
            <a:br>
              <a:rPr lang="en-US" sz="2800" dirty="0">
                <a:ea typeface="Calibri"/>
                <a:cs typeface="Arial"/>
              </a:rPr>
            </a:br>
            <a:endParaRPr lang="en-US" sz="2800" dirty="0"/>
          </a:p>
        </p:txBody>
      </p:sp>
      <p:sp>
        <p:nvSpPr>
          <p:cNvPr id="3" name="Content Placeholder 2"/>
          <p:cNvSpPr>
            <a:spLocks noGrp="1"/>
          </p:cNvSpPr>
          <p:nvPr>
            <p:ph idx="1"/>
          </p:nvPr>
        </p:nvSpPr>
        <p:spPr/>
        <p:txBody>
          <a:bodyPr>
            <a:normAutofit lnSpcReduction="10000"/>
          </a:bodyPr>
          <a:lstStyle/>
          <a:p>
            <a:pPr>
              <a:lnSpc>
                <a:spcPct val="115000"/>
              </a:lnSpc>
              <a:spcAft>
                <a:spcPts val="1000"/>
              </a:spcAft>
            </a:pPr>
            <a:r>
              <a:rPr lang="en-US" sz="2400" dirty="0" smtClean="0">
                <a:ea typeface="Calibri"/>
                <a:cs typeface="Arial"/>
              </a:rPr>
              <a:t>Digital </a:t>
            </a:r>
            <a:r>
              <a:rPr lang="en-US" sz="2400" dirty="0">
                <a:ea typeface="Calibri"/>
                <a:cs typeface="Arial"/>
              </a:rPr>
              <a:t>Sensors cannot be sterilized by heat, so a plastic barrier used to protect them from contamination when placed in the patient's mouth. </a:t>
            </a:r>
            <a:endParaRPr lang="en-US" sz="1800" dirty="0">
              <a:ea typeface="Calibri"/>
              <a:cs typeface="Arial"/>
            </a:endParaRPr>
          </a:p>
          <a:p>
            <a:pPr>
              <a:lnSpc>
                <a:spcPct val="115000"/>
              </a:lnSpc>
              <a:spcAft>
                <a:spcPts val="1000"/>
              </a:spcAft>
            </a:pPr>
            <a:r>
              <a:rPr lang="en-US" sz="2400" dirty="0">
                <a:ea typeface="Calibri"/>
                <a:cs typeface="Arial"/>
              </a:rPr>
              <a:t>The supplemental use of latex finger cots provides significant added protection and is recommended for routine use when using digital sensors.</a:t>
            </a:r>
            <a:endParaRPr lang="en-US" sz="1800" dirty="0">
              <a:ea typeface="Calibri"/>
              <a:cs typeface="Arial"/>
            </a:endParaRPr>
          </a:p>
          <a:p>
            <a:pPr>
              <a:lnSpc>
                <a:spcPct val="115000"/>
              </a:lnSpc>
              <a:spcAft>
                <a:spcPts val="1000"/>
              </a:spcAft>
            </a:pPr>
            <a:r>
              <a:rPr lang="en-US" sz="2400" dirty="0">
                <a:ea typeface="Calibri"/>
                <a:cs typeface="Arial"/>
              </a:rPr>
              <a:t> Because such barriers may fail, the sensors should be cleaned and disinfected with an EPA registered, intermediate-level hospital disinfectant after every patient.</a:t>
            </a:r>
            <a:endParaRPr lang="en-US" sz="1800" dirty="0">
              <a:ea typeface="Calibri"/>
              <a:cs typeface="Arial"/>
            </a:endParaRPr>
          </a:p>
          <a:p>
            <a:endParaRPr lang="en-US" dirty="0"/>
          </a:p>
        </p:txBody>
      </p:sp>
    </p:spTree>
    <p:extLst>
      <p:ext uri="{BB962C8B-B14F-4D97-AF65-F5344CB8AC3E}">
        <p14:creationId xmlns:p14="http://schemas.microsoft.com/office/powerpoint/2010/main" val="399847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800" b="1" u="sng" dirty="0">
                <a:ea typeface="Calibri"/>
                <a:cs typeface="Arial"/>
              </a:rPr>
              <a:t>Prevent Contamination of Processing Equipment</a:t>
            </a:r>
            <a:r>
              <a:rPr lang="en-US" sz="2800" dirty="0">
                <a:ea typeface="Calibri"/>
                <a:cs typeface="Arial"/>
              </a:rPr>
              <a:t/>
            </a:r>
            <a:br>
              <a:rPr lang="en-US" sz="2800" dirty="0">
                <a:ea typeface="Calibri"/>
                <a:cs typeface="Arial"/>
              </a:rPr>
            </a:br>
            <a:endParaRPr lang="en-US" sz="2800" dirty="0"/>
          </a:p>
        </p:txBody>
      </p:sp>
      <p:sp>
        <p:nvSpPr>
          <p:cNvPr id="3" name="Content Placeholder 2"/>
          <p:cNvSpPr>
            <a:spLocks noGrp="1"/>
          </p:cNvSpPr>
          <p:nvPr>
            <p:ph idx="1"/>
          </p:nvPr>
        </p:nvSpPr>
        <p:spPr/>
        <p:txBody>
          <a:bodyPr>
            <a:normAutofit lnSpcReduction="10000"/>
          </a:bodyPr>
          <a:lstStyle/>
          <a:p>
            <a:pPr>
              <a:lnSpc>
                <a:spcPct val="115000"/>
              </a:lnSpc>
              <a:spcAft>
                <a:spcPts val="1000"/>
              </a:spcAft>
            </a:pPr>
            <a:r>
              <a:rPr lang="en-US" sz="2400" dirty="0" smtClean="0">
                <a:ea typeface="Calibri"/>
                <a:cs typeface="Arial"/>
              </a:rPr>
              <a:t>After </a:t>
            </a:r>
            <a:r>
              <a:rPr lang="en-US" sz="2400" dirty="0">
                <a:ea typeface="Calibri"/>
                <a:cs typeface="Arial"/>
              </a:rPr>
              <a:t>all film exposures are made, the operator should remove his or her gloves and take the container of contaminated films to the darkroom. </a:t>
            </a:r>
            <a:endParaRPr lang="en-US" sz="1800" dirty="0">
              <a:ea typeface="Calibri"/>
              <a:cs typeface="Arial"/>
            </a:endParaRPr>
          </a:p>
          <a:p>
            <a:pPr>
              <a:lnSpc>
                <a:spcPct val="115000"/>
              </a:lnSpc>
              <a:spcAft>
                <a:spcPts val="1000"/>
              </a:spcAft>
            </a:pPr>
            <a:r>
              <a:rPr lang="en-US" sz="2400" dirty="0">
                <a:ea typeface="Calibri"/>
                <a:cs typeface="Arial"/>
              </a:rPr>
              <a:t>The goal in the darkroom is to break the infection chain so that only clean films are placed into processing solutions. Two towels should be placed on the darkroom working surface. The container of contaminated films should be placed on one of these towels. After the exposed film is removed from its packet, it should be placed on the second towel. The film packaging is discarded on the first  towel with the container. </a:t>
            </a:r>
            <a:endParaRPr lang="en-US" sz="1800" dirty="0">
              <a:ea typeface="Calibri"/>
              <a:cs typeface="Arial"/>
            </a:endParaRPr>
          </a:p>
          <a:p>
            <a:endParaRPr lang="en-US" dirty="0"/>
          </a:p>
        </p:txBody>
      </p:sp>
    </p:spTree>
    <p:extLst>
      <p:ext uri="{BB962C8B-B14F-4D97-AF65-F5344CB8AC3E}">
        <p14:creationId xmlns:p14="http://schemas.microsoft.com/office/powerpoint/2010/main" val="284331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765" y="1600200"/>
            <a:ext cx="584886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72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620000" cy="1143000"/>
          </a:xfrm>
        </p:spPr>
        <p:txBody>
          <a:bodyPr/>
          <a:lstStyle/>
          <a:p>
            <a:pPr algn="ctr"/>
            <a:r>
              <a:rPr lang="en-US" sz="9600" dirty="0" smtClean="0">
                <a:latin typeface="AR BERKLEY" panose="02000000000000000000" pitchFamily="2" charset="0"/>
              </a:rPr>
              <a:t>Thanks for your listening</a:t>
            </a:r>
            <a:endParaRPr lang="en-US" sz="9600" dirty="0">
              <a:latin typeface="AR BERKLEY" panose="02000000000000000000" pitchFamily="2" charset="0"/>
            </a:endParaRPr>
          </a:p>
        </p:txBody>
      </p:sp>
    </p:spTree>
    <p:extLst>
      <p:ext uri="{BB962C8B-B14F-4D97-AF65-F5344CB8AC3E}">
        <p14:creationId xmlns:p14="http://schemas.microsoft.com/office/powerpoint/2010/main" val="262142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Introduction</a:t>
            </a:r>
          </a:p>
          <a:p>
            <a:r>
              <a:rPr lang="en-US" dirty="0" smtClean="0"/>
              <a:t>Objectives</a:t>
            </a:r>
          </a:p>
          <a:p>
            <a:r>
              <a:rPr lang="en-US" dirty="0" smtClean="0"/>
              <a:t>Key </a:t>
            </a:r>
            <a:r>
              <a:rPr lang="en-US" dirty="0"/>
              <a:t>steps in radiographic infection control</a:t>
            </a:r>
          </a:p>
        </p:txBody>
      </p:sp>
    </p:spTree>
    <p:extLst>
      <p:ext uri="{BB962C8B-B14F-4D97-AF65-F5344CB8AC3E}">
        <p14:creationId xmlns:p14="http://schemas.microsoft.com/office/powerpoint/2010/main" val="418761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br>
              <a:rPr lang="en-US" dirty="0"/>
            </a:br>
            <a:endParaRPr lang="en-US" dirty="0"/>
          </a:p>
        </p:txBody>
      </p:sp>
      <p:sp>
        <p:nvSpPr>
          <p:cNvPr id="3" name="Content Placeholder 2"/>
          <p:cNvSpPr>
            <a:spLocks noGrp="1"/>
          </p:cNvSpPr>
          <p:nvPr>
            <p:ph idx="1"/>
          </p:nvPr>
        </p:nvSpPr>
        <p:spPr/>
        <p:txBody>
          <a:bodyPr/>
          <a:lstStyle/>
          <a:p>
            <a:pPr>
              <a:lnSpc>
                <a:spcPct val="115000"/>
              </a:lnSpc>
              <a:spcAft>
                <a:spcPts val="1000"/>
              </a:spcAft>
            </a:pPr>
            <a:r>
              <a:rPr lang="en-US" sz="2400" dirty="0">
                <a:ea typeface="Calibri"/>
                <a:cs typeface="Arial"/>
              </a:rPr>
              <a:t>Dental personnel and patients are at increased risk for acquiring tuberculosis, HIV, herpes viruses, upper respiratory infections, and hepatitis strains A through E.</a:t>
            </a:r>
            <a:endParaRPr lang="en-US" sz="1800" dirty="0">
              <a:ea typeface="Calibri"/>
              <a:cs typeface="Arial"/>
            </a:endParaRPr>
          </a:p>
          <a:p>
            <a:pPr>
              <a:lnSpc>
                <a:spcPct val="115000"/>
              </a:lnSpc>
              <a:spcAft>
                <a:spcPts val="1000"/>
              </a:spcAft>
            </a:pPr>
            <a:r>
              <a:rPr lang="en-US" sz="2400" dirty="0">
                <a:ea typeface="Calibri"/>
                <a:cs typeface="Arial"/>
              </a:rPr>
              <a:t>The primary goal of infection control procedures is to prevent cross-contamination and disease transmission from patient to staff, from staff to patient, and from patient to patient. </a:t>
            </a:r>
            <a:endParaRPr lang="en-US" sz="1800" dirty="0">
              <a:ea typeface="Calibri"/>
              <a:cs typeface="Arial"/>
            </a:endParaRPr>
          </a:p>
          <a:p>
            <a:endParaRPr lang="en-US" dirty="0"/>
          </a:p>
        </p:txBody>
      </p:sp>
    </p:spTree>
    <p:extLst>
      <p:ext uri="{BB962C8B-B14F-4D97-AF65-F5344CB8AC3E}">
        <p14:creationId xmlns:p14="http://schemas.microsoft.com/office/powerpoint/2010/main" val="26294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nSpc>
                <a:spcPct val="115000"/>
              </a:lnSpc>
              <a:spcAft>
                <a:spcPts val="1000"/>
              </a:spcAft>
            </a:pPr>
            <a:r>
              <a:rPr lang="en-US" sz="2400" dirty="0">
                <a:ea typeface="Calibri"/>
                <a:cs typeface="Arial"/>
              </a:rPr>
              <a:t>The potential for cross-contamination in dental radiography is great. Cross-contamination can be happened in different way:</a:t>
            </a:r>
            <a:endParaRPr lang="en-US" sz="1800" dirty="0">
              <a:ea typeface="Calibri"/>
              <a:cs typeface="Arial"/>
            </a:endParaRPr>
          </a:p>
          <a:p>
            <a:pPr lvl="0" indent="-342900">
              <a:lnSpc>
                <a:spcPct val="115000"/>
              </a:lnSpc>
              <a:buFont typeface="+mj-lt"/>
              <a:buAutoNum type="arabicPeriod"/>
            </a:pPr>
            <a:r>
              <a:rPr lang="en-US" sz="2400" dirty="0">
                <a:ea typeface="Calibri"/>
                <a:cs typeface="Arial"/>
              </a:rPr>
              <a:t>an operator's hands become contaminated by contact with a patient's mouth and saliva-contaminated films and film holders. Then the operator also must adjust the x-ray tube head and x-ray machine control panel settings to make the exposure. </a:t>
            </a:r>
            <a:endParaRPr lang="en-US" sz="1800" dirty="0">
              <a:ea typeface="Calibri"/>
              <a:cs typeface="Arial"/>
            </a:endParaRPr>
          </a:p>
          <a:p>
            <a:pPr lvl="0" indent="-342900">
              <a:lnSpc>
                <a:spcPct val="115000"/>
              </a:lnSpc>
              <a:spcAft>
                <a:spcPts val="1000"/>
              </a:spcAft>
              <a:buFont typeface="+mj-lt"/>
              <a:buAutoNum type="arabicPeriod"/>
            </a:pPr>
            <a:r>
              <a:rPr lang="en-US" sz="2400" dirty="0">
                <a:ea typeface="Calibri"/>
                <a:cs typeface="Arial"/>
              </a:rPr>
              <a:t>an operator handles digital sensors or opens film packets to process the films in the darkroom.</a:t>
            </a:r>
            <a:endParaRPr lang="en-US" sz="1800" dirty="0">
              <a:ea typeface="Calibri"/>
              <a:cs typeface="Arial"/>
            </a:endParaRPr>
          </a:p>
          <a:p>
            <a:pPr>
              <a:lnSpc>
                <a:spcPct val="115000"/>
              </a:lnSpc>
              <a:spcAft>
                <a:spcPts val="1000"/>
              </a:spcAft>
            </a:pPr>
            <a:r>
              <a:rPr lang="en-US" sz="2400" dirty="0">
                <a:ea typeface="Calibri"/>
                <a:cs typeface="Arial"/>
              </a:rPr>
              <a:t>The dentist is responsible for minimizing or eliminating cross-contamination procedures. And responsible also to educates other members of the practice.</a:t>
            </a:r>
            <a:endParaRPr lang="en-US" sz="1800" dirty="0">
              <a:ea typeface="Calibri"/>
              <a:cs typeface="Arial"/>
            </a:endParaRPr>
          </a:p>
          <a:p>
            <a:endParaRPr lang="en-US" dirty="0"/>
          </a:p>
        </p:txBody>
      </p:sp>
    </p:spTree>
    <p:extLst>
      <p:ext uri="{BB962C8B-B14F-4D97-AF65-F5344CB8AC3E}">
        <p14:creationId xmlns:p14="http://schemas.microsoft.com/office/powerpoint/2010/main" val="106411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458200" cy="427038"/>
          </a:xfrm>
        </p:spPr>
        <p:txBody>
          <a:bodyPr/>
          <a:lstStyle/>
          <a:p>
            <a:pPr algn="ctr">
              <a:lnSpc>
                <a:spcPct val="115000"/>
              </a:lnSpc>
              <a:spcAft>
                <a:spcPts val="1000"/>
              </a:spcAft>
            </a:pPr>
            <a:r>
              <a:rPr lang="en-US" sz="4800" b="1" dirty="0">
                <a:latin typeface="Calibri"/>
                <a:ea typeface="Calibri"/>
                <a:cs typeface="Arial"/>
              </a:rPr>
              <a:t>Key Steps in Radiographic Infection Control</a:t>
            </a:r>
            <a:r>
              <a:rPr lang="en-US" sz="3600" dirty="0">
                <a:latin typeface="Calibri"/>
                <a:ea typeface="Calibri"/>
                <a:cs typeface="Arial"/>
              </a:rPr>
              <a:t/>
            </a:r>
            <a:br>
              <a:rPr lang="en-US" sz="3600" dirty="0">
                <a:latin typeface="Calibri"/>
                <a:ea typeface="Calibri"/>
                <a:cs typeface="Arial"/>
              </a:rPr>
            </a:br>
            <a:endParaRPr lang="en-US" dirty="0"/>
          </a:p>
        </p:txBody>
      </p:sp>
      <p:sp>
        <p:nvSpPr>
          <p:cNvPr id="3" name="Content Placeholder 2"/>
          <p:cNvSpPr>
            <a:spLocks noGrp="1"/>
          </p:cNvSpPr>
          <p:nvPr>
            <p:ph idx="1"/>
          </p:nvPr>
        </p:nvSpPr>
        <p:spPr/>
        <p:txBody>
          <a:bodyPr>
            <a:normAutofit lnSpcReduction="10000"/>
          </a:bodyPr>
          <a:lstStyle/>
          <a:p>
            <a:pPr marL="114300" indent="0">
              <a:lnSpc>
                <a:spcPct val="115000"/>
              </a:lnSpc>
              <a:spcAft>
                <a:spcPts val="1000"/>
              </a:spcAft>
              <a:buNone/>
            </a:pPr>
            <a:r>
              <a:rPr lang="en-US" sz="2400" dirty="0">
                <a:ea typeface="Calibri"/>
                <a:cs typeface="Arial"/>
              </a:rPr>
              <a:t>• Apply standard precautions</a:t>
            </a:r>
            <a:endParaRPr lang="en-US" sz="1800" dirty="0">
              <a:ea typeface="Calibri"/>
              <a:cs typeface="Arial"/>
            </a:endParaRPr>
          </a:p>
          <a:p>
            <a:pPr marL="114300" indent="0">
              <a:lnSpc>
                <a:spcPct val="115000"/>
              </a:lnSpc>
              <a:spcAft>
                <a:spcPts val="1000"/>
              </a:spcAft>
              <a:buNone/>
            </a:pPr>
            <a:r>
              <a:rPr lang="en-US" sz="2400" dirty="0">
                <a:ea typeface="Calibri"/>
                <a:cs typeface="Arial"/>
              </a:rPr>
              <a:t>• Wear personal protective equipment during all radiographic procedures</a:t>
            </a:r>
            <a:endParaRPr lang="en-US" sz="1800" dirty="0">
              <a:ea typeface="Calibri"/>
              <a:cs typeface="Arial"/>
            </a:endParaRPr>
          </a:p>
          <a:p>
            <a:pPr marL="114300" indent="0">
              <a:lnSpc>
                <a:spcPct val="115000"/>
              </a:lnSpc>
              <a:spcAft>
                <a:spcPts val="1000"/>
              </a:spcAft>
              <a:buNone/>
            </a:pPr>
            <a:r>
              <a:rPr lang="en-US" sz="2400" dirty="0">
                <a:ea typeface="Calibri"/>
                <a:cs typeface="Arial"/>
              </a:rPr>
              <a:t>• Disinfect and cover x-ray machine, working surfaces, chair, and apron</a:t>
            </a:r>
            <a:endParaRPr lang="en-US" sz="1800" dirty="0">
              <a:ea typeface="Calibri"/>
              <a:cs typeface="Arial"/>
            </a:endParaRPr>
          </a:p>
          <a:p>
            <a:pPr marL="114300" indent="0">
              <a:lnSpc>
                <a:spcPct val="115000"/>
              </a:lnSpc>
              <a:spcAft>
                <a:spcPts val="1000"/>
              </a:spcAft>
              <a:buNone/>
            </a:pPr>
            <a:r>
              <a:rPr lang="en-US" sz="2400" dirty="0">
                <a:ea typeface="Calibri"/>
                <a:cs typeface="Arial"/>
              </a:rPr>
              <a:t>• Sterilize </a:t>
            </a:r>
            <a:r>
              <a:rPr lang="en-US" sz="2400" dirty="0" err="1">
                <a:ea typeface="Calibri"/>
                <a:cs typeface="Arial"/>
              </a:rPr>
              <a:t>nondisposable</a:t>
            </a:r>
            <a:r>
              <a:rPr lang="en-US" sz="2400" dirty="0">
                <a:ea typeface="Calibri"/>
                <a:cs typeface="Arial"/>
              </a:rPr>
              <a:t> instruments</a:t>
            </a:r>
            <a:endParaRPr lang="en-US" sz="1800" dirty="0">
              <a:ea typeface="Calibri"/>
              <a:cs typeface="Arial"/>
            </a:endParaRPr>
          </a:p>
          <a:p>
            <a:pPr marL="114300" indent="0">
              <a:lnSpc>
                <a:spcPct val="115000"/>
              </a:lnSpc>
              <a:spcAft>
                <a:spcPts val="1000"/>
              </a:spcAft>
              <a:buNone/>
            </a:pPr>
            <a:r>
              <a:rPr lang="en-US" sz="2400" dirty="0">
                <a:ea typeface="Calibri"/>
                <a:cs typeface="Arial"/>
              </a:rPr>
              <a:t>• Use barrier-protected film (sensor) or disposable container</a:t>
            </a:r>
            <a:endParaRPr lang="en-US" sz="1800" dirty="0">
              <a:ea typeface="Calibri"/>
              <a:cs typeface="Arial"/>
            </a:endParaRPr>
          </a:p>
          <a:p>
            <a:pPr marL="114300" indent="0">
              <a:lnSpc>
                <a:spcPct val="115000"/>
              </a:lnSpc>
              <a:spcAft>
                <a:spcPts val="1000"/>
              </a:spcAft>
              <a:buNone/>
            </a:pPr>
            <a:r>
              <a:rPr lang="en-US" sz="2400" dirty="0">
                <a:ea typeface="Calibri"/>
                <a:cs typeface="Arial"/>
              </a:rPr>
              <a:t>• Prevent contamination of processing equipment</a:t>
            </a:r>
            <a:endParaRPr lang="en-US" sz="1800" dirty="0">
              <a:ea typeface="Calibri"/>
              <a:cs typeface="Arial"/>
            </a:endParaRPr>
          </a:p>
          <a:p>
            <a:pPr marL="114300" indent="0">
              <a:buNone/>
            </a:pPr>
            <a:endParaRPr lang="en-US" dirty="0"/>
          </a:p>
        </p:txBody>
      </p:sp>
    </p:spTree>
    <p:extLst>
      <p:ext uri="{BB962C8B-B14F-4D97-AF65-F5344CB8AC3E}">
        <p14:creationId xmlns:p14="http://schemas.microsoft.com/office/powerpoint/2010/main" val="385246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lvl="0"/>
            <a:r>
              <a:rPr lang="en-US" sz="4800" b="1" u="sng" dirty="0">
                <a:ea typeface="Calibri"/>
                <a:cs typeface="Arial"/>
              </a:rPr>
              <a:t>Standard Precautions</a:t>
            </a:r>
            <a:r>
              <a:rPr lang="en-US" sz="4000" dirty="0">
                <a:ea typeface="Calibri"/>
                <a:cs typeface="Arial"/>
              </a:rPr>
              <a:t/>
            </a:r>
            <a:br>
              <a:rPr lang="en-US" sz="4000" dirty="0">
                <a:ea typeface="Calibri"/>
                <a:cs typeface="Arial"/>
              </a:rPr>
            </a:br>
            <a:endParaRPr lang="en-US" dirty="0"/>
          </a:p>
        </p:txBody>
      </p:sp>
      <p:sp>
        <p:nvSpPr>
          <p:cNvPr id="3" name="Content Placeholder 2"/>
          <p:cNvSpPr>
            <a:spLocks noGrp="1"/>
          </p:cNvSpPr>
          <p:nvPr>
            <p:ph idx="1"/>
          </p:nvPr>
        </p:nvSpPr>
        <p:spPr/>
        <p:txBody>
          <a:bodyPr>
            <a:normAutofit lnSpcReduction="10000"/>
          </a:bodyPr>
          <a:lstStyle/>
          <a:p>
            <a:pPr>
              <a:lnSpc>
                <a:spcPct val="115000"/>
              </a:lnSpc>
              <a:spcAft>
                <a:spcPts val="1000"/>
              </a:spcAft>
            </a:pPr>
            <a:r>
              <a:rPr lang="en-US" sz="2400" dirty="0" smtClean="0">
                <a:ea typeface="Calibri"/>
                <a:cs typeface="Arial"/>
              </a:rPr>
              <a:t>Standard </a:t>
            </a:r>
            <a:r>
              <a:rPr lang="en-US" sz="2400" dirty="0">
                <a:ea typeface="Calibri"/>
                <a:cs typeface="Arial"/>
              </a:rPr>
              <a:t>precautions (also called universal precautions) are infection control practices designed to protect workers from exposure to diseases spread by blood and certain body fluids, including saliva. Under standard precautions, all human blood and saliva are treated as infectious for human immunodeficiency virus (HIV) and hepatitis B virus. Accordingly, the means used to protect against cross-contamination are used for all individuals. because many patients are unaware that they are carriers of infectious disease or choose not to reveal this information.</a:t>
            </a:r>
            <a:endParaRPr lang="en-US" sz="1800" dirty="0">
              <a:ea typeface="Calibri"/>
              <a:cs typeface="Arial"/>
            </a:endParaRPr>
          </a:p>
          <a:p>
            <a:endParaRPr lang="en-US" dirty="0"/>
          </a:p>
        </p:txBody>
      </p:sp>
    </p:spTree>
    <p:extLst>
      <p:ext uri="{BB962C8B-B14F-4D97-AF65-F5344CB8AC3E}">
        <p14:creationId xmlns:p14="http://schemas.microsoft.com/office/powerpoint/2010/main" val="215431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3200" b="1" u="sng" dirty="0">
                <a:ea typeface="Calibri"/>
                <a:cs typeface="Arial"/>
              </a:rPr>
              <a:t>Wear Personal Protective Equipment During All Radiographic Procedures</a:t>
            </a:r>
            <a:r>
              <a:rPr lang="en-US" sz="3200" dirty="0">
                <a:ea typeface="Calibri"/>
                <a:cs typeface="Arial"/>
              </a:rPr>
              <a:t/>
            </a:r>
            <a:br>
              <a:rPr lang="en-US" sz="3200" dirty="0">
                <a:ea typeface="Calibri"/>
                <a:cs typeface="Arial"/>
              </a:rPr>
            </a:br>
            <a:endParaRPr lang="en-US" sz="3200" dirty="0"/>
          </a:p>
        </p:txBody>
      </p:sp>
      <p:sp>
        <p:nvSpPr>
          <p:cNvPr id="3" name="Content Placeholder 2"/>
          <p:cNvSpPr>
            <a:spLocks noGrp="1"/>
          </p:cNvSpPr>
          <p:nvPr>
            <p:ph idx="1"/>
          </p:nvPr>
        </p:nvSpPr>
        <p:spPr/>
        <p:txBody>
          <a:bodyPr>
            <a:normAutofit/>
          </a:bodyPr>
          <a:lstStyle/>
          <a:p>
            <a:pPr marL="114300" indent="0">
              <a:lnSpc>
                <a:spcPct val="115000"/>
              </a:lnSpc>
              <a:spcAft>
                <a:spcPts val="1000"/>
              </a:spcAft>
              <a:buNone/>
            </a:pPr>
            <a:r>
              <a:rPr lang="en-US" sz="2400" dirty="0" smtClean="0">
                <a:ea typeface="Calibri"/>
                <a:cs typeface="Arial"/>
              </a:rPr>
              <a:t>Personal </a:t>
            </a:r>
            <a:r>
              <a:rPr lang="en-US" sz="2400" dirty="0">
                <a:ea typeface="Calibri"/>
                <a:cs typeface="Arial"/>
              </a:rPr>
              <a:t>protective equipment is an effective means to shield the operator from exposure to potentially infectious material, including blood and saliva.</a:t>
            </a:r>
            <a:endParaRPr lang="en-US" sz="1800" dirty="0">
              <a:ea typeface="Calibri"/>
              <a:cs typeface="Arial"/>
            </a:endParaRPr>
          </a:p>
          <a:p>
            <a:pPr marL="114300" indent="0">
              <a:lnSpc>
                <a:spcPct val="115000"/>
              </a:lnSpc>
              <a:spcAft>
                <a:spcPts val="1000"/>
              </a:spcAft>
              <a:buNone/>
            </a:pPr>
            <a:r>
              <a:rPr lang="en-US" sz="2400" dirty="0">
                <a:ea typeface="Calibri"/>
                <a:cs typeface="Arial"/>
              </a:rPr>
              <a:t>• Hand hygiene is most important to prevent spread of infections. </a:t>
            </a:r>
            <a:endParaRPr lang="en-US" sz="2400" dirty="0" smtClean="0">
              <a:ea typeface="Calibri"/>
              <a:cs typeface="Arial"/>
            </a:endParaRPr>
          </a:p>
          <a:p>
            <a:pPr marL="114300" indent="0">
              <a:lnSpc>
                <a:spcPct val="115000"/>
              </a:lnSpc>
              <a:spcAft>
                <a:spcPts val="1000"/>
              </a:spcAft>
              <a:buNone/>
            </a:pPr>
            <a:r>
              <a:rPr lang="en-US" sz="2400" dirty="0" smtClean="0">
                <a:ea typeface="Calibri"/>
                <a:cs typeface="Arial"/>
              </a:rPr>
              <a:t>• </a:t>
            </a:r>
            <a:r>
              <a:rPr lang="en-US" sz="2400" dirty="0">
                <a:ea typeface="Calibri"/>
                <a:cs typeface="Arial"/>
              </a:rPr>
              <a:t>Disposable gloves should be worn in sight of the </a:t>
            </a:r>
            <a:r>
              <a:rPr lang="en-US" sz="2400" dirty="0" smtClean="0">
                <a:ea typeface="Calibri"/>
                <a:cs typeface="Arial"/>
              </a:rPr>
              <a:t>patient</a:t>
            </a:r>
          </a:p>
          <a:p>
            <a:pPr marL="114300" indent="0">
              <a:lnSpc>
                <a:spcPct val="115000"/>
              </a:lnSpc>
              <a:spcAft>
                <a:spcPts val="1000"/>
              </a:spcAft>
              <a:buNone/>
            </a:pPr>
            <a:r>
              <a:rPr lang="en-US" sz="2400" dirty="0" smtClean="0">
                <a:ea typeface="Calibri"/>
                <a:cs typeface="Arial"/>
              </a:rPr>
              <a:t>• </a:t>
            </a:r>
            <a:r>
              <a:rPr lang="en-US" sz="2400" dirty="0">
                <a:ea typeface="Calibri"/>
                <a:cs typeface="Arial"/>
              </a:rPr>
              <a:t>Operators should wear protective clothing (e.g., disposable gown or laboratory coat) </a:t>
            </a:r>
            <a:endParaRPr lang="en-US" sz="2400" dirty="0" smtClean="0">
              <a:ea typeface="Calibri"/>
              <a:cs typeface="Arial"/>
            </a:endParaRPr>
          </a:p>
          <a:p>
            <a:endParaRPr lang="en-US" dirty="0"/>
          </a:p>
        </p:txBody>
      </p:sp>
    </p:spTree>
    <p:extLst>
      <p:ext uri="{BB962C8B-B14F-4D97-AF65-F5344CB8AC3E}">
        <p14:creationId xmlns:p14="http://schemas.microsoft.com/office/powerpoint/2010/main" val="46249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800" b="1" u="sng" dirty="0">
                <a:ea typeface="Calibri"/>
                <a:cs typeface="Arial"/>
              </a:rPr>
              <a:t>Disinfect and Cover Clinical Contact Surfaces</a:t>
            </a:r>
            <a:r>
              <a:rPr lang="en-US" sz="2800" dirty="0">
                <a:ea typeface="Calibri"/>
                <a:cs typeface="Arial"/>
              </a:rPr>
              <a:t/>
            </a:r>
            <a:br>
              <a:rPr lang="en-US" sz="2800" dirty="0">
                <a:ea typeface="Calibri"/>
                <a:cs typeface="Arial"/>
              </a:rPr>
            </a:br>
            <a:endParaRPr lang="en-US" sz="2800" dirty="0"/>
          </a:p>
        </p:txBody>
      </p:sp>
      <p:sp>
        <p:nvSpPr>
          <p:cNvPr id="3" name="Content Placeholder 2"/>
          <p:cNvSpPr>
            <a:spLocks noGrp="1"/>
          </p:cNvSpPr>
          <p:nvPr>
            <p:ph idx="1"/>
          </p:nvPr>
        </p:nvSpPr>
        <p:spPr/>
        <p:txBody>
          <a:bodyPr/>
          <a:lstStyle/>
          <a:p>
            <a:r>
              <a:rPr lang="en-US" sz="2400" dirty="0" smtClean="0">
                <a:ea typeface="Calibri"/>
                <a:cs typeface="Arial"/>
              </a:rPr>
              <a:t>Clinical </a:t>
            </a:r>
            <a:r>
              <a:rPr lang="en-US" sz="2400" dirty="0">
                <a:ea typeface="Calibri"/>
                <a:cs typeface="Arial"/>
              </a:rPr>
              <a:t>contact surfaces are surfaces that might be touched by gloved hands or instruments that go into the mouth. These include the x-ray machine and control panel, chair-side computer, beam alignment device, dental chair and headrest, protective apron, thyroid collar, and surfaces on which the receptor is placed. </a:t>
            </a:r>
            <a:endParaRPr lang="en-US" dirty="0"/>
          </a:p>
        </p:txBody>
      </p:sp>
    </p:spTree>
    <p:extLst>
      <p:ext uri="{BB962C8B-B14F-4D97-AF65-F5344CB8AC3E}">
        <p14:creationId xmlns:p14="http://schemas.microsoft.com/office/powerpoint/2010/main" val="15252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15000"/>
              </a:lnSpc>
              <a:spcAft>
                <a:spcPts val="1000"/>
              </a:spcAft>
            </a:pPr>
            <a:r>
              <a:rPr lang="en-US" sz="2400" dirty="0">
                <a:ea typeface="Calibri"/>
                <a:cs typeface="Arial"/>
              </a:rPr>
              <a:t>These are noncritical items. These are objects that may come in contact with saliva, blood, or intact skin but not oral mucous membranes. The goal of preventing cross-contamination is by disinfecting all such surfaces and by using barriers to isolate equipment from direct contact.</a:t>
            </a:r>
            <a:endParaRPr lang="en-US" sz="1800" dirty="0">
              <a:ea typeface="Calibri"/>
              <a:cs typeface="Arial"/>
            </a:endParaRPr>
          </a:p>
          <a:p>
            <a:pPr>
              <a:lnSpc>
                <a:spcPct val="115000"/>
              </a:lnSpc>
              <a:spcAft>
                <a:spcPts val="1000"/>
              </a:spcAft>
            </a:pPr>
            <a:r>
              <a:rPr lang="en-US" sz="2400" dirty="0">
                <a:ea typeface="Calibri"/>
                <a:cs typeface="Arial"/>
              </a:rPr>
              <a:t>Barriers made of clear plastic wrap should cover working surfaces that were previously cleaned and disinfected, and should be changed when damaged and routinely after each patient. </a:t>
            </a:r>
            <a:endParaRPr lang="en-US" sz="1800" dirty="0">
              <a:ea typeface="Calibri"/>
              <a:cs typeface="Arial"/>
            </a:endParaRPr>
          </a:p>
          <a:p>
            <a:endParaRPr lang="en-US" dirty="0"/>
          </a:p>
        </p:txBody>
      </p:sp>
    </p:spTree>
    <p:extLst>
      <p:ext uri="{BB962C8B-B14F-4D97-AF65-F5344CB8AC3E}">
        <p14:creationId xmlns:p14="http://schemas.microsoft.com/office/powerpoint/2010/main" val="2824285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TotalTime>
  <Words>983</Words>
  <Application>Microsoft Office PowerPoint</Application>
  <PresentationFormat>On-screen Show (4:3)</PresentationFormat>
  <Paragraphs>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Infection control in radiology clinic</vt:lpstr>
      <vt:lpstr>PowerPoint Presentation</vt:lpstr>
      <vt:lpstr>Introduction </vt:lpstr>
      <vt:lpstr>PowerPoint Presentation</vt:lpstr>
      <vt:lpstr>Key Steps in Radiographic Infection Control </vt:lpstr>
      <vt:lpstr>Standard Precautions </vt:lpstr>
      <vt:lpstr>Wear Personal Protective Equipment During All Radiographic Procedures </vt:lpstr>
      <vt:lpstr>Disinfect and Cover Clinical Contact Surfaces </vt:lpstr>
      <vt:lpstr>PowerPoint Presentation</vt:lpstr>
      <vt:lpstr>PowerPoint Presentation</vt:lpstr>
      <vt:lpstr>PowerPoint Presentation</vt:lpstr>
      <vt:lpstr>Sterilize Non disposable Instruments </vt:lpstr>
      <vt:lpstr>Use Barriers With Digital Sensors </vt:lpstr>
      <vt:lpstr>Prevent Contamination of Processing Equipment </vt:lpstr>
      <vt:lpstr>PowerPoint Presentation</vt:lpstr>
      <vt:lpstr>Thanks for your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in radiology clinic</dc:title>
  <dc:creator>Galaxy</dc:creator>
  <cp:lastModifiedBy>DR.Ahmed Saker 2o1O</cp:lastModifiedBy>
  <cp:revision>2</cp:revision>
  <dcterms:created xsi:type="dcterms:W3CDTF">2006-08-16T00:00:00Z</dcterms:created>
  <dcterms:modified xsi:type="dcterms:W3CDTF">2022-03-10T16:37:29Z</dcterms:modified>
</cp:coreProperties>
</file>