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1" r:id="rId1"/>
  </p:sldMasterIdLst>
  <p:sldIdLst>
    <p:sldId id="256" r:id="rId2"/>
    <p:sldId id="257" r:id="rId3"/>
    <p:sldId id="258" r:id="rId4"/>
    <p:sldId id="259" r:id="rId5"/>
    <p:sldId id="260" r:id="rId6"/>
    <p:sldId id="261" r:id="rId7"/>
    <p:sldId id="262" r:id="rId8"/>
    <p:sldId id="263" r:id="rId9"/>
    <p:sldId id="275" r:id="rId10"/>
    <p:sldId id="264" r:id="rId11"/>
    <p:sldId id="265" r:id="rId12"/>
    <p:sldId id="266" r:id="rId13"/>
    <p:sldId id="267" r:id="rId14"/>
    <p:sldId id="268" r:id="rId15"/>
    <p:sldId id="273" r:id="rId16"/>
    <p:sldId id="269" r:id="rId17"/>
    <p:sldId id="270" r:id="rId18"/>
    <p:sldId id="271" r:id="rId19"/>
    <p:sldId id="272" r:id="rId20"/>
    <p:sldId id="274"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756" y="-9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EB0F3B1-F501-454E-A939-68276D4C4109}" type="datetimeFigureOut">
              <a:rPr lang="en-US" smtClean="0"/>
              <a:t>1/18/2022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60445A-62B7-49DA-95EA-4E63263680F3}"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9273841"/>
      </p:ext>
    </p:extLst>
  </p:cSld>
  <p:clrMapOvr>
    <a:masterClrMapping/>
  </p:clrMapOvr>
  <p:extLst>
    <p:ext uri="{DCECCB84-F9BA-43D5-87BE-67443E8EF086}">
      <p15:sldGuideLst xmlns:p15="http://schemas.microsoft.com/office/powerpoint/2012/main" xmlns=""/>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EB0F3B1-F501-454E-A939-68276D4C4109}" type="datetimeFigureOut">
              <a:rPr lang="en-US" smtClean="0"/>
              <a:t>1/18/2022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60445A-62B7-49DA-95EA-4E63263680F3}" type="slidenum">
              <a:rPr lang="en-US" smtClean="0"/>
              <a:t>‹#›</a:t>
            </a:fld>
            <a:endParaRPr lang="en-US"/>
          </a:p>
        </p:txBody>
      </p:sp>
    </p:spTree>
    <p:extLst>
      <p:ext uri="{BB962C8B-B14F-4D97-AF65-F5344CB8AC3E}">
        <p14:creationId xmlns:p14="http://schemas.microsoft.com/office/powerpoint/2010/main" val="37873620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EB0F3B1-F501-454E-A939-68276D4C4109}" type="datetimeFigureOut">
              <a:rPr lang="en-US" smtClean="0"/>
              <a:t>1/18/2022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60445A-62B7-49DA-95EA-4E63263680F3}" type="slidenum">
              <a:rPr lang="en-US" smtClean="0"/>
              <a:t>‹#›</a:t>
            </a:fld>
            <a:endParaRPr lang="en-US"/>
          </a:p>
        </p:txBody>
      </p:sp>
    </p:spTree>
    <p:extLst>
      <p:ext uri="{BB962C8B-B14F-4D97-AF65-F5344CB8AC3E}">
        <p14:creationId xmlns:p14="http://schemas.microsoft.com/office/powerpoint/2010/main" val="23250229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EB0F3B1-F501-454E-A939-68276D4C4109}" type="datetimeFigureOut">
              <a:rPr lang="en-US" smtClean="0"/>
              <a:t>1/18/2022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60445A-62B7-49DA-95EA-4E63263680F3}" type="slidenum">
              <a:rPr lang="en-US" smtClean="0"/>
              <a:t>‹#›</a:t>
            </a:fld>
            <a:endParaRPr lang="en-US"/>
          </a:p>
        </p:txBody>
      </p:sp>
    </p:spTree>
    <p:extLst>
      <p:ext uri="{BB962C8B-B14F-4D97-AF65-F5344CB8AC3E}">
        <p14:creationId xmlns:p14="http://schemas.microsoft.com/office/powerpoint/2010/main" val="27492824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EB0F3B1-F501-454E-A939-68276D4C4109}" type="datetimeFigureOut">
              <a:rPr lang="en-US" smtClean="0"/>
              <a:t>1/18/2022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60445A-62B7-49DA-95EA-4E63263680F3}"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962012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EB0F3B1-F501-454E-A939-68276D4C4109}" type="datetimeFigureOut">
              <a:rPr lang="en-US" smtClean="0"/>
              <a:t>1/18/2022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60445A-62B7-49DA-95EA-4E63263680F3}" type="slidenum">
              <a:rPr lang="en-US" smtClean="0"/>
              <a:t>‹#›</a:t>
            </a:fld>
            <a:endParaRPr lang="en-US"/>
          </a:p>
        </p:txBody>
      </p:sp>
    </p:spTree>
    <p:extLst>
      <p:ext uri="{BB962C8B-B14F-4D97-AF65-F5344CB8AC3E}">
        <p14:creationId xmlns:p14="http://schemas.microsoft.com/office/powerpoint/2010/main" val="8405409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EB0F3B1-F501-454E-A939-68276D4C4109}" type="datetimeFigureOut">
              <a:rPr lang="en-US" smtClean="0"/>
              <a:t>1/18/2022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260445A-62B7-49DA-95EA-4E63263680F3}" type="slidenum">
              <a:rPr lang="en-US" smtClean="0"/>
              <a:t>‹#›</a:t>
            </a:fld>
            <a:endParaRPr lang="en-US"/>
          </a:p>
        </p:txBody>
      </p:sp>
    </p:spTree>
    <p:extLst>
      <p:ext uri="{BB962C8B-B14F-4D97-AF65-F5344CB8AC3E}">
        <p14:creationId xmlns:p14="http://schemas.microsoft.com/office/powerpoint/2010/main" val="29106148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EB0F3B1-F501-454E-A939-68276D4C4109}" type="datetimeFigureOut">
              <a:rPr lang="en-US" smtClean="0"/>
              <a:t>1/18/2022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260445A-62B7-49DA-95EA-4E63263680F3}" type="slidenum">
              <a:rPr lang="en-US" smtClean="0"/>
              <a:t>‹#›</a:t>
            </a:fld>
            <a:endParaRPr lang="en-US"/>
          </a:p>
        </p:txBody>
      </p:sp>
    </p:spTree>
    <p:extLst>
      <p:ext uri="{BB962C8B-B14F-4D97-AF65-F5344CB8AC3E}">
        <p14:creationId xmlns:p14="http://schemas.microsoft.com/office/powerpoint/2010/main" val="31979742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1EB0F3B1-F501-454E-A939-68276D4C4109}" type="datetimeFigureOut">
              <a:rPr lang="en-US" smtClean="0"/>
              <a:t>1/18/2022</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B260445A-62B7-49DA-95EA-4E63263680F3}" type="slidenum">
              <a:rPr lang="en-US" smtClean="0"/>
              <a:t>‹#›</a:t>
            </a:fld>
            <a:endParaRPr lang="en-US"/>
          </a:p>
        </p:txBody>
      </p:sp>
    </p:spTree>
    <p:extLst>
      <p:ext uri="{BB962C8B-B14F-4D97-AF65-F5344CB8AC3E}">
        <p14:creationId xmlns:p14="http://schemas.microsoft.com/office/powerpoint/2010/main" val="4041708843"/>
      </p:ext>
    </p:extLst>
  </p:cSld>
  <p:clrMapOvr>
    <a:masterClrMapping/>
  </p:clrMapOvr>
  <p:extLst>
    <p:ext uri="{DCECCB84-F9BA-43D5-87BE-67443E8EF086}">
      <p15:sldGuideLst xmlns:p15="http://schemas.microsoft.com/office/powerpoint/2012/main" xmlns=""/>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1EB0F3B1-F501-454E-A939-68276D4C4109}" type="datetimeFigureOut">
              <a:rPr lang="en-US" smtClean="0"/>
              <a:t>1/18/2022</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B260445A-62B7-49DA-95EA-4E63263680F3}" type="slidenum">
              <a:rPr lang="en-US" smtClean="0"/>
              <a:t>‹#›</a:t>
            </a:fld>
            <a:endParaRPr lang="en-US"/>
          </a:p>
        </p:txBody>
      </p:sp>
    </p:spTree>
    <p:extLst>
      <p:ext uri="{BB962C8B-B14F-4D97-AF65-F5344CB8AC3E}">
        <p14:creationId xmlns:p14="http://schemas.microsoft.com/office/powerpoint/2010/main" val="65438251"/>
      </p:ext>
    </p:extLst>
  </p:cSld>
  <p:clrMapOvr>
    <a:masterClrMapping/>
  </p:clrMapOvr>
  <p:extLst>
    <p:ext uri="{DCECCB84-F9BA-43D5-87BE-67443E8EF086}">
      <p15:sldGuideLst xmlns:p15="http://schemas.microsoft.com/office/powerpoint/2012/main" xmlns=""/>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1EB0F3B1-F501-454E-A939-68276D4C4109}" type="datetimeFigureOut">
              <a:rPr lang="en-US" smtClean="0"/>
              <a:t>1/18/2022</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260445A-62B7-49DA-95EA-4E63263680F3}" type="slidenum">
              <a:rPr lang="en-US" smtClean="0"/>
              <a:t>‹#›</a:t>
            </a:fld>
            <a:endParaRPr lang="en-US"/>
          </a:p>
        </p:txBody>
      </p:sp>
    </p:spTree>
    <p:extLst>
      <p:ext uri="{BB962C8B-B14F-4D97-AF65-F5344CB8AC3E}">
        <p14:creationId xmlns:p14="http://schemas.microsoft.com/office/powerpoint/2010/main" val="20678908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1EB0F3B1-F501-454E-A939-68276D4C4109}" type="datetimeFigureOut">
              <a:rPr lang="en-US" smtClean="0"/>
              <a:t>1/18/2022</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B260445A-62B7-49DA-95EA-4E63263680F3}"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52795435"/>
      </p:ext>
    </p:extLst>
  </p:cSld>
  <p:clrMap bg1="lt1" tx1="dk1" bg2="lt2" tx2="dk2" accent1="accent1" accent2="accent2" accent3="accent3" accent4="accent4" accent5="accent5" accent6="accent6" hlink="hlink" folHlink="folHlink"/>
  <p:sldLayoutIdLst>
    <p:sldLayoutId id="2147483912" r:id="rId1"/>
    <p:sldLayoutId id="2147483913" r:id="rId2"/>
    <p:sldLayoutId id="2147483914" r:id="rId3"/>
    <p:sldLayoutId id="2147483915" r:id="rId4"/>
    <p:sldLayoutId id="2147483916" r:id="rId5"/>
    <p:sldLayoutId id="2147483917" r:id="rId6"/>
    <p:sldLayoutId id="2147483918" r:id="rId7"/>
    <p:sldLayoutId id="2147483919" r:id="rId8"/>
    <p:sldLayoutId id="2147483920" r:id="rId9"/>
    <p:sldLayoutId id="2147483921" r:id="rId10"/>
    <p:sldLayoutId id="2147483922"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xmlns=""/>
    </p:ext>
  </p:extLst>
</p:sldMaster>
</file>

<file path=ppt/slides/_rels/slide1.xml.rels><?xml version="1.0" encoding="UTF-8" standalone="yes"?>
<Relationships xmlns="http://schemas.openxmlformats.org/package/2006/relationships"><Relationship Id="rId2" Type="http://schemas.openxmlformats.org/officeDocument/2006/relationships/hyperlink" Target="mailto:abeer@copew.uobaghdad.edu.iq"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hyperlink" Target="https://weziwezi.com/%D8%A3%D8%B3%D8%A8%D8%A7%D8%A8-%D8%A7%D9%84%D8%B5%D8%AF%D9%85%D8%A9-%D8%A7%D9%84%D9%86%D9%81%D8%B3%D9%8A%D8%A9-%D9%88-%D8%B7%D8%B1%D9%82-%D8%B9%D9%84%D8%A7%D8%AC%D9%87%D8%A7/" TargetMode="Externa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0316" y="708817"/>
            <a:ext cx="9998243" cy="6380016"/>
          </a:xfrm>
          <a:prstGeom prst="rect">
            <a:avLst/>
          </a:prstGeom>
        </p:spPr>
        <p:txBody>
          <a:bodyPr wrap="square">
            <a:spAutoFit/>
          </a:bodyPr>
          <a:lstStyle/>
          <a:p>
            <a:pPr algn="r" rtl="1">
              <a:lnSpc>
                <a:spcPct val="107000"/>
              </a:lnSpc>
              <a:spcAft>
                <a:spcPts val="800"/>
              </a:spcAft>
            </a:pPr>
            <a:r>
              <a:rPr lang="ar-IQ" sz="2800" b="1" dirty="0" smtClean="0">
                <a:solidFill>
                  <a:schemeClr val="bg2">
                    <a:lumMod val="25000"/>
                  </a:schemeClr>
                </a:solidFill>
                <a:latin typeface="Calibri" panose="020F0502020204030204" pitchFamily="34" charset="0"/>
                <a:ea typeface="Times New Roman" panose="02020603050405020304" pitchFamily="18" charset="0"/>
                <a:cs typeface="Times New Roman" panose="02020603050405020304" pitchFamily="18" charset="0"/>
              </a:rPr>
              <a:t>جامعة بغداد </a:t>
            </a:r>
            <a:r>
              <a:rPr lang="ar-IQ" sz="2800" b="1" dirty="0" smtClean="0">
                <a:solidFill>
                  <a:schemeClr val="bg2">
                    <a:lumMod val="25000"/>
                  </a:schemeClr>
                </a:solidFill>
                <a:latin typeface="Calibri" panose="020F0502020204030204" pitchFamily="34" charset="0"/>
                <a:ea typeface="Times New Roman" panose="02020603050405020304" pitchFamily="18" charset="0"/>
                <a:cs typeface="Times New Roman" panose="02020603050405020304" pitchFamily="18" charset="0"/>
              </a:rPr>
              <a:t>/</a:t>
            </a:r>
            <a:r>
              <a:rPr lang="ar-SA" sz="2800" b="1" dirty="0">
                <a:solidFill>
                  <a:schemeClr val="bg2">
                    <a:lumMod val="25000"/>
                  </a:schemeClr>
                </a:solidFill>
                <a:latin typeface="Calibri" panose="020F0502020204030204" pitchFamily="34" charset="0"/>
                <a:ea typeface="Times New Roman" panose="02020603050405020304" pitchFamily="18" charset="0"/>
                <a:cs typeface="Times New Roman" panose="02020603050405020304" pitchFamily="18" charset="0"/>
              </a:rPr>
              <a:t>كلية التربية البدنية وعلوم الرياضة للبنات </a:t>
            </a:r>
            <a:endParaRPr lang="ar-IQ" sz="2800" b="1" dirty="0" smtClean="0">
              <a:solidFill>
                <a:schemeClr val="bg2">
                  <a:lumMod val="25000"/>
                </a:schemeClr>
              </a:solidFill>
              <a:latin typeface="Calibri" panose="020F0502020204030204" pitchFamily="34" charset="0"/>
              <a:ea typeface="Times New Roman" panose="02020603050405020304" pitchFamily="18" charset="0"/>
              <a:cs typeface="Times New Roman" panose="02020603050405020304" pitchFamily="18" charset="0"/>
            </a:endParaRPr>
          </a:p>
          <a:p>
            <a:pPr algn="r" rtl="1">
              <a:lnSpc>
                <a:spcPct val="107000"/>
              </a:lnSpc>
              <a:spcAft>
                <a:spcPts val="800"/>
              </a:spcAft>
            </a:pPr>
            <a:r>
              <a:rPr lang="ar-IQ" sz="2800" b="1" dirty="0" smtClean="0">
                <a:solidFill>
                  <a:schemeClr val="bg2">
                    <a:lumMod val="25000"/>
                  </a:schemeClr>
                </a:solidFill>
                <a:latin typeface="Calibri" panose="020F0502020204030204" pitchFamily="34" charset="0"/>
                <a:ea typeface="Times New Roman" panose="02020603050405020304" pitchFamily="18" charset="0"/>
                <a:cs typeface="Times New Roman" panose="02020603050405020304" pitchFamily="18" charset="0"/>
              </a:rPr>
              <a:t>وحدة الارشاد النفسي والتوجيه التربوي </a:t>
            </a:r>
          </a:p>
          <a:p>
            <a:pPr algn="ctr" rtl="1">
              <a:lnSpc>
                <a:spcPct val="107000"/>
              </a:lnSpc>
              <a:spcAft>
                <a:spcPts val="800"/>
              </a:spcAft>
            </a:pPr>
            <a:r>
              <a:rPr lang="ar-IQ" sz="3600" b="1" dirty="0" smtClean="0">
                <a:solidFill>
                  <a:srgbClr val="FF0000"/>
                </a:solidFill>
                <a:latin typeface="Calibri" panose="020F0502020204030204" pitchFamily="34" charset="0"/>
                <a:ea typeface="Times New Roman" panose="02020603050405020304" pitchFamily="18" charset="0"/>
                <a:cs typeface="Times New Roman" panose="02020603050405020304" pitchFamily="18" charset="0"/>
              </a:rPr>
              <a:t>محاضرة </a:t>
            </a:r>
            <a:r>
              <a:rPr lang="ar-SA" sz="3600" b="1" dirty="0" smtClean="0">
                <a:solidFill>
                  <a:srgbClr val="FF0000"/>
                </a:solidFill>
                <a:latin typeface="Calibri" panose="020F0502020204030204" pitchFamily="34" charset="0"/>
                <a:ea typeface="Times New Roman" panose="02020603050405020304" pitchFamily="18" charset="0"/>
                <a:cs typeface="Times New Roman" panose="02020603050405020304" pitchFamily="18" charset="0"/>
              </a:rPr>
              <a:t>بعنوان</a:t>
            </a:r>
            <a:endParaRPr lang="en-US" sz="3600" dirty="0" smtClean="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a:p>
            <a:pPr algn="ctr" rtl="1">
              <a:lnSpc>
                <a:spcPct val="107000"/>
              </a:lnSpc>
              <a:spcAft>
                <a:spcPts val="800"/>
              </a:spcAft>
            </a:pPr>
            <a:r>
              <a:rPr lang="ar-SA" sz="3600" b="1"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طرق واساليب الارشاد المتبعة  </a:t>
            </a:r>
            <a:r>
              <a:rPr lang="ar-SA" sz="3600" b="1" dirty="0" smtClean="0">
                <a:solidFill>
                  <a:srgbClr val="FF0000"/>
                </a:solidFill>
                <a:latin typeface="Calibri" panose="020F0502020204030204" pitchFamily="34" charset="0"/>
                <a:ea typeface="Times New Roman" panose="02020603050405020304" pitchFamily="18" charset="0"/>
                <a:cs typeface="Times New Roman" panose="02020603050405020304" pitchFamily="18" charset="0"/>
              </a:rPr>
              <a:t>للحد </a:t>
            </a:r>
            <a:r>
              <a:rPr lang="ar-SA" sz="3600" b="1"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من ا</a:t>
            </a:r>
            <a:r>
              <a:rPr lang="ar-IQ" sz="3600" b="1"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لفك</a:t>
            </a:r>
            <a:r>
              <a:rPr lang="ar-SA" sz="3600" b="1"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ر المتطرف  لدى </a:t>
            </a:r>
            <a:r>
              <a:rPr lang="ar-IQ" sz="3600" b="1" dirty="0" smtClean="0">
                <a:solidFill>
                  <a:srgbClr val="FF0000"/>
                </a:solidFill>
                <a:latin typeface="Calibri" panose="020F0502020204030204" pitchFamily="34" charset="0"/>
                <a:ea typeface="Times New Roman" panose="02020603050405020304" pitchFamily="18" charset="0"/>
                <a:cs typeface="Times New Roman" panose="02020603050405020304" pitchFamily="18" charset="0"/>
              </a:rPr>
              <a:t>الطالبات</a:t>
            </a:r>
            <a:endParaRPr lang="en-US" sz="3600" dirty="0" smtClean="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a:p>
            <a:pPr algn="ctr" rtl="1">
              <a:lnSpc>
                <a:spcPct val="107000"/>
              </a:lnSpc>
              <a:spcAft>
                <a:spcPts val="800"/>
              </a:spcAft>
            </a:pPr>
            <a:r>
              <a:rPr lang="ar-SA" sz="3200" b="1" dirty="0">
                <a:solidFill>
                  <a:srgbClr val="002060"/>
                </a:solidFill>
                <a:latin typeface="Calibri" panose="020F0502020204030204" pitchFamily="34" charset="0"/>
                <a:ea typeface="Times New Roman" panose="02020603050405020304" pitchFamily="18" charset="0"/>
                <a:cs typeface="Times New Roman" panose="02020603050405020304" pitchFamily="18" charset="0"/>
              </a:rPr>
              <a:t>محاضرة من اعداد  </a:t>
            </a:r>
          </a:p>
          <a:p>
            <a:pPr algn="ctr" rtl="1">
              <a:lnSpc>
                <a:spcPct val="107000"/>
              </a:lnSpc>
              <a:spcAft>
                <a:spcPts val="800"/>
              </a:spcAft>
            </a:pPr>
            <a:r>
              <a:rPr lang="ar-IQ" sz="3200" b="1" dirty="0" smtClean="0">
                <a:solidFill>
                  <a:srgbClr val="002060"/>
                </a:solidFill>
                <a:latin typeface="Calibri" panose="020F0502020204030204" pitchFamily="34" charset="0"/>
                <a:ea typeface="Times New Roman" panose="02020603050405020304" pitchFamily="18" charset="0"/>
                <a:cs typeface="Times New Roman" panose="02020603050405020304" pitchFamily="18" charset="0"/>
              </a:rPr>
              <a:t>الاستاذ مساعد دكتور</a:t>
            </a:r>
            <a:r>
              <a:rPr lang="ar-SA" sz="3200" b="1" dirty="0" smtClean="0">
                <a:solidFill>
                  <a:srgbClr val="002060"/>
                </a:solidFill>
                <a:latin typeface="Calibri" panose="020F0502020204030204" pitchFamily="34" charset="0"/>
                <a:ea typeface="Times New Roman" panose="02020603050405020304" pitchFamily="18" charset="0"/>
                <a:cs typeface="Times New Roman" panose="02020603050405020304" pitchFamily="18" charset="0"/>
              </a:rPr>
              <a:t> </a:t>
            </a:r>
            <a:r>
              <a:rPr lang="ar-SA" sz="3200" b="1" dirty="0">
                <a:solidFill>
                  <a:srgbClr val="002060"/>
                </a:solidFill>
                <a:latin typeface="Calibri" panose="020F0502020204030204" pitchFamily="34" charset="0"/>
                <a:ea typeface="Times New Roman" panose="02020603050405020304" pitchFamily="18" charset="0"/>
                <a:cs typeface="Times New Roman" panose="02020603050405020304" pitchFamily="18" charset="0"/>
              </a:rPr>
              <a:t>عبير داخل حاتم </a:t>
            </a:r>
            <a:endParaRPr lang="ar-IQ" sz="3200" b="1" dirty="0" smtClean="0">
              <a:solidFill>
                <a:srgbClr val="002060"/>
              </a:solidFill>
              <a:latin typeface="Calibri" panose="020F0502020204030204" pitchFamily="34" charset="0"/>
              <a:ea typeface="Times New Roman" panose="02020603050405020304" pitchFamily="18" charset="0"/>
              <a:cs typeface="Times New Roman" panose="02020603050405020304" pitchFamily="18" charset="0"/>
            </a:endParaRPr>
          </a:p>
          <a:p>
            <a:pPr algn="ctr" rtl="1">
              <a:lnSpc>
                <a:spcPct val="107000"/>
              </a:lnSpc>
              <a:spcAft>
                <a:spcPts val="800"/>
              </a:spcAft>
            </a:pPr>
            <a:r>
              <a:rPr lang="ar-SA" sz="3200" b="1" dirty="0" smtClean="0">
                <a:solidFill>
                  <a:srgbClr val="002060"/>
                </a:solidFill>
                <a:latin typeface="Calibri" panose="020F0502020204030204" pitchFamily="34" charset="0"/>
                <a:ea typeface="Times New Roman" panose="02020603050405020304" pitchFamily="18" charset="0"/>
                <a:cs typeface="Times New Roman" panose="02020603050405020304" pitchFamily="18" charset="0"/>
              </a:rPr>
              <a:t>مسؤولة </a:t>
            </a:r>
            <a:r>
              <a:rPr lang="ar-SA" sz="3200" b="1" dirty="0">
                <a:solidFill>
                  <a:srgbClr val="002060"/>
                </a:solidFill>
                <a:latin typeface="Calibri" panose="020F0502020204030204" pitchFamily="34" charset="0"/>
                <a:ea typeface="Times New Roman" panose="02020603050405020304" pitchFamily="18" charset="0"/>
                <a:cs typeface="Times New Roman" panose="02020603050405020304" pitchFamily="18" charset="0"/>
              </a:rPr>
              <a:t>الوحدة </a:t>
            </a:r>
            <a:r>
              <a:rPr lang="ar-SA" sz="3200" b="1" dirty="0" smtClean="0">
                <a:solidFill>
                  <a:srgbClr val="002060"/>
                </a:solidFill>
                <a:latin typeface="Calibri" panose="020F0502020204030204" pitchFamily="34" charset="0"/>
                <a:ea typeface="Times New Roman" panose="02020603050405020304" pitchFamily="18" charset="0"/>
                <a:cs typeface="Times New Roman" panose="02020603050405020304" pitchFamily="18" charset="0"/>
              </a:rPr>
              <a:t>الارشادية</a:t>
            </a:r>
            <a:endParaRPr lang="ar-IQ" sz="3200" b="1" dirty="0" smtClean="0">
              <a:solidFill>
                <a:srgbClr val="002060"/>
              </a:solidFill>
              <a:latin typeface="Calibri" panose="020F0502020204030204" pitchFamily="34" charset="0"/>
              <a:ea typeface="Times New Roman" panose="02020603050405020304" pitchFamily="18" charset="0"/>
              <a:cs typeface="Times New Roman" panose="02020603050405020304" pitchFamily="18" charset="0"/>
            </a:endParaRPr>
          </a:p>
          <a:p>
            <a:pPr algn="ctr" rtl="1">
              <a:lnSpc>
                <a:spcPct val="107000"/>
              </a:lnSpc>
              <a:spcAft>
                <a:spcPts val="800"/>
              </a:spcAft>
            </a:pPr>
            <a:r>
              <a:rPr lang="ar-SA" sz="3200" b="1" dirty="0" smtClean="0">
                <a:solidFill>
                  <a:srgbClr val="002060"/>
                </a:solidFill>
                <a:latin typeface="Calibri" panose="020F0502020204030204" pitchFamily="34" charset="0"/>
                <a:ea typeface="Times New Roman" panose="02020603050405020304" pitchFamily="18" charset="0"/>
                <a:cs typeface="Times New Roman" panose="02020603050405020304" pitchFamily="18" charset="0"/>
              </a:rPr>
              <a:t> </a:t>
            </a:r>
            <a:r>
              <a:rPr lang="en-US" sz="2800" b="1" dirty="0" smtClean="0">
                <a:solidFill>
                  <a:srgbClr val="002060"/>
                </a:solidFill>
                <a:latin typeface="Calibri" panose="020F0502020204030204" pitchFamily="34" charset="0"/>
                <a:ea typeface="Times New Roman" panose="02020603050405020304" pitchFamily="18" charset="0"/>
                <a:cs typeface="Times New Roman" panose="02020603050405020304" pitchFamily="18" charset="0"/>
                <a:hlinkClick r:id="rId2"/>
              </a:rPr>
              <a:t>abeer@copew.uobaghdad.edu.iq</a:t>
            </a:r>
            <a:endParaRPr lang="ar-IQ" sz="2800" b="1" dirty="0" smtClean="0">
              <a:solidFill>
                <a:srgbClr val="002060"/>
              </a:solidFill>
              <a:latin typeface="Calibri" panose="020F0502020204030204" pitchFamily="34" charset="0"/>
              <a:ea typeface="Times New Roman" panose="02020603050405020304" pitchFamily="18" charset="0"/>
              <a:cs typeface="Times New Roman" panose="02020603050405020304" pitchFamily="18" charset="0"/>
            </a:endParaRPr>
          </a:p>
          <a:p>
            <a:pPr algn="ctr" rtl="1">
              <a:lnSpc>
                <a:spcPct val="107000"/>
              </a:lnSpc>
              <a:spcAft>
                <a:spcPts val="800"/>
              </a:spcAft>
            </a:pPr>
            <a:r>
              <a:rPr lang="en-US" sz="2800" b="1" dirty="0" smtClean="0">
                <a:solidFill>
                  <a:srgbClr val="002060"/>
                </a:solidFill>
                <a:latin typeface="Calibri" panose="020F0502020204030204" pitchFamily="34" charset="0"/>
                <a:ea typeface="Times New Roman" panose="02020603050405020304" pitchFamily="18" charset="0"/>
                <a:cs typeface="Times New Roman" panose="02020603050405020304" pitchFamily="18" charset="0"/>
              </a:rPr>
              <a:t>2022</a:t>
            </a:r>
            <a:r>
              <a:rPr lang="ar-IQ" sz="2800" b="1" dirty="0" smtClean="0">
                <a:solidFill>
                  <a:srgbClr val="002060"/>
                </a:solidFill>
                <a:latin typeface="Calibri" panose="020F0502020204030204" pitchFamily="34" charset="0"/>
                <a:ea typeface="Times New Roman" panose="02020603050405020304" pitchFamily="18" charset="0"/>
                <a:cs typeface="Times New Roman" panose="02020603050405020304" pitchFamily="18" charset="0"/>
              </a:rPr>
              <a:t> </a:t>
            </a:r>
            <a:r>
              <a:rPr lang="en-US" sz="3200" b="1" dirty="0" smtClean="0">
                <a:solidFill>
                  <a:srgbClr val="002060"/>
                </a:solidFill>
                <a:latin typeface="Calibri" panose="020F0502020204030204" pitchFamily="34" charset="0"/>
                <a:ea typeface="Times New Roman" panose="02020603050405020304" pitchFamily="18" charset="0"/>
                <a:cs typeface="Times New Roman" panose="02020603050405020304" pitchFamily="18" charset="0"/>
              </a:rPr>
              <a:t>January</a:t>
            </a:r>
            <a:r>
              <a:rPr lang="ar-SA" sz="3200" b="1" dirty="0">
                <a:solidFill>
                  <a:srgbClr val="002060"/>
                </a:solidFill>
                <a:latin typeface="Calibri" panose="020F0502020204030204" pitchFamily="34" charset="0"/>
                <a:ea typeface="Times New Roman" panose="02020603050405020304" pitchFamily="18" charset="0"/>
                <a:cs typeface="Times New Roman" panose="02020603050405020304" pitchFamily="18" charset="0"/>
              </a:rPr>
              <a:t>1</a:t>
            </a:r>
            <a:r>
              <a:rPr lang="ar-IQ" sz="3200" b="1" dirty="0">
                <a:solidFill>
                  <a:srgbClr val="002060"/>
                </a:solidFill>
                <a:latin typeface="Calibri" panose="020F0502020204030204" pitchFamily="34" charset="0"/>
                <a:ea typeface="Times New Roman" panose="02020603050405020304" pitchFamily="18" charset="0"/>
                <a:cs typeface="Times New Roman" panose="02020603050405020304" pitchFamily="18" charset="0"/>
              </a:rPr>
              <a:t>9</a:t>
            </a:r>
            <a:endParaRPr lang="en-US" sz="3600" b="1" dirty="0">
              <a:solidFill>
                <a:srgbClr val="002060"/>
              </a:solidFill>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700819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69847"/>
            <a:ext cx="12192000" cy="5877891"/>
          </a:xfrm>
          <a:prstGeom prst="rect">
            <a:avLst/>
          </a:prstGeom>
        </p:spPr>
        <p:txBody>
          <a:bodyPr wrap="square">
            <a:spAutoFit/>
          </a:bodyPr>
          <a:lstStyle/>
          <a:p>
            <a:pPr algn="r" rtl="1">
              <a:lnSpc>
                <a:spcPct val="107000"/>
              </a:lnSpc>
              <a:spcAft>
                <a:spcPts val="800"/>
              </a:spcAft>
            </a:pPr>
            <a:r>
              <a:rPr lang="ar-SA" sz="2800" b="1"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أنـــــــــــــــواع </a:t>
            </a:r>
            <a:r>
              <a:rPr lang="ar-SA" sz="2800" b="1" dirty="0" smtClean="0">
                <a:solidFill>
                  <a:srgbClr val="FF0000"/>
                </a:solidFill>
                <a:latin typeface="Calibri" panose="020F0502020204030204" pitchFamily="34" charset="0"/>
                <a:ea typeface="Times New Roman" panose="02020603050405020304" pitchFamily="18" charset="0"/>
                <a:cs typeface="Times New Roman" panose="02020603050405020304" pitchFamily="18" charset="0"/>
              </a:rPr>
              <a:t>التطرف</a:t>
            </a:r>
            <a:r>
              <a:rPr lang="en-US" sz="2800" dirty="0" smtClean="0">
                <a:latin typeface="Calibri" panose="020F0502020204030204" pitchFamily="34" charset="0"/>
                <a:ea typeface="Times New Roman" panose="02020603050405020304" pitchFamily="18" charset="0"/>
                <a:cs typeface="Arial" panose="020B0604020202020204" pitchFamily="34" charset="0"/>
              </a:rPr>
              <a:t>:</a:t>
            </a:r>
            <a:r>
              <a:rPr lang="ar-IQ" sz="2800" dirty="0" smtClean="0">
                <a:latin typeface="Calibri" panose="020F0502020204030204" pitchFamily="34" charset="0"/>
                <a:ea typeface="Times New Roman" panose="02020603050405020304" pitchFamily="18" charset="0"/>
                <a:cs typeface="Arial" panose="020B0604020202020204" pitchFamily="34" charset="0"/>
              </a:rPr>
              <a:t>: </a:t>
            </a:r>
            <a:r>
              <a:rPr lang="ar-SA" sz="2800" dirty="0" smtClean="0">
                <a:solidFill>
                  <a:srgbClr val="1F4E79"/>
                </a:solidFill>
                <a:latin typeface="Calibri" panose="020F0502020204030204" pitchFamily="34" charset="0"/>
                <a:ea typeface="Times New Roman" panose="02020603050405020304" pitchFamily="18" charset="0"/>
                <a:cs typeface="Times New Roman" panose="02020603050405020304" pitchFamily="18" charset="0"/>
              </a:rPr>
              <a:t>ل</a:t>
            </a:r>
            <a:r>
              <a:rPr lang="ar-IQ" sz="2800" dirty="0" smtClean="0">
                <a:solidFill>
                  <a:srgbClr val="1F4E79"/>
                </a:solidFill>
                <a:latin typeface="Calibri" panose="020F0502020204030204" pitchFamily="34" charset="0"/>
                <a:ea typeface="Times New Roman" panose="02020603050405020304" pitchFamily="18" charset="0"/>
                <a:cs typeface="Times New Roman" panose="02020603050405020304" pitchFamily="18" charset="0"/>
              </a:rPr>
              <a:t>للت</a:t>
            </a:r>
            <a:r>
              <a:rPr lang="ar-SA" sz="2800" dirty="0" smtClean="0">
                <a:solidFill>
                  <a:srgbClr val="1F4E79"/>
                </a:solidFill>
                <a:latin typeface="Calibri" panose="020F0502020204030204" pitchFamily="34" charset="0"/>
                <a:ea typeface="Times New Roman" panose="02020603050405020304" pitchFamily="18" charset="0"/>
                <a:cs typeface="Times New Roman" panose="02020603050405020304" pitchFamily="18" charset="0"/>
              </a:rPr>
              <a:t>طرف </a:t>
            </a:r>
            <a:r>
              <a:rPr lang="ar-SA" sz="2800" dirty="0">
                <a:solidFill>
                  <a:srgbClr val="1F4E79"/>
                </a:solidFill>
                <a:latin typeface="Calibri" panose="020F0502020204030204" pitchFamily="34" charset="0"/>
                <a:ea typeface="Times New Roman" panose="02020603050405020304" pitchFamily="18" charset="0"/>
                <a:cs typeface="Times New Roman" panose="02020603050405020304" pitchFamily="18" charset="0"/>
              </a:rPr>
              <a:t>عدة أنواع وأشكال، حيث يصنف الى أشكال رئيسة وهي</a:t>
            </a:r>
            <a:r>
              <a:rPr lang="en-US" sz="2800" dirty="0">
                <a:solidFill>
                  <a:srgbClr val="1F4E79"/>
                </a:solidFill>
                <a:latin typeface="Times New Roman" panose="02020603050405020304" pitchFamily="18" charset="0"/>
                <a:ea typeface="Times New Roman" panose="02020603050405020304" pitchFamily="18" charset="0"/>
                <a:cs typeface="Arial" panose="020B0604020202020204" pitchFamily="34" charset="0"/>
              </a:rPr>
              <a:t>:</a:t>
            </a:r>
            <a:endParaRPr lang="en-US" sz="2800" dirty="0">
              <a:latin typeface="Calibri" panose="020F0502020204030204" pitchFamily="34" charset="0"/>
              <a:ea typeface="Calibri" panose="020F0502020204030204" pitchFamily="34" charset="0"/>
              <a:cs typeface="Arial" panose="020B0604020202020204" pitchFamily="34" charset="0"/>
            </a:endParaRPr>
          </a:p>
          <a:p>
            <a:pPr marL="457200" marR="0" algn="r" rtl="1">
              <a:lnSpc>
                <a:spcPct val="150000"/>
              </a:lnSpc>
              <a:spcBef>
                <a:spcPts val="0"/>
              </a:spcBef>
              <a:spcAft>
                <a:spcPts val="75"/>
              </a:spcAft>
            </a:pPr>
            <a:r>
              <a:rPr lang="en-US" sz="2800" dirty="0">
                <a:solidFill>
                  <a:srgbClr val="1F4E79"/>
                </a:solidFill>
                <a:latin typeface="Times New Roman" panose="02020603050405020304" pitchFamily="18" charset="0"/>
                <a:ea typeface="Times New Roman" panose="02020603050405020304" pitchFamily="18" charset="0"/>
                <a:cs typeface="Arial" panose="020B0604020202020204" pitchFamily="34" charset="0"/>
              </a:rPr>
              <a:t> </a:t>
            </a:r>
            <a:r>
              <a:rPr lang="ar-SA" sz="2800" b="1" dirty="0" smtClean="0">
                <a:solidFill>
                  <a:srgbClr val="FF0000"/>
                </a:solidFill>
                <a:latin typeface="Calibri" panose="020F0502020204030204" pitchFamily="34" charset="0"/>
                <a:ea typeface="Times New Roman" panose="02020603050405020304" pitchFamily="18" charset="0"/>
                <a:cs typeface="Times New Roman" panose="02020603050405020304" pitchFamily="18" charset="0"/>
              </a:rPr>
              <a:t>التطرف </a:t>
            </a:r>
            <a:r>
              <a:rPr lang="ar-SA" sz="2800" b="1"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الديني</a:t>
            </a:r>
            <a:r>
              <a:rPr lang="ar-SA" sz="2800" dirty="0">
                <a:solidFill>
                  <a:srgbClr val="1F4E79"/>
                </a:solidFill>
                <a:latin typeface="Calibri" panose="020F0502020204030204" pitchFamily="34" charset="0"/>
                <a:ea typeface="Times New Roman" panose="02020603050405020304" pitchFamily="18" charset="0"/>
                <a:cs typeface="Times New Roman" panose="02020603050405020304" pitchFamily="18" charset="0"/>
              </a:rPr>
              <a:t>أي الإبتعاد عن الوسطية في الدين، سواءً بالغلو والتشدد والتعصب أو بالتسيب وعدم الالتزام بقواعد الدين الصحيحة</a:t>
            </a:r>
            <a:r>
              <a:rPr lang="en-US" sz="2800" dirty="0">
                <a:solidFill>
                  <a:srgbClr val="1F4E79"/>
                </a:solidFill>
                <a:latin typeface="Times New Roman" panose="02020603050405020304" pitchFamily="18" charset="0"/>
                <a:ea typeface="Times New Roman" panose="02020603050405020304" pitchFamily="18" charset="0"/>
                <a:cs typeface="Arial" panose="020B0604020202020204" pitchFamily="34" charset="0"/>
              </a:rPr>
              <a:t>.</a:t>
            </a:r>
            <a:endParaRPr lang="en-US" sz="2800" dirty="0">
              <a:latin typeface="Calibri" panose="020F0502020204030204" pitchFamily="34" charset="0"/>
              <a:ea typeface="Calibri" panose="020F0502020204030204" pitchFamily="34" charset="0"/>
              <a:cs typeface="Arial" panose="020B0604020202020204" pitchFamily="34" charset="0"/>
            </a:endParaRPr>
          </a:p>
          <a:p>
            <a:pPr marR="0" lvl="1" algn="r" rtl="1">
              <a:lnSpc>
                <a:spcPct val="150000"/>
              </a:lnSpc>
              <a:spcBef>
                <a:spcPts val="0"/>
              </a:spcBef>
              <a:spcAft>
                <a:spcPts val="75"/>
              </a:spcAft>
            </a:pPr>
            <a:r>
              <a:rPr lang="ar-SA" sz="2800" b="1" dirty="0" smtClean="0">
                <a:solidFill>
                  <a:srgbClr val="FF0000"/>
                </a:solidFill>
                <a:latin typeface="Calibri" panose="020F0502020204030204" pitchFamily="34" charset="0"/>
                <a:ea typeface="Times New Roman" panose="02020603050405020304" pitchFamily="18" charset="0"/>
                <a:cs typeface="Times New Roman" panose="02020603050405020304" pitchFamily="18" charset="0"/>
              </a:rPr>
              <a:t>التطرف السياسي</a:t>
            </a:r>
            <a:r>
              <a:rPr lang="ar-IQ" sz="2800" dirty="0" smtClean="0">
                <a:solidFill>
                  <a:srgbClr val="1F4E79"/>
                </a:solidFill>
                <a:latin typeface="Calibri" panose="020F0502020204030204" pitchFamily="34" charset="0"/>
                <a:ea typeface="Times New Roman" panose="02020603050405020304" pitchFamily="18" charset="0"/>
                <a:cs typeface="Times New Roman" panose="02020603050405020304" pitchFamily="18" charset="0"/>
              </a:rPr>
              <a:t>ويكون</a:t>
            </a:r>
            <a:r>
              <a:rPr lang="ar-SA" sz="2800" dirty="0" smtClean="0">
                <a:solidFill>
                  <a:srgbClr val="1F4E79"/>
                </a:solidFill>
                <a:latin typeface="Calibri" panose="020F0502020204030204" pitchFamily="34" charset="0"/>
                <a:ea typeface="Times New Roman" panose="02020603050405020304" pitchFamily="18" charset="0"/>
                <a:cs typeface="Times New Roman" panose="02020603050405020304" pitchFamily="18" charset="0"/>
              </a:rPr>
              <a:t> </a:t>
            </a:r>
            <a:r>
              <a:rPr lang="ar-SA" sz="2800" dirty="0">
                <a:solidFill>
                  <a:srgbClr val="1F4E79"/>
                </a:solidFill>
                <a:latin typeface="Calibri" panose="020F0502020204030204" pitchFamily="34" charset="0"/>
                <a:ea typeface="Times New Roman" panose="02020603050405020304" pitchFamily="18" charset="0"/>
                <a:cs typeface="Times New Roman" panose="02020603050405020304" pitchFamily="18" charset="0"/>
              </a:rPr>
              <a:t>بالتشدد لجماعة أو حزب أو فكر سياسي معين وعدم قبول الرأي الآخر </a:t>
            </a:r>
            <a:r>
              <a:rPr lang="ar-SA" sz="2800" dirty="0" smtClean="0">
                <a:solidFill>
                  <a:srgbClr val="1F4E79"/>
                </a:solidFill>
                <a:latin typeface="Calibri" panose="020F0502020204030204" pitchFamily="34" charset="0"/>
                <a:ea typeface="Times New Roman" panose="02020603050405020304" pitchFamily="18" charset="0"/>
                <a:cs typeface="Times New Roman" panose="02020603050405020304" pitchFamily="18" charset="0"/>
              </a:rPr>
              <a:t>ومعاداته</a:t>
            </a:r>
            <a:endParaRPr lang="en-US" sz="2800" dirty="0">
              <a:latin typeface="Calibri" panose="020F0502020204030204" pitchFamily="34" charset="0"/>
              <a:ea typeface="Calibri" panose="020F0502020204030204" pitchFamily="34" charset="0"/>
              <a:cs typeface="Arial" panose="020B0604020202020204" pitchFamily="34" charset="0"/>
            </a:endParaRPr>
          </a:p>
          <a:p>
            <a:pPr marR="0" lvl="1" algn="r" rtl="1">
              <a:lnSpc>
                <a:spcPct val="150000"/>
              </a:lnSpc>
              <a:spcBef>
                <a:spcPts val="0"/>
              </a:spcBef>
              <a:spcAft>
                <a:spcPts val="75"/>
              </a:spcAft>
            </a:pPr>
            <a:r>
              <a:rPr lang="ar-IQ" sz="2800" b="1" dirty="0" smtClean="0">
                <a:solidFill>
                  <a:srgbClr val="FF0000"/>
                </a:solidFill>
                <a:latin typeface="Calibri" panose="020F0502020204030204" pitchFamily="34" charset="0"/>
                <a:ea typeface="Times New Roman" panose="02020603050405020304" pitchFamily="18" charset="0"/>
                <a:cs typeface="Times New Roman" panose="02020603050405020304" pitchFamily="18" charset="0"/>
              </a:rPr>
              <a:t>ال</a:t>
            </a:r>
            <a:r>
              <a:rPr lang="ar-SA" sz="2800" b="1" dirty="0" smtClean="0">
                <a:solidFill>
                  <a:srgbClr val="FF0000"/>
                </a:solidFill>
                <a:latin typeface="Calibri" panose="020F0502020204030204" pitchFamily="34" charset="0"/>
                <a:ea typeface="Times New Roman" panose="02020603050405020304" pitchFamily="18" charset="0"/>
                <a:cs typeface="Times New Roman" panose="02020603050405020304" pitchFamily="18" charset="0"/>
              </a:rPr>
              <a:t>تطرف الاجتماعي</a:t>
            </a:r>
            <a:r>
              <a:rPr lang="ar-SA" sz="2800" dirty="0" smtClean="0">
                <a:solidFill>
                  <a:srgbClr val="1F4E79"/>
                </a:solidFill>
                <a:latin typeface="Calibri" panose="020F0502020204030204" pitchFamily="34" charset="0"/>
                <a:ea typeface="Times New Roman" panose="02020603050405020304" pitchFamily="18" charset="0"/>
                <a:cs typeface="Times New Roman" panose="02020603050405020304" pitchFamily="18" charset="0"/>
              </a:rPr>
              <a:t>وذلك </a:t>
            </a:r>
            <a:r>
              <a:rPr lang="ar-SA" sz="2800" dirty="0">
                <a:solidFill>
                  <a:srgbClr val="1F4E79"/>
                </a:solidFill>
                <a:latin typeface="Calibri" panose="020F0502020204030204" pitchFamily="34" charset="0"/>
                <a:ea typeface="Times New Roman" panose="02020603050405020304" pitchFamily="18" charset="0"/>
                <a:cs typeface="Times New Roman" panose="02020603050405020304" pitchFamily="18" charset="0"/>
              </a:rPr>
              <a:t>بالخروج عن قيم المجتمع وعاداته وتقاليده بشكل يخالف المألوف </a:t>
            </a:r>
            <a:r>
              <a:rPr lang="ar-IQ" sz="2800" dirty="0">
                <a:solidFill>
                  <a:srgbClr val="1F4E79"/>
                </a:solidFill>
                <a:latin typeface="Calibri" panose="020F0502020204030204" pitchFamily="34" charset="0"/>
                <a:ea typeface="Times New Roman" panose="02020603050405020304" pitchFamily="18" charset="0"/>
                <a:cs typeface="Times New Roman" panose="02020603050405020304" pitchFamily="18" charset="0"/>
              </a:rPr>
              <a:t>.</a:t>
            </a:r>
            <a:endParaRPr lang="ar-IQ" sz="2800" dirty="0" smtClean="0">
              <a:latin typeface="Calibri" panose="020F0502020204030204" pitchFamily="34" charset="0"/>
              <a:ea typeface="Times New Roman" panose="02020603050405020304" pitchFamily="18" charset="0"/>
              <a:cs typeface="Arial" panose="020B0604020202020204" pitchFamily="34" charset="0"/>
            </a:endParaRPr>
          </a:p>
          <a:p>
            <a:pPr marR="0" lvl="1" algn="r" rtl="1">
              <a:lnSpc>
                <a:spcPct val="150000"/>
              </a:lnSpc>
              <a:spcBef>
                <a:spcPts val="0"/>
              </a:spcBef>
              <a:spcAft>
                <a:spcPts val="75"/>
              </a:spcAft>
            </a:pPr>
            <a:r>
              <a:rPr lang="ar-IQ" sz="2800" b="1" dirty="0">
                <a:solidFill>
                  <a:srgbClr val="FF0000"/>
                </a:solidFill>
                <a:latin typeface="Calibri" panose="020F0502020204030204" pitchFamily="34" charset="0"/>
                <a:ea typeface="Times New Roman" panose="02020603050405020304" pitchFamily="18" charset="0"/>
                <a:cs typeface="Arial" panose="020B0604020202020204" pitchFamily="34" charset="0"/>
              </a:rPr>
              <a:t>ا</a:t>
            </a:r>
            <a:r>
              <a:rPr lang="ar-SA" sz="2800" b="1" dirty="0" smtClean="0">
                <a:solidFill>
                  <a:srgbClr val="FF0000"/>
                </a:solidFill>
                <a:latin typeface="Calibri" panose="020F0502020204030204" pitchFamily="34" charset="0"/>
                <a:ea typeface="Times New Roman" panose="02020603050405020304" pitchFamily="18" charset="0"/>
                <a:cs typeface="Times New Roman" panose="02020603050405020304" pitchFamily="18" charset="0"/>
              </a:rPr>
              <a:t>لتطرف المظهري</a:t>
            </a:r>
            <a:r>
              <a:rPr lang="ar-SA" sz="2800" dirty="0" smtClean="0">
                <a:solidFill>
                  <a:srgbClr val="1F4E79"/>
                </a:solidFill>
                <a:latin typeface="Calibri" panose="020F0502020204030204" pitchFamily="34" charset="0"/>
                <a:ea typeface="Times New Roman" panose="02020603050405020304" pitchFamily="18" charset="0"/>
                <a:cs typeface="Times New Roman" panose="02020603050405020304" pitchFamily="18" charset="0"/>
              </a:rPr>
              <a:t>ويقصد </a:t>
            </a:r>
            <a:r>
              <a:rPr lang="ar-SA" sz="2800" dirty="0">
                <a:solidFill>
                  <a:srgbClr val="1F4E79"/>
                </a:solidFill>
                <a:latin typeface="Calibri" panose="020F0502020204030204" pitchFamily="34" charset="0"/>
                <a:ea typeface="Times New Roman" panose="02020603050405020304" pitchFamily="18" charset="0"/>
                <a:cs typeface="Times New Roman" panose="02020603050405020304" pitchFamily="18" charset="0"/>
              </a:rPr>
              <a:t>به اثارة الرأي العام بالخروج عما هو مألوف لدى العامة من حيث المظهر       كارتداء ملابس مخالفة للجمهور أو التبرج في الملبس أو الحديث بطريقة تجذب الانتباه .</a:t>
            </a:r>
            <a:endParaRPr lang="en-US" sz="2800" dirty="0">
              <a:latin typeface="Calibri" panose="020F0502020204030204" pitchFamily="34" charset="0"/>
              <a:ea typeface="Calibri" panose="020F0502020204030204" pitchFamily="34" charset="0"/>
              <a:cs typeface="Arial" panose="020B0604020202020204" pitchFamily="34" charset="0"/>
            </a:endParaRPr>
          </a:p>
          <a:p>
            <a:pPr marR="0" lvl="1" algn="r" rtl="1">
              <a:lnSpc>
                <a:spcPct val="150000"/>
              </a:lnSpc>
              <a:spcBef>
                <a:spcPts val="0"/>
              </a:spcBef>
              <a:spcAft>
                <a:spcPts val="0"/>
              </a:spcAft>
            </a:pPr>
            <a:r>
              <a:rPr lang="ar-IQ" sz="2800" b="1" dirty="0" smtClean="0">
                <a:solidFill>
                  <a:srgbClr val="FF0000"/>
                </a:solidFill>
                <a:latin typeface="Calibri" panose="020F0502020204030204" pitchFamily="34" charset="0"/>
                <a:ea typeface="Times New Roman" panose="02020603050405020304" pitchFamily="18" charset="0"/>
                <a:cs typeface="Times New Roman" panose="02020603050405020304" pitchFamily="18" charset="0"/>
              </a:rPr>
              <a:t>ا</a:t>
            </a:r>
            <a:r>
              <a:rPr lang="ar-SA" sz="2800" b="1" dirty="0" smtClean="0">
                <a:solidFill>
                  <a:srgbClr val="FF0000"/>
                </a:solidFill>
                <a:latin typeface="Calibri" panose="020F0502020204030204" pitchFamily="34" charset="0"/>
                <a:ea typeface="Times New Roman" panose="02020603050405020304" pitchFamily="18" charset="0"/>
                <a:cs typeface="Times New Roman" panose="02020603050405020304" pitchFamily="18" charset="0"/>
              </a:rPr>
              <a:t>لتطرف </a:t>
            </a:r>
            <a:r>
              <a:rPr lang="ar-SA" sz="2800" b="1"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الفكري </a:t>
            </a:r>
            <a:r>
              <a:rPr lang="ar-SA" sz="2800" dirty="0" smtClean="0">
                <a:solidFill>
                  <a:srgbClr val="1F4E79"/>
                </a:solidFill>
                <a:latin typeface="Calibri" panose="020F0502020204030204" pitchFamily="34" charset="0"/>
                <a:ea typeface="Times New Roman" panose="02020603050405020304" pitchFamily="18" charset="0"/>
                <a:cs typeface="Times New Roman" panose="02020603050405020304" pitchFamily="18" charset="0"/>
              </a:rPr>
              <a:t>ويكون  </a:t>
            </a:r>
            <a:r>
              <a:rPr lang="ar-SA" sz="2800" dirty="0">
                <a:solidFill>
                  <a:srgbClr val="1F4E79"/>
                </a:solidFill>
                <a:latin typeface="Calibri" panose="020F0502020204030204" pitchFamily="34" charset="0"/>
                <a:ea typeface="Times New Roman" panose="02020603050405020304" pitchFamily="18" charset="0"/>
                <a:cs typeface="Times New Roman" panose="02020603050405020304" pitchFamily="18" charset="0"/>
              </a:rPr>
              <a:t>في التعصب والمغالاة والتشدد في الآراء </a:t>
            </a:r>
            <a:r>
              <a:rPr lang="ar-SA" sz="2800" dirty="0" smtClean="0">
                <a:solidFill>
                  <a:srgbClr val="1F4E79"/>
                </a:solidFill>
                <a:latin typeface="Calibri" panose="020F0502020204030204" pitchFamily="34" charset="0"/>
                <a:ea typeface="Times New Roman" panose="02020603050405020304" pitchFamily="18" charset="0"/>
                <a:cs typeface="Times New Roman" panose="02020603050405020304" pitchFamily="18" charset="0"/>
              </a:rPr>
              <a:t>، </a:t>
            </a:r>
            <a:r>
              <a:rPr lang="ar-SA" sz="2800" dirty="0">
                <a:solidFill>
                  <a:srgbClr val="1F4E79"/>
                </a:solidFill>
                <a:latin typeface="Calibri" panose="020F0502020204030204" pitchFamily="34" charset="0"/>
                <a:ea typeface="Times New Roman" panose="02020603050405020304" pitchFamily="18" charset="0"/>
                <a:cs typeface="Times New Roman" panose="02020603050405020304" pitchFamily="18" charset="0"/>
              </a:rPr>
              <a:t>فضلا عن تحريف الحقائق العلمية الموضوعية والتحيز لما هو ذاتي وعنصري وطائفي .</a:t>
            </a:r>
            <a:endParaRPr lang="en-US" sz="28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7654463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4692"/>
            <a:ext cx="12191999" cy="6123708"/>
          </a:xfrm>
          <a:prstGeom prst="rect">
            <a:avLst/>
          </a:prstGeom>
        </p:spPr>
      </p:pic>
    </p:spTree>
    <p:extLst>
      <p:ext uri="{BB962C8B-B14F-4D97-AF65-F5344CB8AC3E}">
        <p14:creationId xmlns:p14="http://schemas.microsoft.com/office/powerpoint/2010/main" val="19713415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230039"/>
          </a:xfrm>
          <a:prstGeom prst="rect">
            <a:avLst/>
          </a:prstGeom>
        </p:spPr>
        <p:txBody>
          <a:bodyPr wrap="square">
            <a:spAutoFit/>
          </a:bodyPr>
          <a:lstStyle/>
          <a:p>
            <a:pPr algn="r" rtl="1">
              <a:lnSpc>
                <a:spcPct val="150000"/>
              </a:lnSpc>
              <a:spcAft>
                <a:spcPts val="800"/>
              </a:spcAft>
            </a:pPr>
            <a:r>
              <a:rPr lang="ar-SA" sz="3600" b="1" u="sng"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أبرز أساليب علاج التطرف : </a:t>
            </a:r>
            <a:endParaRPr lang="en-US" sz="3600" u="sng" dirty="0">
              <a:solidFill>
                <a:srgbClr val="FF0000"/>
              </a:solidFill>
              <a:latin typeface="Calibri" panose="020F0502020204030204" pitchFamily="34" charset="0"/>
              <a:ea typeface="Calibri" panose="020F0502020204030204" pitchFamily="34" charset="0"/>
              <a:cs typeface="Arial" panose="020B0604020202020204" pitchFamily="34" charset="0"/>
            </a:endParaRPr>
          </a:p>
          <a:p>
            <a:pPr algn="r" rtl="1">
              <a:lnSpc>
                <a:spcPct val="150000"/>
              </a:lnSpc>
              <a:spcAft>
                <a:spcPts val="800"/>
              </a:spcAft>
            </a:pPr>
            <a:r>
              <a:rPr lang="ar-SA" sz="2800" dirty="0">
                <a:solidFill>
                  <a:srgbClr val="1F4E79"/>
                </a:solidFill>
                <a:latin typeface="Calibri" panose="020F0502020204030204" pitchFamily="34" charset="0"/>
                <a:ea typeface="Times New Roman" panose="02020603050405020304" pitchFamily="18" charset="0"/>
                <a:cs typeface="Times New Roman" panose="02020603050405020304" pitchFamily="18" charset="0"/>
              </a:rPr>
              <a:t>    أن التطرف بمختلف أشكاله مرفوض ، وأن ابرز الاساليب المتبعة لعلاج التطرف مايلي :</a:t>
            </a:r>
            <a:endParaRPr lang="en-US" sz="2800" dirty="0">
              <a:latin typeface="Calibri" panose="020F0502020204030204" pitchFamily="34" charset="0"/>
              <a:ea typeface="Calibri" panose="020F0502020204030204" pitchFamily="34" charset="0"/>
              <a:cs typeface="Arial" panose="020B0604020202020204" pitchFamily="34" charset="0"/>
            </a:endParaRPr>
          </a:p>
          <a:p>
            <a:pPr marL="742950" marR="0" lvl="1" indent="-285750" algn="r" rtl="1">
              <a:lnSpc>
                <a:spcPct val="150000"/>
              </a:lnSpc>
              <a:spcBef>
                <a:spcPts val="0"/>
              </a:spcBef>
              <a:spcAft>
                <a:spcPts val="0"/>
              </a:spcAft>
              <a:buFont typeface="+mj-lt"/>
              <a:buAutoNum type="arabicPeriod"/>
            </a:pPr>
            <a:r>
              <a:rPr lang="ar-SA" sz="2800" dirty="0">
                <a:solidFill>
                  <a:srgbClr val="1F4E79"/>
                </a:solidFill>
                <a:latin typeface="Calibri" panose="020F0502020204030204" pitchFamily="34" charset="0"/>
                <a:ea typeface="Times New Roman" panose="02020603050405020304" pitchFamily="18" charset="0"/>
                <a:cs typeface="Times New Roman" panose="02020603050405020304" pitchFamily="18" charset="0"/>
              </a:rPr>
              <a:t>الانابة الى الله تعالى  وتحكيم شرعه واتباع ماجاء به رسوله محمد صلى الله عليه واله وسلم .</a:t>
            </a:r>
            <a:endParaRPr lang="en-US" sz="2800" dirty="0">
              <a:latin typeface="Calibri" panose="020F0502020204030204" pitchFamily="34" charset="0"/>
              <a:ea typeface="Calibri" panose="020F0502020204030204" pitchFamily="34" charset="0"/>
              <a:cs typeface="Arial" panose="020B0604020202020204" pitchFamily="34" charset="0"/>
            </a:endParaRPr>
          </a:p>
          <a:p>
            <a:pPr marL="742950" marR="0" lvl="1" indent="-285750" algn="r" rtl="1">
              <a:lnSpc>
                <a:spcPct val="150000"/>
              </a:lnSpc>
              <a:spcBef>
                <a:spcPts val="0"/>
              </a:spcBef>
              <a:spcAft>
                <a:spcPts val="0"/>
              </a:spcAft>
              <a:buFont typeface="+mj-lt"/>
              <a:buAutoNum type="arabicPeriod"/>
            </a:pPr>
            <a:r>
              <a:rPr lang="ar-SA" sz="2800" dirty="0">
                <a:solidFill>
                  <a:srgbClr val="1F4E79"/>
                </a:solidFill>
                <a:latin typeface="Calibri" panose="020F0502020204030204" pitchFamily="34" charset="0"/>
                <a:ea typeface="Times New Roman" panose="02020603050405020304" pitchFamily="18" charset="0"/>
                <a:cs typeface="Times New Roman" panose="02020603050405020304" pitchFamily="18" charset="0"/>
              </a:rPr>
              <a:t>أعتماد أسلوب الحوار لان الحوار أسلوب قرآني ونبوي ناجح ومثمر  يأسر القلوب ويحركها </a:t>
            </a:r>
            <a:r>
              <a:rPr lang="ar-IQ" sz="2800" dirty="0">
                <a:solidFill>
                  <a:srgbClr val="1F4E79"/>
                </a:solidFill>
                <a:latin typeface="Calibri" panose="020F0502020204030204" pitchFamily="34" charset="0"/>
                <a:ea typeface="Times New Roman" panose="02020603050405020304" pitchFamily="18" charset="0"/>
                <a:cs typeface="Times New Roman" panose="02020603050405020304" pitchFamily="18" charset="0"/>
              </a:rPr>
              <a:t>.</a:t>
            </a:r>
            <a:endParaRPr lang="en-US" sz="2800" dirty="0">
              <a:latin typeface="Calibri" panose="020F0502020204030204" pitchFamily="34" charset="0"/>
              <a:ea typeface="Calibri" panose="020F0502020204030204" pitchFamily="34" charset="0"/>
              <a:cs typeface="Arial" panose="020B0604020202020204" pitchFamily="34" charset="0"/>
            </a:endParaRPr>
          </a:p>
          <a:p>
            <a:pPr marL="742950" marR="0" lvl="1" indent="-285750" algn="r" rtl="1">
              <a:lnSpc>
                <a:spcPct val="150000"/>
              </a:lnSpc>
              <a:spcBef>
                <a:spcPts val="0"/>
              </a:spcBef>
              <a:spcAft>
                <a:spcPts val="0"/>
              </a:spcAft>
              <a:buFont typeface="+mj-lt"/>
              <a:buAutoNum type="arabicPeriod"/>
            </a:pPr>
            <a:r>
              <a:rPr lang="ar-SA" sz="2800" dirty="0">
                <a:solidFill>
                  <a:srgbClr val="1F4E79"/>
                </a:solidFill>
                <a:latin typeface="Calibri" panose="020F0502020204030204" pitchFamily="34" charset="0"/>
                <a:ea typeface="Times New Roman" panose="02020603050405020304" pitchFamily="18" charset="0"/>
                <a:cs typeface="Times New Roman" panose="02020603050405020304" pitchFamily="18" charset="0"/>
              </a:rPr>
              <a:t>التعامل مع المتطرفين من كونهم أصحاب فكر خاطىء أو من كونهم أصحاب حالات نفسية أو أحتياجات خاصة يحتاجون للتوجيه والترشيد والعلاج والبحث عن الطرق المناسبة للعلاج .</a:t>
            </a:r>
            <a:endParaRPr lang="en-US" sz="2800" dirty="0">
              <a:latin typeface="Calibri" panose="020F0502020204030204" pitchFamily="34" charset="0"/>
              <a:ea typeface="Calibri" panose="020F0502020204030204" pitchFamily="34" charset="0"/>
              <a:cs typeface="Arial" panose="020B0604020202020204" pitchFamily="34" charset="0"/>
            </a:endParaRPr>
          </a:p>
          <a:p>
            <a:pPr marL="742950" marR="0" lvl="1" indent="-285750" algn="r" rtl="1">
              <a:lnSpc>
                <a:spcPct val="150000"/>
              </a:lnSpc>
              <a:spcBef>
                <a:spcPts val="0"/>
              </a:spcBef>
              <a:spcAft>
                <a:spcPts val="0"/>
              </a:spcAft>
              <a:buFont typeface="+mj-lt"/>
              <a:buAutoNum type="arabicPeriod"/>
            </a:pPr>
            <a:r>
              <a:rPr lang="ar-SA" sz="2800" dirty="0">
                <a:solidFill>
                  <a:srgbClr val="1F4E79"/>
                </a:solidFill>
                <a:latin typeface="Calibri" panose="020F0502020204030204" pitchFamily="34" charset="0"/>
                <a:ea typeface="Times New Roman" panose="02020603050405020304" pitchFamily="18" charset="0"/>
                <a:cs typeface="Times New Roman" panose="02020603050405020304" pitchFamily="18" charset="0"/>
              </a:rPr>
              <a:t>العمل على تخفيض مثيرات التطرف والعنف الى أدنى مستوى ممكن وذلك من خلال أصلاح الاوضاع الشرعية والاخلاقية في المجتمع .</a:t>
            </a:r>
            <a:endParaRPr lang="en-US" sz="2800" dirty="0">
              <a:latin typeface="Calibri" panose="020F0502020204030204" pitchFamily="34" charset="0"/>
              <a:ea typeface="Calibri" panose="020F0502020204030204" pitchFamily="34" charset="0"/>
              <a:cs typeface="Arial" panose="020B0604020202020204" pitchFamily="34" charset="0"/>
            </a:endParaRPr>
          </a:p>
          <a:p>
            <a:pPr marL="742950" marR="0" lvl="1" indent="-285750" algn="r" rtl="1">
              <a:lnSpc>
                <a:spcPct val="150000"/>
              </a:lnSpc>
              <a:spcBef>
                <a:spcPts val="0"/>
              </a:spcBef>
              <a:spcAft>
                <a:spcPts val="800"/>
              </a:spcAft>
              <a:buFont typeface="+mj-lt"/>
              <a:buAutoNum type="arabicPeriod"/>
            </a:pPr>
            <a:r>
              <a:rPr lang="ar-SA" sz="2800" dirty="0">
                <a:solidFill>
                  <a:srgbClr val="1F4E79"/>
                </a:solidFill>
                <a:latin typeface="Calibri" panose="020F0502020204030204" pitchFamily="34" charset="0"/>
                <a:ea typeface="Times New Roman" panose="02020603050405020304" pitchFamily="18" charset="0"/>
                <a:cs typeface="Times New Roman" panose="02020603050405020304" pitchFamily="18" charset="0"/>
              </a:rPr>
              <a:t>الاعتناء بالشباب وبقضاياه وأهتماماته وطموحاته وذلك من خلال تربيته تربيه سليمه صحيحه .</a:t>
            </a:r>
            <a:endParaRPr lang="en-US" sz="28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8768838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262255"/>
          </a:xfrm>
          <a:prstGeom prst="rect">
            <a:avLst/>
          </a:prstGeom>
        </p:spPr>
      </p:pic>
    </p:spTree>
    <p:extLst>
      <p:ext uri="{BB962C8B-B14F-4D97-AF65-F5344CB8AC3E}">
        <p14:creationId xmlns:p14="http://schemas.microsoft.com/office/powerpoint/2010/main" val="19727931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407660"/>
            <a:ext cx="12192000" cy="7232749"/>
          </a:xfrm>
          <a:prstGeom prst="rect">
            <a:avLst/>
          </a:prstGeom>
        </p:spPr>
        <p:txBody>
          <a:bodyPr wrap="square">
            <a:spAutoFit/>
          </a:bodyPr>
          <a:lstStyle/>
          <a:p>
            <a:pPr algn="r" rtl="1">
              <a:lnSpc>
                <a:spcPct val="150000"/>
              </a:lnSpc>
              <a:spcBef>
                <a:spcPts val="1200"/>
              </a:spcBef>
            </a:pPr>
            <a:r>
              <a:rPr lang="ar-SA" sz="4000" b="1" u="sng"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وسائل حماية الشباب من التطرف :</a:t>
            </a:r>
            <a:endParaRPr lang="en-US" sz="4000" u="sng" dirty="0">
              <a:solidFill>
                <a:srgbClr val="FF0000"/>
              </a:solidFill>
              <a:latin typeface="Calibri" panose="020F0502020204030204" pitchFamily="34" charset="0"/>
              <a:ea typeface="Calibri" panose="020F0502020204030204" pitchFamily="34" charset="0"/>
              <a:cs typeface="Arial" panose="020B0604020202020204" pitchFamily="34" charset="0"/>
            </a:endParaRPr>
          </a:p>
          <a:p>
            <a:pPr algn="r" rtl="1">
              <a:lnSpc>
                <a:spcPct val="150000"/>
              </a:lnSpc>
              <a:spcAft>
                <a:spcPts val="800"/>
              </a:spcAft>
            </a:pPr>
            <a:r>
              <a:rPr lang="en-US" sz="3200" dirty="0">
                <a:solidFill>
                  <a:srgbClr val="1F4E79"/>
                </a:solidFill>
                <a:latin typeface="Times New Roman" panose="02020603050405020304" pitchFamily="18" charset="0"/>
                <a:ea typeface="Calibri" panose="020F0502020204030204" pitchFamily="34" charset="0"/>
                <a:cs typeface="Arial" panose="020B0604020202020204" pitchFamily="34" charset="0"/>
              </a:rPr>
              <a:t>   </a:t>
            </a:r>
            <a:r>
              <a:rPr lang="ar-SA" sz="3200" dirty="0">
                <a:solidFill>
                  <a:srgbClr val="1F4E79"/>
                </a:solidFill>
                <a:latin typeface="Calibri" panose="020F0502020204030204" pitchFamily="34" charset="0"/>
                <a:ea typeface="Calibri" panose="020F0502020204030204" pitchFamily="34" charset="0"/>
                <a:cs typeface="Times New Roman" panose="02020603050405020304" pitchFamily="18" charset="0"/>
              </a:rPr>
              <a:t>بما أن الشباب هم أكثر شريحة مستهدفة من قبل التيارات الإرهابية والمتطرفة، لذلك  وجب تحصينهم، ووضع المخرجات الوقائية التي تحصنهم من الوقوع في شراك الغلو والتشدد، ومن هذه الوسائل  التي ينبغي أن نتبعها في التعامل معهم:</a:t>
            </a:r>
            <a:endParaRPr lang="en-US" sz="3200" dirty="0">
              <a:latin typeface="Calibri" panose="020F0502020204030204" pitchFamily="34" charset="0"/>
              <a:ea typeface="Calibri" panose="020F0502020204030204" pitchFamily="34" charset="0"/>
              <a:cs typeface="Arial" panose="020B0604020202020204" pitchFamily="34" charset="0"/>
            </a:endParaRPr>
          </a:p>
          <a:p>
            <a:pPr algn="r" rtl="1">
              <a:lnSpc>
                <a:spcPct val="150000"/>
              </a:lnSpc>
              <a:spcAft>
                <a:spcPts val="800"/>
              </a:spcAft>
            </a:pPr>
            <a:r>
              <a:rPr lang="en-US" sz="3200" dirty="0">
                <a:solidFill>
                  <a:srgbClr val="1F4E79"/>
                </a:solidFill>
                <a:latin typeface="Times New Roman" panose="02020603050405020304" pitchFamily="18" charset="0"/>
                <a:ea typeface="Calibri" panose="020F0502020204030204" pitchFamily="34" charset="0"/>
                <a:cs typeface="Arial" panose="020B0604020202020204" pitchFamily="34" charset="0"/>
              </a:rPr>
              <a:t>1.  </a:t>
            </a:r>
            <a:r>
              <a:rPr lang="ar-SA" sz="3200" dirty="0">
                <a:solidFill>
                  <a:srgbClr val="1F4E79"/>
                </a:solidFill>
                <a:latin typeface="Calibri" panose="020F0502020204030204" pitchFamily="34" charset="0"/>
                <a:ea typeface="Calibri" panose="020F0502020204030204" pitchFamily="34" charset="0"/>
                <a:cs typeface="Times New Roman" panose="02020603050405020304" pitchFamily="18" charset="0"/>
              </a:rPr>
              <a:t>تزويدهم بالعلم النافع، الذي يبصرهم بالمعارف الشرعية الصحيحة، ويعصمهم من المفاهيم والتصورات المغلوطة.</a:t>
            </a:r>
            <a:endParaRPr lang="en-US" sz="3200" dirty="0">
              <a:latin typeface="Calibri" panose="020F0502020204030204" pitchFamily="34" charset="0"/>
              <a:ea typeface="Calibri" panose="020F0502020204030204" pitchFamily="34" charset="0"/>
              <a:cs typeface="Arial" panose="020B0604020202020204" pitchFamily="34" charset="0"/>
            </a:endParaRPr>
          </a:p>
          <a:p>
            <a:pPr algn="r" rtl="1">
              <a:lnSpc>
                <a:spcPct val="150000"/>
              </a:lnSpc>
              <a:spcAft>
                <a:spcPts val="800"/>
              </a:spcAft>
            </a:pPr>
            <a:r>
              <a:rPr lang="en-US" sz="3200" dirty="0">
                <a:solidFill>
                  <a:srgbClr val="1F4E79"/>
                </a:solidFill>
                <a:latin typeface="Times New Roman" panose="02020603050405020304" pitchFamily="18" charset="0"/>
                <a:ea typeface="Calibri" panose="020F0502020204030204" pitchFamily="34" charset="0"/>
                <a:cs typeface="Arial" panose="020B0604020202020204" pitchFamily="34" charset="0"/>
              </a:rPr>
              <a:t> 2. </a:t>
            </a:r>
            <a:r>
              <a:rPr lang="ar-SA" sz="3200" dirty="0">
                <a:solidFill>
                  <a:srgbClr val="1F4E79"/>
                </a:solidFill>
                <a:latin typeface="Calibri" panose="020F0502020204030204" pitchFamily="34" charset="0"/>
                <a:ea typeface="Calibri" panose="020F0502020204030204" pitchFamily="34" charset="0"/>
                <a:cs typeface="Times New Roman" panose="02020603050405020304" pitchFamily="18" charset="0"/>
              </a:rPr>
              <a:t>حثهم على أخذ العلم من منابعه الأصيلة، والاستنارة بفهم العلماء المعتدلين الموثوق في علمهم وأمانتهم ووسطيتهم.</a:t>
            </a:r>
            <a:endParaRPr lang="en-US" sz="3200" dirty="0">
              <a:latin typeface="Calibri" panose="020F0502020204030204" pitchFamily="34" charset="0"/>
              <a:ea typeface="Calibri" panose="020F0502020204030204" pitchFamily="34" charset="0"/>
              <a:cs typeface="Arial" panose="020B0604020202020204" pitchFamily="34" charset="0"/>
            </a:endParaRPr>
          </a:p>
          <a:p>
            <a:pPr algn="r" rtl="1">
              <a:lnSpc>
                <a:spcPct val="150000"/>
              </a:lnSpc>
              <a:spcAft>
                <a:spcPts val="800"/>
              </a:spcAft>
            </a:pPr>
            <a:endParaRPr lang="en-US" sz="32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7739278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292792"/>
            <a:ext cx="12192000" cy="3070649"/>
          </a:xfrm>
          <a:prstGeom prst="rect">
            <a:avLst/>
          </a:prstGeom>
        </p:spPr>
        <p:txBody>
          <a:bodyPr wrap="square">
            <a:spAutoFit/>
          </a:bodyPr>
          <a:lstStyle/>
          <a:p>
            <a:pPr algn="r" rtl="1">
              <a:lnSpc>
                <a:spcPct val="150000"/>
              </a:lnSpc>
              <a:spcAft>
                <a:spcPts val="800"/>
              </a:spcAft>
            </a:pPr>
            <a:r>
              <a:rPr lang="en-US" sz="3200" dirty="0">
                <a:solidFill>
                  <a:srgbClr val="1F4E79"/>
                </a:solidFill>
                <a:latin typeface="Times New Roman" panose="02020603050405020304" pitchFamily="18" charset="0"/>
                <a:ea typeface="Calibri" panose="020F0502020204030204" pitchFamily="34" charset="0"/>
                <a:cs typeface="Arial" panose="020B0604020202020204" pitchFamily="34" charset="0"/>
              </a:rPr>
              <a:t>. </a:t>
            </a:r>
            <a:r>
              <a:rPr lang="ar-IQ" sz="3200" dirty="0" smtClean="0">
                <a:solidFill>
                  <a:srgbClr val="1F4E79"/>
                </a:solidFill>
                <a:latin typeface="Times New Roman" panose="02020603050405020304" pitchFamily="18" charset="0"/>
                <a:ea typeface="Calibri" panose="020F0502020204030204" pitchFamily="34" charset="0"/>
                <a:cs typeface="Arial" panose="020B0604020202020204" pitchFamily="34" charset="0"/>
              </a:rPr>
              <a:t>3</a:t>
            </a:r>
            <a:r>
              <a:rPr lang="en-US" sz="3200" dirty="0" smtClean="0">
                <a:solidFill>
                  <a:srgbClr val="1F4E79"/>
                </a:solidFill>
                <a:latin typeface="Times New Roman" panose="02020603050405020304" pitchFamily="18" charset="0"/>
                <a:ea typeface="Calibri" panose="020F0502020204030204" pitchFamily="34" charset="0"/>
                <a:cs typeface="Arial" panose="020B0604020202020204" pitchFamily="34" charset="0"/>
              </a:rPr>
              <a:t> </a:t>
            </a:r>
            <a:r>
              <a:rPr lang="ar-SA" sz="3200" dirty="0">
                <a:solidFill>
                  <a:srgbClr val="1F4E79"/>
                </a:solidFill>
                <a:latin typeface="Calibri" panose="020F0502020204030204" pitchFamily="34" charset="0"/>
                <a:ea typeface="Calibri" panose="020F0502020204030204" pitchFamily="34" charset="0"/>
                <a:cs typeface="Times New Roman" panose="02020603050405020304" pitchFamily="18" charset="0"/>
              </a:rPr>
              <a:t>توعيتهم بعظم شأن الفتوى، وخطورة الخوض فيها من دون تأهل ولا اختصاص، فإن كثيراً من المتطرفين يفتقرون إلى هذا، فيقدمون على الإفتاء في كبريات المسائل في جرأة متناهية.</a:t>
            </a:r>
            <a:endParaRPr lang="en-US" sz="3200" dirty="0">
              <a:latin typeface="Calibri" panose="020F0502020204030204" pitchFamily="34" charset="0"/>
              <a:ea typeface="Calibri" panose="020F0502020204030204" pitchFamily="34" charset="0"/>
              <a:cs typeface="Arial" panose="020B0604020202020204" pitchFamily="34" charset="0"/>
            </a:endParaRPr>
          </a:p>
          <a:p>
            <a:pPr algn="r" rtl="1">
              <a:lnSpc>
                <a:spcPct val="150000"/>
              </a:lnSpc>
              <a:spcAft>
                <a:spcPts val="800"/>
              </a:spcAft>
            </a:pPr>
            <a:r>
              <a:rPr lang="en-US" sz="3200" dirty="0">
                <a:solidFill>
                  <a:srgbClr val="1F4E79"/>
                </a:solidFill>
                <a:latin typeface="Times New Roman" panose="02020603050405020304" pitchFamily="18" charset="0"/>
                <a:ea typeface="Calibri" panose="020F0502020204030204" pitchFamily="34" charset="0"/>
                <a:cs typeface="Arial" panose="020B0604020202020204" pitchFamily="34" charset="0"/>
              </a:rPr>
              <a:t>4.  </a:t>
            </a:r>
            <a:r>
              <a:rPr lang="ar-SA" sz="3200" dirty="0">
                <a:solidFill>
                  <a:srgbClr val="1F4E79"/>
                </a:solidFill>
                <a:latin typeface="Calibri" panose="020F0502020204030204" pitchFamily="34" charset="0"/>
                <a:ea typeface="Calibri" panose="020F0502020204030204" pitchFamily="34" charset="0"/>
                <a:cs typeface="Times New Roman" panose="02020603050405020304" pitchFamily="18" charset="0"/>
              </a:rPr>
              <a:t>تربيتهم على التجرد للحق، وبيان فضل التراجع عن الخطأ والعودة إلى الحق عند ظهوره، وعدم التمادي في الباطل والانحراف.</a:t>
            </a:r>
            <a:endParaRPr lang="en-US" sz="3200" dirty="0">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6617934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0836" y="0"/>
            <a:ext cx="12192000" cy="6063198"/>
          </a:xfrm>
          <a:prstGeom prst="rect">
            <a:avLst/>
          </a:prstGeom>
        </p:spPr>
        <p:txBody>
          <a:bodyPr wrap="square">
            <a:spAutoFit/>
          </a:bodyPr>
          <a:lstStyle/>
          <a:p>
            <a:pPr algn="r" rtl="1">
              <a:lnSpc>
                <a:spcPct val="150000"/>
              </a:lnSpc>
              <a:spcAft>
                <a:spcPts val="800"/>
              </a:spcAft>
            </a:pPr>
            <a:r>
              <a:rPr lang="en-US" sz="3200" dirty="0" smtClean="0">
                <a:solidFill>
                  <a:srgbClr val="1F4E79"/>
                </a:solidFill>
                <a:latin typeface="Times New Roman" panose="02020603050405020304" pitchFamily="18" charset="0"/>
                <a:ea typeface="Calibri" panose="020F0502020204030204" pitchFamily="34" charset="0"/>
                <a:cs typeface="Arial" panose="020B0604020202020204" pitchFamily="34" charset="0"/>
              </a:rPr>
              <a:t>.</a:t>
            </a:r>
            <a:r>
              <a:rPr lang="ar-IQ" sz="3200" dirty="0" smtClean="0">
                <a:solidFill>
                  <a:srgbClr val="1F4E79"/>
                </a:solidFill>
                <a:latin typeface="Times New Roman" panose="02020603050405020304" pitchFamily="18" charset="0"/>
                <a:ea typeface="Calibri" panose="020F0502020204030204" pitchFamily="34" charset="0"/>
                <a:cs typeface="Arial" panose="020B0604020202020204" pitchFamily="34" charset="0"/>
              </a:rPr>
              <a:t>5</a:t>
            </a:r>
            <a:r>
              <a:rPr lang="en-US" sz="3200" dirty="0" smtClean="0">
                <a:solidFill>
                  <a:srgbClr val="1F4E79"/>
                </a:solidFill>
                <a:latin typeface="Times New Roman" panose="02020603050405020304" pitchFamily="18" charset="0"/>
                <a:ea typeface="Calibri" panose="020F0502020204030204" pitchFamily="34" charset="0"/>
                <a:cs typeface="Arial" panose="020B0604020202020204" pitchFamily="34" charset="0"/>
              </a:rPr>
              <a:t>  </a:t>
            </a:r>
            <a:r>
              <a:rPr lang="ar-SA" sz="3200" dirty="0">
                <a:solidFill>
                  <a:srgbClr val="1F4E79"/>
                </a:solidFill>
                <a:latin typeface="Calibri" panose="020F0502020204030204" pitchFamily="34" charset="0"/>
                <a:ea typeface="Calibri" panose="020F0502020204030204" pitchFamily="34" charset="0"/>
                <a:cs typeface="Times New Roman" panose="02020603050405020304" pitchFamily="18" charset="0"/>
              </a:rPr>
              <a:t>تزويدهم بالأخلاق الحميدة، التي تزرع فيهم الشخصية المتزنة المحبة للخير والوئام، مثل الحلم والأناة والرحمة والعطف واللين والرفق، ودور الأسرة والمدرسة في ذلك كبير.</a:t>
            </a:r>
            <a:endParaRPr lang="en-US" sz="3200" dirty="0">
              <a:latin typeface="Calibri" panose="020F0502020204030204" pitchFamily="34" charset="0"/>
              <a:ea typeface="Calibri" panose="020F0502020204030204" pitchFamily="34" charset="0"/>
              <a:cs typeface="Arial" panose="020B0604020202020204" pitchFamily="34" charset="0"/>
            </a:endParaRPr>
          </a:p>
          <a:p>
            <a:pPr algn="r" rtl="1">
              <a:lnSpc>
                <a:spcPct val="150000"/>
              </a:lnSpc>
              <a:spcAft>
                <a:spcPts val="800"/>
              </a:spcAft>
            </a:pPr>
            <a:r>
              <a:rPr lang="en-US" sz="3200" dirty="0">
                <a:solidFill>
                  <a:srgbClr val="1F4E79"/>
                </a:solidFill>
                <a:latin typeface="Times New Roman" panose="02020603050405020304" pitchFamily="18" charset="0"/>
                <a:ea typeface="Calibri" panose="020F0502020204030204" pitchFamily="34" charset="0"/>
                <a:cs typeface="Arial" panose="020B0604020202020204" pitchFamily="34" charset="0"/>
              </a:rPr>
              <a:t>6.</a:t>
            </a:r>
            <a:r>
              <a:rPr lang="ar-SA" sz="3200" dirty="0">
                <a:solidFill>
                  <a:srgbClr val="1F4E79"/>
                </a:solidFill>
                <a:latin typeface="Calibri" panose="020F0502020204030204" pitchFamily="34" charset="0"/>
                <a:ea typeface="Calibri" panose="020F0502020204030204" pitchFamily="34" charset="0"/>
                <a:cs typeface="Times New Roman" panose="02020603050405020304" pitchFamily="18" charset="0"/>
              </a:rPr>
              <a:t>  تربيتهم على الهدوء وضبط النفس والتحكم بالانفعالات وحسن التعامل مع المواقف المختلفة، وعدم اللجوء إلى العنف أو ردات الفعل العدوانية.</a:t>
            </a:r>
            <a:endParaRPr lang="en-US" sz="3200" dirty="0">
              <a:latin typeface="Calibri" panose="020F0502020204030204" pitchFamily="34" charset="0"/>
              <a:ea typeface="Calibri" panose="020F0502020204030204" pitchFamily="34" charset="0"/>
              <a:cs typeface="Arial" panose="020B0604020202020204" pitchFamily="34" charset="0"/>
            </a:endParaRPr>
          </a:p>
          <a:p>
            <a:pPr algn="r" rtl="1">
              <a:lnSpc>
                <a:spcPct val="150000"/>
              </a:lnSpc>
              <a:spcAft>
                <a:spcPts val="800"/>
              </a:spcAft>
            </a:pPr>
            <a:r>
              <a:rPr lang="en-US" sz="3200" dirty="0">
                <a:solidFill>
                  <a:srgbClr val="1F4E79"/>
                </a:solidFill>
                <a:latin typeface="Times New Roman" panose="02020603050405020304" pitchFamily="18" charset="0"/>
                <a:ea typeface="Calibri" panose="020F0502020204030204" pitchFamily="34" charset="0"/>
                <a:cs typeface="Arial" panose="020B0604020202020204" pitchFamily="34" charset="0"/>
              </a:rPr>
              <a:t>7.  </a:t>
            </a:r>
            <a:r>
              <a:rPr lang="ar-SA" sz="3200" dirty="0">
                <a:solidFill>
                  <a:srgbClr val="1F4E79"/>
                </a:solidFill>
                <a:latin typeface="Calibri" panose="020F0502020204030204" pitchFamily="34" charset="0"/>
                <a:ea typeface="Calibri" panose="020F0502020204030204" pitchFamily="34" charset="0"/>
                <a:cs typeface="Times New Roman" panose="02020603050405020304" pitchFamily="18" charset="0"/>
              </a:rPr>
              <a:t>غرس محبة الوطن في نفوسهم، وتقوية تعلقهم به، والوفاء له، وتقدير مصالحه، واحترام قيادته ومؤسساته، وتقوية القناعة لديهم بأن ذلك مطلب شرعي ووطني، وأن المصلحة في ذلك تعود عليهم.</a:t>
            </a:r>
            <a:endParaRPr lang="en-US" sz="3200" dirty="0">
              <a:latin typeface="Calibri" panose="020F0502020204030204" pitchFamily="34" charset="0"/>
              <a:ea typeface="Calibri" panose="020F0502020204030204" pitchFamily="34" charset="0"/>
              <a:cs typeface="Arial" panose="020B0604020202020204" pitchFamily="34" charset="0"/>
            </a:endParaRPr>
          </a:p>
          <a:p>
            <a:pPr algn="r" rtl="1"/>
            <a:r>
              <a:rPr lang="en-US" sz="3200" dirty="0">
                <a:solidFill>
                  <a:srgbClr val="1F4E79"/>
                </a:solidFill>
                <a:latin typeface="Times New Roman" panose="02020603050405020304" pitchFamily="18" charset="0"/>
                <a:ea typeface="Calibri" panose="020F0502020204030204" pitchFamily="34" charset="0"/>
              </a:rPr>
              <a:t>8.  </a:t>
            </a:r>
            <a:r>
              <a:rPr lang="ar-SA" sz="3200" dirty="0">
                <a:solidFill>
                  <a:srgbClr val="1F4E79"/>
                </a:solidFill>
                <a:ea typeface="Calibri" panose="020F0502020204030204" pitchFamily="34" charset="0"/>
                <a:cs typeface="Times New Roman" panose="02020603050405020304" pitchFamily="18" charset="0"/>
              </a:rPr>
              <a:t>تربيتهم على مراعاة المصالح العليا وحفظ الدين والنفس والعقل </a:t>
            </a:r>
            <a:endParaRPr lang="en-US" sz="3200" dirty="0"/>
          </a:p>
        </p:txBody>
      </p:sp>
    </p:spTree>
    <p:extLst>
      <p:ext uri="{BB962C8B-B14F-4D97-AF65-F5344CB8AC3E}">
        <p14:creationId xmlns:p14="http://schemas.microsoft.com/office/powerpoint/2010/main" val="31864329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4691" y="0"/>
            <a:ext cx="12192000" cy="5491824"/>
          </a:xfrm>
          <a:prstGeom prst="rect">
            <a:avLst/>
          </a:prstGeom>
        </p:spPr>
        <p:txBody>
          <a:bodyPr wrap="square">
            <a:spAutoFit/>
          </a:bodyPr>
          <a:lstStyle/>
          <a:p>
            <a:pPr algn="r" rtl="1">
              <a:lnSpc>
                <a:spcPct val="150000"/>
              </a:lnSpc>
              <a:spcAft>
                <a:spcPts val="800"/>
              </a:spcAft>
            </a:pPr>
            <a:r>
              <a:rPr lang="en-US" sz="3200" dirty="0" smtClean="0">
                <a:solidFill>
                  <a:srgbClr val="1F4E79"/>
                </a:solidFill>
                <a:latin typeface="Times New Roman" panose="02020603050405020304" pitchFamily="18" charset="0"/>
                <a:ea typeface="Calibri" panose="020F0502020204030204" pitchFamily="34" charset="0"/>
                <a:cs typeface="Arial" panose="020B0604020202020204" pitchFamily="34" charset="0"/>
              </a:rPr>
              <a:t>.</a:t>
            </a:r>
            <a:r>
              <a:rPr lang="ar-IQ" sz="3200" dirty="0" smtClean="0">
                <a:solidFill>
                  <a:srgbClr val="1F4E79"/>
                </a:solidFill>
                <a:latin typeface="Times New Roman" panose="02020603050405020304" pitchFamily="18" charset="0"/>
                <a:ea typeface="Calibri" panose="020F0502020204030204" pitchFamily="34" charset="0"/>
                <a:cs typeface="Arial" panose="020B0604020202020204" pitchFamily="34" charset="0"/>
              </a:rPr>
              <a:t>9</a:t>
            </a:r>
            <a:r>
              <a:rPr lang="en-US" sz="3200" dirty="0" smtClean="0">
                <a:solidFill>
                  <a:srgbClr val="1F4E79"/>
                </a:solidFill>
                <a:latin typeface="Times New Roman" panose="02020603050405020304" pitchFamily="18" charset="0"/>
                <a:ea typeface="Calibri" panose="020F0502020204030204" pitchFamily="34" charset="0"/>
                <a:cs typeface="Arial" panose="020B0604020202020204" pitchFamily="34" charset="0"/>
              </a:rPr>
              <a:t>  </a:t>
            </a:r>
            <a:r>
              <a:rPr lang="ar-SA" sz="3200" dirty="0">
                <a:solidFill>
                  <a:srgbClr val="1F4E79"/>
                </a:solidFill>
                <a:latin typeface="Calibri" panose="020F0502020204030204" pitchFamily="34" charset="0"/>
                <a:ea typeface="Calibri" panose="020F0502020204030204" pitchFamily="34" charset="0"/>
                <a:cs typeface="Times New Roman" panose="02020603050405020304" pitchFamily="18" charset="0"/>
              </a:rPr>
              <a:t>تربيتهم على تقدير نعمة الأمن، والمحافظة على أسبابه، واجتناب الإخلال به.</a:t>
            </a:r>
            <a:endParaRPr lang="en-US" sz="3200" dirty="0">
              <a:latin typeface="Calibri" panose="020F0502020204030204" pitchFamily="34" charset="0"/>
              <a:ea typeface="Calibri" panose="020F0502020204030204" pitchFamily="34" charset="0"/>
              <a:cs typeface="Arial" panose="020B0604020202020204" pitchFamily="34" charset="0"/>
            </a:endParaRPr>
          </a:p>
          <a:p>
            <a:pPr algn="r" rtl="1">
              <a:lnSpc>
                <a:spcPct val="150000"/>
              </a:lnSpc>
              <a:spcAft>
                <a:spcPts val="800"/>
              </a:spcAft>
            </a:pPr>
            <a:r>
              <a:rPr lang="en-US" sz="3200" dirty="0">
                <a:solidFill>
                  <a:srgbClr val="1F4E79"/>
                </a:solidFill>
                <a:latin typeface="Times New Roman" panose="02020603050405020304" pitchFamily="18" charset="0"/>
                <a:ea typeface="Calibri" panose="020F0502020204030204" pitchFamily="34" charset="0"/>
                <a:cs typeface="Arial" panose="020B0604020202020204" pitchFamily="34" charset="0"/>
              </a:rPr>
              <a:t>10.  </a:t>
            </a:r>
            <a:r>
              <a:rPr lang="ar-SA" sz="3200" dirty="0">
                <a:solidFill>
                  <a:srgbClr val="1F4E79"/>
                </a:solidFill>
                <a:latin typeface="Calibri" panose="020F0502020204030204" pitchFamily="34" charset="0"/>
                <a:ea typeface="Calibri" panose="020F0502020204030204" pitchFamily="34" charset="0"/>
                <a:cs typeface="Times New Roman" panose="02020603050405020304" pitchFamily="18" charset="0"/>
              </a:rPr>
              <a:t>تعويدهم على مشاورة القريبين منهم، والتعامل معهم برحابة صدر وشفافية، وفتح الباب لهم لعرض ما يطرأ لديهم من مشكلات مختلفة، وحسن محاورتهم بالحسنى.</a:t>
            </a:r>
            <a:endParaRPr lang="en-US" sz="3200" dirty="0">
              <a:latin typeface="Calibri" panose="020F0502020204030204" pitchFamily="34" charset="0"/>
              <a:ea typeface="Calibri" panose="020F0502020204030204" pitchFamily="34" charset="0"/>
              <a:cs typeface="Arial" panose="020B0604020202020204" pitchFamily="34" charset="0"/>
            </a:endParaRPr>
          </a:p>
          <a:p>
            <a:pPr algn="r" rtl="1">
              <a:lnSpc>
                <a:spcPct val="150000"/>
              </a:lnSpc>
              <a:spcAft>
                <a:spcPts val="800"/>
              </a:spcAft>
            </a:pPr>
            <a:r>
              <a:rPr lang="en-US" sz="3200" dirty="0">
                <a:solidFill>
                  <a:srgbClr val="1F4E79"/>
                </a:solidFill>
                <a:latin typeface="Times New Roman" panose="02020603050405020304" pitchFamily="18" charset="0"/>
                <a:ea typeface="Calibri" panose="020F0502020204030204" pitchFamily="34" charset="0"/>
                <a:cs typeface="Arial" panose="020B0604020202020204" pitchFamily="34" charset="0"/>
              </a:rPr>
              <a:t>11.  </a:t>
            </a:r>
            <a:r>
              <a:rPr lang="ar-SA" sz="3200" dirty="0">
                <a:solidFill>
                  <a:srgbClr val="1F4E79"/>
                </a:solidFill>
                <a:latin typeface="Calibri" panose="020F0502020204030204" pitchFamily="34" charset="0"/>
                <a:ea typeface="Calibri" panose="020F0502020204030204" pitchFamily="34" charset="0"/>
                <a:cs typeface="Times New Roman" panose="02020603050405020304" pitchFamily="18" charset="0"/>
              </a:rPr>
              <a:t>إرشادهم إلى حسن اختيار الصحبة، وانتقاء الأصدقاء الصالحين، فطبقة الأصدقاء هم من أكثر الفئات تأثيراً في قرنائهم.</a:t>
            </a:r>
            <a:endParaRPr lang="en-US" sz="3200" dirty="0">
              <a:latin typeface="Calibri" panose="020F0502020204030204" pitchFamily="34" charset="0"/>
              <a:ea typeface="Calibri" panose="020F0502020204030204" pitchFamily="34" charset="0"/>
              <a:cs typeface="Arial" panose="020B0604020202020204" pitchFamily="34" charset="0"/>
            </a:endParaRPr>
          </a:p>
          <a:p>
            <a:pPr algn="r" rtl="1">
              <a:lnSpc>
                <a:spcPct val="150000"/>
              </a:lnSpc>
              <a:spcAft>
                <a:spcPts val="800"/>
              </a:spcAft>
            </a:pPr>
            <a:r>
              <a:rPr lang="en-US" sz="3200" dirty="0">
                <a:solidFill>
                  <a:srgbClr val="1F4E79"/>
                </a:solidFill>
                <a:latin typeface="Times New Roman" panose="02020603050405020304" pitchFamily="18" charset="0"/>
                <a:ea typeface="Calibri" panose="020F0502020204030204" pitchFamily="34" charset="0"/>
                <a:cs typeface="Arial" panose="020B0604020202020204" pitchFamily="34" charset="0"/>
              </a:rPr>
              <a:t>12.  </a:t>
            </a:r>
            <a:r>
              <a:rPr lang="ar-SA" sz="3200" dirty="0">
                <a:solidFill>
                  <a:srgbClr val="1F4E79"/>
                </a:solidFill>
                <a:latin typeface="Calibri" panose="020F0502020204030204" pitchFamily="34" charset="0"/>
                <a:ea typeface="Calibri" panose="020F0502020204030204" pitchFamily="34" charset="0"/>
                <a:cs typeface="Times New Roman" panose="02020603050405020304" pitchFamily="18" charset="0"/>
              </a:rPr>
              <a:t>تشجيعهم على حسن الاندماج مع المجتمع، وتعويدهم على صلة الأرحام، وإبعادهم عن الأمور السلبية كالانطواء والعزلة والكراهية والبغضاء.</a:t>
            </a:r>
            <a:endParaRPr lang="en-US" sz="32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257439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172246"/>
            <a:ext cx="12192000" cy="4237057"/>
          </a:xfrm>
          <a:prstGeom prst="rect">
            <a:avLst/>
          </a:prstGeom>
        </p:spPr>
        <p:txBody>
          <a:bodyPr wrap="square">
            <a:spAutoFit/>
          </a:bodyPr>
          <a:lstStyle/>
          <a:p>
            <a:pPr algn="r" rtl="1">
              <a:lnSpc>
                <a:spcPct val="150000"/>
              </a:lnSpc>
              <a:spcAft>
                <a:spcPts val="800"/>
              </a:spcAft>
            </a:pPr>
            <a:r>
              <a:rPr lang="en-US" sz="3200" dirty="0" smtClean="0">
                <a:solidFill>
                  <a:srgbClr val="1F4E79"/>
                </a:solidFill>
                <a:latin typeface="Times New Roman" panose="02020603050405020304" pitchFamily="18" charset="0"/>
                <a:ea typeface="Calibri" panose="020F0502020204030204" pitchFamily="34" charset="0"/>
                <a:cs typeface="Arial" panose="020B0604020202020204" pitchFamily="34" charset="0"/>
              </a:rPr>
              <a:t>.</a:t>
            </a:r>
            <a:r>
              <a:rPr lang="ar-IQ" sz="3200" dirty="0" smtClean="0">
                <a:solidFill>
                  <a:srgbClr val="1F4E79"/>
                </a:solidFill>
                <a:latin typeface="Times New Roman" panose="02020603050405020304" pitchFamily="18" charset="0"/>
                <a:ea typeface="Calibri" panose="020F0502020204030204" pitchFamily="34" charset="0"/>
                <a:cs typeface="Arial" panose="020B0604020202020204" pitchFamily="34" charset="0"/>
              </a:rPr>
              <a:t>13</a:t>
            </a:r>
            <a:r>
              <a:rPr lang="en-US" sz="3200" dirty="0" smtClean="0">
                <a:solidFill>
                  <a:srgbClr val="1F4E79"/>
                </a:solidFill>
                <a:latin typeface="Times New Roman" panose="02020603050405020304" pitchFamily="18" charset="0"/>
                <a:ea typeface="Calibri" panose="020F0502020204030204" pitchFamily="34" charset="0"/>
                <a:cs typeface="Arial" panose="020B0604020202020204" pitchFamily="34" charset="0"/>
              </a:rPr>
              <a:t>  </a:t>
            </a:r>
            <a:r>
              <a:rPr lang="ar-SA" sz="3200" dirty="0">
                <a:solidFill>
                  <a:srgbClr val="1F4E79"/>
                </a:solidFill>
                <a:latin typeface="Calibri" panose="020F0502020204030204" pitchFamily="34" charset="0"/>
                <a:ea typeface="Calibri" panose="020F0502020204030204" pitchFamily="34" charset="0"/>
                <a:cs typeface="Times New Roman" panose="02020603050405020304" pitchFamily="18" charset="0"/>
              </a:rPr>
              <a:t>بيان طرق معالجة الخطأ لهم إذا صادفهم، وتعويدهم على أدب النصيحة الراقية، والكلمة الطيبة الجميلة.</a:t>
            </a:r>
            <a:endParaRPr lang="en-US" sz="3200" dirty="0">
              <a:latin typeface="Calibri" panose="020F0502020204030204" pitchFamily="34" charset="0"/>
              <a:ea typeface="Calibri" panose="020F0502020204030204" pitchFamily="34" charset="0"/>
              <a:cs typeface="Arial" panose="020B0604020202020204" pitchFamily="34" charset="0"/>
            </a:endParaRPr>
          </a:p>
          <a:p>
            <a:pPr algn="r" rtl="1">
              <a:lnSpc>
                <a:spcPct val="150000"/>
              </a:lnSpc>
              <a:spcAft>
                <a:spcPts val="800"/>
              </a:spcAft>
            </a:pPr>
            <a:r>
              <a:rPr lang="en-US" sz="3200" dirty="0">
                <a:solidFill>
                  <a:srgbClr val="1F4E79"/>
                </a:solidFill>
                <a:latin typeface="Times New Roman" panose="02020603050405020304" pitchFamily="18" charset="0"/>
                <a:ea typeface="Calibri" panose="020F0502020204030204" pitchFamily="34" charset="0"/>
                <a:cs typeface="Arial" panose="020B0604020202020204" pitchFamily="34" charset="0"/>
              </a:rPr>
              <a:t>14.  </a:t>
            </a:r>
            <a:r>
              <a:rPr lang="ar-SA" sz="3200" dirty="0">
                <a:solidFill>
                  <a:srgbClr val="1F4E79"/>
                </a:solidFill>
                <a:latin typeface="Calibri" panose="020F0502020204030204" pitchFamily="34" charset="0"/>
                <a:ea typeface="Calibri" panose="020F0502020204030204" pitchFamily="34" charset="0"/>
                <a:cs typeface="Times New Roman" panose="02020603050405020304" pitchFamily="18" charset="0"/>
              </a:rPr>
              <a:t>تنمية مهارات التفكير السليم لديهم، والذي يرفع فيهم مستوى الوعي واليقظة والإدراك، ويعودهم على حسن النظر والتمحيص.</a:t>
            </a:r>
            <a:endParaRPr lang="en-US" sz="3200" dirty="0">
              <a:latin typeface="Calibri" panose="020F0502020204030204" pitchFamily="34" charset="0"/>
              <a:ea typeface="Calibri" panose="020F0502020204030204" pitchFamily="34" charset="0"/>
              <a:cs typeface="Arial" panose="020B0604020202020204" pitchFamily="34" charset="0"/>
            </a:endParaRPr>
          </a:p>
          <a:p>
            <a:pPr algn="r" rtl="1"/>
            <a:r>
              <a:rPr lang="en-US" sz="3200" dirty="0">
                <a:solidFill>
                  <a:srgbClr val="1F4E79"/>
                </a:solidFill>
                <a:latin typeface="Times New Roman" panose="02020603050405020304" pitchFamily="18" charset="0"/>
                <a:ea typeface="Calibri" panose="020F0502020204030204" pitchFamily="34" charset="0"/>
              </a:rPr>
              <a:t>15.  </a:t>
            </a:r>
            <a:r>
              <a:rPr lang="ar-SA" sz="3200" dirty="0">
                <a:solidFill>
                  <a:srgbClr val="1F4E79"/>
                </a:solidFill>
                <a:ea typeface="Calibri" panose="020F0502020204030204" pitchFamily="34" charset="0"/>
                <a:cs typeface="Times New Roman" panose="02020603050405020304" pitchFamily="18" charset="0"/>
              </a:rPr>
              <a:t>تربيتهم على مبدأ التحري والتثبت وعدم الانخداع بالإشاعات المغرضة والمعلومات المغلوطة </a:t>
            </a:r>
            <a:endParaRPr lang="en-US" sz="3200" dirty="0"/>
          </a:p>
        </p:txBody>
      </p:sp>
    </p:spTree>
    <p:extLst>
      <p:ext uri="{BB962C8B-B14F-4D97-AF65-F5344CB8AC3E}">
        <p14:creationId xmlns:p14="http://schemas.microsoft.com/office/powerpoint/2010/main" val="39746979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2500541"/>
            <a:ext cx="12192000" cy="3070649"/>
          </a:xfrm>
          <a:prstGeom prst="rect">
            <a:avLst/>
          </a:prstGeom>
        </p:spPr>
        <p:txBody>
          <a:bodyPr wrap="square">
            <a:spAutoFit/>
          </a:bodyPr>
          <a:lstStyle/>
          <a:p>
            <a:pPr algn="r" rtl="1">
              <a:lnSpc>
                <a:spcPct val="150000"/>
              </a:lnSpc>
              <a:spcAft>
                <a:spcPts val="800"/>
              </a:spcAft>
            </a:pPr>
            <a:r>
              <a:rPr lang="en-US" sz="3200" dirty="0" smtClean="0">
                <a:solidFill>
                  <a:srgbClr val="1F4E79"/>
                </a:solidFill>
                <a:latin typeface="Times New Roman" panose="02020603050405020304" pitchFamily="18" charset="0"/>
                <a:ea typeface="Calibri" panose="020F0502020204030204" pitchFamily="34" charset="0"/>
                <a:cs typeface="Arial" panose="020B0604020202020204" pitchFamily="34" charset="0"/>
              </a:rPr>
              <a:t>.</a:t>
            </a:r>
            <a:r>
              <a:rPr lang="ar-IQ" sz="3200" dirty="0" smtClean="0">
                <a:solidFill>
                  <a:srgbClr val="1F4E79"/>
                </a:solidFill>
                <a:latin typeface="Times New Roman" panose="02020603050405020304" pitchFamily="18" charset="0"/>
                <a:ea typeface="Calibri" panose="020F0502020204030204" pitchFamily="34" charset="0"/>
                <a:cs typeface="Arial" panose="020B0604020202020204" pitchFamily="34" charset="0"/>
              </a:rPr>
              <a:t>16</a:t>
            </a:r>
            <a:r>
              <a:rPr lang="en-US" sz="3200" dirty="0" smtClean="0">
                <a:solidFill>
                  <a:srgbClr val="1F4E79"/>
                </a:solidFill>
                <a:latin typeface="Times New Roman" panose="02020603050405020304" pitchFamily="18" charset="0"/>
                <a:ea typeface="Calibri" panose="020F0502020204030204" pitchFamily="34" charset="0"/>
                <a:cs typeface="Arial" panose="020B0604020202020204" pitchFamily="34" charset="0"/>
              </a:rPr>
              <a:t>  </a:t>
            </a:r>
            <a:r>
              <a:rPr lang="ar-SA" sz="3200" dirty="0">
                <a:solidFill>
                  <a:srgbClr val="1F4E79"/>
                </a:solidFill>
                <a:latin typeface="Calibri" panose="020F0502020204030204" pitchFamily="34" charset="0"/>
                <a:ea typeface="Calibri" panose="020F0502020204030204" pitchFamily="34" charset="0"/>
                <a:cs typeface="Times New Roman" panose="02020603050405020304" pitchFamily="18" charset="0"/>
              </a:rPr>
              <a:t>إرشادهم إلى حسن استخدام المواقع الإلكترونية وأدوات التقنية الحديثة، ومتابعة مصادر تلقي المعلومات لديهم في هذه الشبكات وغيرها.</a:t>
            </a:r>
            <a:endParaRPr lang="en-US" sz="3200" dirty="0">
              <a:latin typeface="Calibri" panose="020F0502020204030204" pitchFamily="34" charset="0"/>
              <a:ea typeface="Calibri" panose="020F0502020204030204" pitchFamily="34" charset="0"/>
              <a:cs typeface="Arial" panose="020B0604020202020204" pitchFamily="34" charset="0"/>
            </a:endParaRPr>
          </a:p>
          <a:p>
            <a:pPr algn="r" rtl="1">
              <a:lnSpc>
                <a:spcPct val="150000"/>
              </a:lnSpc>
              <a:spcAft>
                <a:spcPts val="800"/>
              </a:spcAft>
            </a:pPr>
            <a:r>
              <a:rPr lang="en-US" sz="3200" dirty="0">
                <a:solidFill>
                  <a:srgbClr val="1F4E79"/>
                </a:solidFill>
                <a:latin typeface="Times New Roman" panose="02020603050405020304" pitchFamily="18" charset="0"/>
                <a:ea typeface="Calibri" panose="020F0502020204030204" pitchFamily="34" charset="0"/>
                <a:cs typeface="Arial" panose="020B0604020202020204" pitchFamily="34" charset="0"/>
              </a:rPr>
              <a:t>17.  </a:t>
            </a:r>
            <a:r>
              <a:rPr lang="ar-SA" sz="3200" dirty="0">
                <a:solidFill>
                  <a:srgbClr val="1F4E79"/>
                </a:solidFill>
                <a:latin typeface="Calibri" panose="020F0502020204030204" pitchFamily="34" charset="0"/>
                <a:ea typeface="Calibri" panose="020F0502020204030204" pitchFamily="34" charset="0"/>
                <a:cs typeface="Times New Roman" panose="02020603050405020304" pitchFamily="18" charset="0"/>
              </a:rPr>
              <a:t>تنفيرهم من مسالك التطرف والتنظيمات الإرهابية، وبيان قبح آثارها وسوء مآلاتها وعواقبها الوخيمة.</a:t>
            </a:r>
            <a:endParaRPr lang="en-US" sz="32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6401872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9705" y="180475"/>
            <a:ext cx="11081083" cy="6124072"/>
          </a:xfrm>
          <a:prstGeom prst="rect">
            <a:avLst/>
          </a:prstGeom>
        </p:spPr>
      </p:pic>
    </p:spTree>
    <p:extLst>
      <p:ext uri="{BB962C8B-B14F-4D97-AF65-F5344CB8AC3E}">
        <p14:creationId xmlns:p14="http://schemas.microsoft.com/office/powerpoint/2010/main" val="32670178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248795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4222" y="288763"/>
            <a:ext cx="11911262" cy="6225550"/>
          </a:xfrm>
          <a:prstGeom prst="rect">
            <a:avLst/>
          </a:prstGeom>
        </p:spPr>
        <p:txBody>
          <a:bodyPr wrap="square">
            <a:spAutoFit/>
          </a:bodyPr>
          <a:lstStyle/>
          <a:p>
            <a:pPr algn="r">
              <a:lnSpc>
                <a:spcPct val="107000"/>
              </a:lnSpc>
              <a:spcAft>
                <a:spcPts val="800"/>
              </a:spcAft>
            </a:pPr>
            <a:r>
              <a:rPr lang="ar-SA" sz="4000" b="1" u="sng" dirty="0">
                <a:solidFill>
                  <a:srgbClr val="C00000"/>
                </a:solidFill>
                <a:latin typeface="Times New Roman" panose="02020603050405020304" pitchFamily="18" charset="0"/>
                <a:ea typeface="Times New Roman" panose="02020603050405020304" pitchFamily="18" charset="0"/>
              </a:rPr>
              <a:t>مفهوم التطرف :</a:t>
            </a:r>
            <a:endParaRPr lang="en-US" sz="4000" u="sng" dirty="0">
              <a:solidFill>
                <a:srgbClr val="C00000"/>
              </a:solidFill>
              <a:latin typeface="Times New Roman" panose="02020603050405020304" pitchFamily="18" charset="0"/>
              <a:ea typeface="Calibri" panose="020F0502020204030204" pitchFamily="34" charset="0"/>
            </a:endParaRPr>
          </a:p>
          <a:p>
            <a:pPr algn="r">
              <a:lnSpc>
                <a:spcPct val="107000"/>
              </a:lnSpc>
              <a:spcAft>
                <a:spcPts val="800"/>
              </a:spcAft>
            </a:pPr>
            <a:r>
              <a:rPr lang="ar-SA" sz="2800" dirty="0">
                <a:solidFill>
                  <a:srgbClr val="1F4E79"/>
                </a:solidFill>
                <a:latin typeface="Times New Roman" panose="02020603050405020304" pitchFamily="18" charset="0"/>
                <a:ea typeface="Times New Roman" panose="02020603050405020304" pitchFamily="18" charset="0"/>
              </a:rPr>
              <a:t>    </a:t>
            </a:r>
            <a:r>
              <a:rPr lang="ar-SA" sz="3200" dirty="0">
                <a:solidFill>
                  <a:srgbClr val="1F4E79"/>
                </a:solidFill>
                <a:latin typeface="Times New Roman" panose="02020603050405020304" pitchFamily="18" charset="0"/>
                <a:ea typeface="Times New Roman" panose="02020603050405020304" pitchFamily="18" charset="0"/>
              </a:rPr>
              <a:t>أن التطرف ظاهرة مرضية تؤشر على وجود خلل ما في النفس الأنسانية أو في الظروف المحيطة بها ، فالنفس الأنسانية السوية بطبيعتها ترفض التطرف والتعصب والجمود ،لان الفطرة السليمة تأبى ذلك وتنفر منه .</a:t>
            </a:r>
            <a:r>
              <a:rPr lang="ar-SA" sz="3200" dirty="0">
                <a:solidFill>
                  <a:srgbClr val="1F4E79"/>
                </a:solidFill>
                <a:latin typeface="lfont"/>
                <a:ea typeface="Times New Roman" panose="02020603050405020304" pitchFamily="18" charset="0"/>
              </a:rPr>
              <a:t> </a:t>
            </a:r>
            <a:endParaRPr lang="en-US" sz="3200" dirty="0">
              <a:latin typeface="Times New Roman" panose="02020603050405020304" pitchFamily="18" charset="0"/>
              <a:ea typeface="Calibri" panose="020F0502020204030204" pitchFamily="34" charset="0"/>
            </a:endParaRPr>
          </a:p>
          <a:p>
            <a:pPr algn="just" rtl="1">
              <a:lnSpc>
                <a:spcPct val="107000"/>
              </a:lnSpc>
              <a:spcAft>
                <a:spcPts val="800"/>
              </a:spcAft>
            </a:pPr>
            <a:r>
              <a:rPr lang="ar-SA" sz="3200" dirty="0">
                <a:solidFill>
                  <a:srgbClr val="1F4E79"/>
                </a:solidFill>
                <a:latin typeface="Times New Roman" panose="02020603050405020304" pitchFamily="18" charset="0"/>
                <a:ea typeface="Calibri" panose="020F0502020204030204" pitchFamily="34" charset="0"/>
              </a:rPr>
              <a:t>    يمكن تعريف التطرف من عدة وجهات نظر، فهو بشكل عام  يعني الخروج عن الأعراف والمفاهيم العامة والتقاليد والسلوكيات المتعارف عليها، بحيث تكون هذه الأفعال غير مبررة، </a:t>
            </a:r>
            <a:r>
              <a:rPr lang="ar-SA" sz="3200" dirty="0" smtClean="0">
                <a:solidFill>
                  <a:srgbClr val="1F4E79"/>
                </a:solidFill>
                <a:latin typeface="Times New Roman" panose="02020603050405020304" pitchFamily="18" charset="0"/>
                <a:ea typeface="Calibri" panose="020F0502020204030204" pitchFamily="34" charset="0"/>
              </a:rPr>
              <a:t>أ</a:t>
            </a:r>
            <a:r>
              <a:rPr lang="ar-IQ" sz="3200" dirty="0" smtClean="0">
                <a:solidFill>
                  <a:srgbClr val="1F4E79"/>
                </a:solidFill>
                <a:latin typeface="Times New Roman" panose="02020603050405020304" pitchFamily="18" charset="0"/>
                <a:ea typeface="Calibri" panose="020F0502020204030204" pitchFamily="34" charset="0"/>
              </a:rPr>
              <a:t>و</a:t>
            </a:r>
            <a:r>
              <a:rPr lang="ar-SA" sz="3200" dirty="0" smtClean="0">
                <a:solidFill>
                  <a:srgbClr val="1F4E79"/>
                </a:solidFill>
                <a:latin typeface="Times New Roman" panose="02020603050405020304" pitchFamily="18" charset="0"/>
                <a:ea typeface="Calibri" panose="020F0502020204030204" pitchFamily="34" charset="0"/>
              </a:rPr>
              <a:t> هو </a:t>
            </a:r>
            <a:r>
              <a:rPr lang="ar-SA" sz="3200" dirty="0">
                <a:solidFill>
                  <a:srgbClr val="1F4E79"/>
                </a:solidFill>
                <a:latin typeface="Times New Roman" panose="02020603050405020304" pitchFamily="18" charset="0"/>
                <a:ea typeface="Calibri" panose="020F0502020204030204" pitchFamily="34" charset="0"/>
              </a:rPr>
              <a:t>الخروج عن الدستور والقانون السائد، وقد يكون تبني أفكار غريبة ومتشددة بحيث يتم تكفير الآخرين بناءً عليها والبعد عن مبدأ الوسطية والاعتدال، و أن تعريف التطرف يختلف من مجتمع إلى آخر بحسب الأفكار السائدة فيه، كما يختلف من بيئة إلى بيئة أخرى، فيمكن أن يكون أحد الأشخاص متطرفاً في مجتمعٍ ما وغير متطرف في آخر، وذلك بناءا على ما يتبناه المجتمع من أفكار.</a:t>
            </a:r>
            <a:endParaRPr lang="en-US" sz="32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27137536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5950732"/>
          </a:xfrm>
          <a:prstGeom prst="rect">
            <a:avLst/>
          </a:prstGeom>
        </p:spPr>
        <p:txBody>
          <a:bodyPr wrap="square">
            <a:spAutoFit/>
          </a:bodyPr>
          <a:lstStyle/>
          <a:p>
            <a:pPr algn="r" rtl="1">
              <a:lnSpc>
                <a:spcPct val="107000"/>
              </a:lnSpc>
              <a:spcAft>
                <a:spcPts val="800"/>
              </a:spcAft>
            </a:pPr>
            <a:r>
              <a:rPr lang="ar-SA" sz="3200" b="1" dirty="0">
                <a:solidFill>
                  <a:srgbClr val="1F4E79"/>
                </a:solidFill>
                <a:latin typeface="lfont"/>
                <a:ea typeface="Times New Roman" panose="02020603050405020304" pitchFamily="18" charset="0"/>
              </a:rPr>
              <a:t>صفات الشخص المتطرف :</a:t>
            </a:r>
            <a:endParaRPr lang="en-US" sz="3200" dirty="0">
              <a:latin typeface="Times New Roman" panose="02020603050405020304" pitchFamily="18" charset="0"/>
              <a:ea typeface="Calibri" panose="020F0502020204030204" pitchFamily="34" charset="0"/>
            </a:endParaRPr>
          </a:p>
          <a:p>
            <a:pPr algn="r" rtl="1">
              <a:lnSpc>
                <a:spcPct val="107000"/>
              </a:lnSpc>
              <a:spcAft>
                <a:spcPts val="800"/>
              </a:spcAft>
            </a:pPr>
            <a:r>
              <a:rPr lang="ar-SA" sz="3200" dirty="0">
                <a:solidFill>
                  <a:srgbClr val="1F4E79"/>
                </a:solidFill>
                <a:latin typeface="lfont"/>
                <a:ea typeface="Times New Roman" panose="02020603050405020304" pitchFamily="18" charset="0"/>
              </a:rPr>
              <a:t>هناك العديد من الصفات التي يتصف بها الشخص المتطرف ومنها</a:t>
            </a:r>
            <a:r>
              <a:rPr lang="en-US" sz="3200" dirty="0">
                <a:solidFill>
                  <a:srgbClr val="1F4E79"/>
                </a:solidFill>
                <a:latin typeface="lfont"/>
                <a:ea typeface="Times New Roman" panose="02020603050405020304" pitchFamily="18" charset="0"/>
              </a:rPr>
              <a:t>:</a:t>
            </a:r>
            <a:endParaRPr lang="en-US" sz="3200" dirty="0">
              <a:latin typeface="Times New Roman" panose="02020603050405020304" pitchFamily="18" charset="0"/>
              <a:ea typeface="Calibri" panose="020F0502020204030204" pitchFamily="34" charset="0"/>
            </a:endParaRPr>
          </a:p>
          <a:p>
            <a:pPr marL="342900" marR="0" lvl="0" indent="-342900" algn="r" rtl="1">
              <a:lnSpc>
                <a:spcPct val="107000"/>
              </a:lnSpc>
              <a:spcBef>
                <a:spcPts val="0"/>
              </a:spcBef>
              <a:spcAft>
                <a:spcPts val="800"/>
              </a:spcAft>
              <a:buSzPts val="1000"/>
              <a:buFont typeface="Symbol" panose="05050102010706020507" pitchFamily="18" charset="2"/>
              <a:buChar char=""/>
              <a:tabLst>
                <a:tab pos="457200" algn="l"/>
              </a:tabLst>
            </a:pPr>
            <a:r>
              <a:rPr lang="ar-SA" sz="3200" dirty="0">
                <a:solidFill>
                  <a:srgbClr val="1F4E79"/>
                </a:solidFill>
                <a:latin typeface="wezifont"/>
                <a:ea typeface="Times New Roman" panose="02020603050405020304" pitchFamily="18" charset="0"/>
                <a:cs typeface="Times New Roman" panose="02020603050405020304" pitchFamily="18" charset="0"/>
              </a:rPr>
              <a:t>التعصب للرأي والجماعة حيث يعتقد المتطرف بأن فكره أو عرقه أو مذهبه هو الأفضل والسليم</a:t>
            </a:r>
            <a:r>
              <a:rPr lang="en-US" sz="3200" dirty="0">
                <a:solidFill>
                  <a:srgbClr val="1F4E79"/>
                </a:solidFill>
                <a:latin typeface="wezifont"/>
                <a:ea typeface="Times New Roman" panose="02020603050405020304" pitchFamily="18" charset="0"/>
                <a:cs typeface="Times New Roman" panose="02020603050405020304" pitchFamily="18" charset="0"/>
              </a:rPr>
              <a:t>.</a:t>
            </a:r>
            <a:endParaRPr lang="en-US" sz="3200" dirty="0">
              <a:solidFill>
                <a:srgbClr val="1F4E79"/>
              </a:solidFill>
              <a:latin typeface="Calibri" panose="020F0502020204030204" pitchFamily="34" charset="0"/>
              <a:ea typeface="Calibri" panose="020F0502020204030204" pitchFamily="34" charset="0"/>
              <a:cs typeface="Arial" panose="020B0604020202020204" pitchFamily="34" charset="0"/>
            </a:endParaRPr>
          </a:p>
          <a:p>
            <a:pPr marL="342900" marR="0" lvl="0" indent="-342900" algn="r" rtl="1">
              <a:lnSpc>
                <a:spcPct val="107000"/>
              </a:lnSpc>
              <a:spcBef>
                <a:spcPts val="0"/>
              </a:spcBef>
              <a:spcAft>
                <a:spcPts val="800"/>
              </a:spcAft>
              <a:buSzPts val="1000"/>
              <a:buFont typeface="Symbol" panose="05050102010706020507" pitchFamily="18" charset="2"/>
              <a:buChar char=""/>
              <a:tabLst>
                <a:tab pos="457200" algn="l"/>
              </a:tabLst>
            </a:pPr>
            <a:r>
              <a:rPr lang="ar-SA" sz="3200" dirty="0">
                <a:solidFill>
                  <a:srgbClr val="1F4E79"/>
                </a:solidFill>
                <a:latin typeface="wezifont"/>
                <a:ea typeface="Times New Roman" panose="02020603050405020304" pitchFamily="18" charset="0"/>
                <a:cs typeface="Times New Roman" panose="02020603050405020304" pitchFamily="18" charset="0"/>
              </a:rPr>
              <a:t>التشدد والغلو في الرأي وعدم قبول الحوار مع الآخرين، وأحياناً عدم الاعتراف بوجودهم</a:t>
            </a:r>
            <a:r>
              <a:rPr lang="en-US" sz="3200" dirty="0">
                <a:solidFill>
                  <a:srgbClr val="1F4E79"/>
                </a:solidFill>
                <a:latin typeface="wezifont"/>
                <a:ea typeface="Times New Roman" panose="02020603050405020304" pitchFamily="18" charset="0"/>
                <a:cs typeface="Times New Roman" panose="02020603050405020304" pitchFamily="18" charset="0"/>
              </a:rPr>
              <a:t>.</a:t>
            </a:r>
            <a:endParaRPr lang="en-US" sz="3200" dirty="0">
              <a:solidFill>
                <a:srgbClr val="1F4E79"/>
              </a:solidFill>
              <a:latin typeface="Calibri" panose="020F0502020204030204" pitchFamily="34" charset="0"/>
              <a:ea typeface="Calibri" panose="020F0502020204030204" pitchFamily="34" charset="0"/>
              <a:cs typeface="Arial" panose="020B0604020202020204" pitchFamily="34" charset="0"/>
            </a:endParaRPr>
          </a:p>
          <a:p>
            <a:pPr marL="342900" marR="0" lvl="0" indent="-342900" algn="r" rtl="1">
              <a:lnSpc>
                <a:spcPct val="107000"/>
              </a:lnSpc>
              <a:spcBef>
                <a:spcPts val="0"/>
              </a:spcBef>
              <a:spcAft>
                <a:spcPts val="800"/>
              </a:spcAft>
              <a:buSzPts val="1000"/>
              <a:buFont typeface="Symbol" panose="05050102010706020507" pitchFamily="18" charset="2"/>
              <a:buChar char=""/>
              <a:tabLst>
                <a:tab pos="457200" algn="l"/>
              </a:tabLst>
            </a:pPr>
            <a:r>
              <a:rPr lang="ar-SA" sz="3200" dirty="0">
                <a:solidFill>
                  <a:srgbClr val="1F4E79"/>
                </a:solidFill>
                <a:latin typeface="wezifont"/>
                <a:ea typeface="Times New Roman" panose="02020603050405020304" pitchFamily="18" charset="0"/>
                <a:cs typeface="Times New Roman" panose="02020603050405020304" pitchFamily="18" charset="0"/>
              </a:rPr>
              <a:t>العزلة والانطواء، وعدم الانخراط بالمجتمع والتعامل مع الآخرين</a:t>
            </a:r>
            <a:r>
              <a:rPr lang="en-US" sz="3200" dirty="0">
                <a:solidFill>
                  <a:srgbClr val="1F4E79"/>
                </a:solidFill>
                <a:latin typeface="wezifont"/>
                <a:ea typeface="Times New Roman" panose="02020603050405020304" pitchFamily="18" charset="0"/>
                <a:cs typeface="Times New Roman" panose="02020603050405020304" pitchFamily="18" charset="0"/>
              </a:rPr>
              <a:t>.</a:t>
            </a:r>
            <a:endParaRPr lang="en-US" sz="3200" dirty="0">
              <a:solidFill>
                <a:srgbClr val="1F4E79"/>
              </a:solidFill>
              <a:latin typeface="Calibri" panose="020F0502020204030204" pitchFamily="34" charset="0"/>
              <a:ea typeface="Calibri" panose="020F0502020204030204" pitchFamily="34" charset="0"/>
              <a:cs typeface="Arial" panose="020B0604020202020204" pitchFamily="34" charset="0"/>
            </a:endParaRPr>
          </a:p>
          <a:p>
            <a:pPr marL="342900" marR="0" lvl="0" indent="-342900" algn="r" rtl="1">
              <a:lnSpc>
                <a:spcPct val="107000"/>
              </a:lnSpc>
              <a:spcBef>
                <a:spcPts val="0"/>
              </a:spcBef>
              <a:spcAft>
                <a:spcPts val="800"/>
              </a:spcAft>
              <a:buSzPts val="1000"/>
              <a:buFont typeface="Symbol" panose="05050102010706020507" pitchFamily="18" charset="2"/>
              <a:buChar char=""/>
              <a:tabLst>
                <a:tab pos="457200" algn="l"/>
              </a:tabLst>
            </a:pPr>
            <a:r>
              <a:rPr lang="ar-SA" sz="3200" dirty="0">
                <a:solidFill>
                  <a:srgbClr val="1F4E79"/>
                </a:solidFill>
                <a:latin typeface="wezifont"/>
                <a:ea typeface="Times New Roman" panose="02020603050405020304" pitchFamily="18" charset="0"/>
                <a:cs typeface="Times New Roman" panose="02020603050405020304" pitchFamily="18" charset="0"/>
              </a:rPr>
              <a:t>إستخدام العنف والخشونة، فالمتطرف يعطي نفسه الحق في الولاية على الآخرين وبالتالي معاقبتهم ومحاسبتهم عند مخالفتهم لمعتقداته</a:t>
            </a:r>
            <a:r>
              <a:rPr lang="en-US" sz="3200" dirty="0">
                <a:solidFill>
                  <a:srgbClr val="1F4E79"/>
                </a:solidFill>
                <a:latin typeface="wezifont"/>
                <a:ea typeface="Times New Roman" panose="02020603050405020304" pitchFamily="18" charset="0"/>
                <a:cs typeface="Times New Roman" panose="02020603050405020304" pitchFamily="18" charset="0"/>
              </a:rPr>
              <a:t>.</a:t>
            </a:r>
            <a:endParaRPr lang="en-US" sz="3200" dirty="0">
              <a:solidFill>
                <a:srgbClr val="1F4E79"/>
              </a:solidFill>
              <a:latin typeface="Calibri" panose="020F0502020204030204" pitchFamily="34" charset="0"/>
              <a:ea typeface="Calibri" panose="020F0502020204030204" pitchFamily="34" charset="0"/>
              <a:cs typeface="Arial" panose="020B0604020202020204" pitchFamily="34" charset="0"/>
            </a:endParaRPr>
          </a:p>
          <a:p>
            <a:pPr marL="342900" marR="0" lvl="0" indent="-342900" algn="r" rtl="1">
              <a:lnSpc>
                <a:spcPct val="107000"/>
              </a:lnSpc>
              <a:spcBef>
                <a:spcPts val="0"/>
              </a:spcBef>
              <a:spcAft>
                <a:spcPts val="800"/>
              </a:spcAft>
              <a:buSzPts val="1000"/>
              <a:buFont typeface="Symbol" panose="05050102010706020507" pitchFamily="18" charset="2"/>
              <a:buChar char=""/>
              <a:tabLst>
                <a:tab pos="457200" algn="l"/>
              </a:tabLst>
            </a:pPr>
            <a:r>
              <a:rPr lang="ar-SA" sz="3200" dirty="0">
                <a:solidFill>
                  <a:srgbClr val="1F4E79"/>
                </a:solidFill>
                <a:latin typeface="wezifont"/>
                <a:ea typeface="Times New Roman" panose="02020603050405020304" pitchFamily="18" charset="0"/>
                <a:cs typeface="Times New Roman" panose="02020603050405020304" pitchFamily="18" charset="0"/>
              </a:rPr>
              <a:t>التقليد الأعمى للشخص أو الجماعة التي ينتمي إليها، وبالتالي لا يتفكر أو يجتهد في معرفة الصواب من الخطأ</a:t>
            </a:r>
            <a:r>
              <a:rPr lang="en-US" sz="3200" dirty="0">
                <a:solidFill>
                  <a:srgbClr val="1F4E79"/>
                </a:solidFill>
                <a:latin typeface="wezifont"/>
                <a:ea typeface="Times New Roman" panose="02020603050405020304" pitchFamily="18" charset="0"/>
                <a:cs typeface="Times New Roman" panose="02020603050405020304" pitchFamily="18" charset="0"/>
              </a:rPr>
              <a:t>.</a:t>
            </a:r>
            <a:endParaRPr lang="en-US" sz="3200" dirty="0">
              <a:solidFill>
                <a:srgbClr val="1F4E79"/>
              </a:solidFill>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7269673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7516" y="240632"/>
            <a:ext cx="11249525" cy="6075947"/>
          </a:xfrm>
          <a:prstGeom prst="rect">
            <a:avLst/>
          </a:prstGeom>
        </p:spPr>
      </p:pic>
    </p:spTree>
    <p:extLst>
      <p:ext uri="{BB962C8B-B14F-4D97-AF65-F5344CB8AC3E}">
        <p14:creationId xmlns:p14="http://schemas.microsoft.com/office/powerpoint/2010/main" val="26373430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165790"/>
          </a:xfrm>
          <a:prstGeom prst="rect">
            <a:avLst/>
          </a:prstGeom>
        </p:spPr>
        <p:txBody>
          <a:bodyPr wrap="square">
            <a:spAutoFit/>
          </a:bodyPr>
          <a:lstStyle/>
          <a:p>
            <a:pPr algn="r" rtl="1">
              <a:lnSpc>
                <a:spcPct val="150000"/>
              </a:lnSpc>
              <a:spcAft>
                <a:spcPts val="800"/>
              </a:spcAft>
            </a:pPr>
            <a:r>
              <a:rPr lang="ar-SA" sz="3600" b="1"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أسباب التطرف</a:t>
            </a:r>
            <a:r>
              <a:rPr lang="en-US" sz="3600" b="1" dirty="0">
                <a:solidFill>
                  <a:srgbClr val="FF0000"/>
                </a:solidFill>
                <a:latin typeface="Times New Roman" panose="02020603050405020304" pitchFamily="18" charset="0"/>
                <a:ea typeface="Times New Roman" panose="02020603050405020304" pitchFamily="18" charset="0"/>
                <a:cs typeface="Arial" panose="020B0604020202020204" pitchFamily="34" charset="0"/>
              </a:rPr>
              <a:t>  </a:t>
            </a:r>
            <a:r>
              <a:rPr lang="ar-SA" sz="3600" b="1" dirty="0" smtClean="0">
                <a:solidFill>
                  <a:srgbClr val="1F4E79"/>
                </a:solidFill>
                <a:latin typeface="Calibri" panose="020F0502020204030204" pitchFamily="34" charset="0"/>
                <a:ea typeface="Times New Roman" panose="02020603050405020304" pitchFamily="18" charset="0"/>
                <a:cs typeface="Times New Roman" panose="02020603050405020304" pitchFamily="18" charset="0"/>
              </a:rPr>
              <a:t>:</a:t>
            </a:r>
            <a:r>
              <a:rPr lang="ar-IQ" sz="3600" dirty="0">
                <a:latin typeface="Calibri" panose="020F0502020204030204" pitchFamily="34" charset="0"/>
                <a:ea typeface="Times New Roman" panose="02020603050405020304" pitchFamily="18" charset="0"/>
                <a:cs typeface="Arial" panose="020B0604020202020204" pitchFamily="34" charset="0"/>
              </a:rPr>
              <a:t>أ</a:t>
            </a:r>
            <a:r>
              <a:rPr lang="ar-IQ" sz="2400" dirty="0" smtClean="0">
                <a:solidFill>
                  <a:srgbClr val="1F4E79"/>
                </a:solidFill>
                <a:latin typeface="Calibri" panose="020F0502020204030204" pitchFamily="34" charset="0"/>
                <a:ea typeface="Times New Roman" panose="02020603050405020304" pitchFamily="18" charset="0"/>
                <a:cs typeface="Times New Roman" panose="02020603050405020304" pitchFamily="18" charset="0"/>
              </a:rPr>
              <a:t>ن </a:t>
            </a:r>
            <a:r>
              <a:rPr lang="ar-IQ" sz="2400" dirty="0">
                <a:solidFill>
                  <a:srgbClr val="1F4E79"/>
                </a:solidFill>
                <a:latin typeface="Calibri" panose="020F0502020204030204" pitchFamily="34" charset="0"/>
                <a:ea typeface="Times New Roman" panose="02020603050405020304" pitchFamily="18" charset="0"/>
                <a:cs typeface="Times New Roman" panose="02020603050405020304" pitchFamily="18" charset="0"/>
              </a:rPr>
              <a:t>أسباب التطرف بجميع أشكاله تختلف بأختلاف المجتمعات </a:t>
            </a:r>
            <a:r>
              <a:rPr lang="ar-IQ" sz="2400" dirty="0" smtClean="0">
                <a:solidFill>
                  <a:srgbClr val="1F4E79"/>
                </a:solidFill>
                <a:latin typeface="Calibri" panose="020F0502020204030204" pitchFamily="34" charset="0"/>
                <a:ea typeface="Times New Roman" panose="02020603050405020304" pitchFamily="18" charset="0"/>
                <a:cs typeface="Times New Roman" panose="02020603050405020304" pitchFamily="18" charset="0"/>
              </a:rPr>
              <a:t>، </a:t>
            </a:r>
            <a:r>
              <a:rPr lang="ar-IQ" sz="2400" dirty="0">
                <a:solidFill>
                  <a:srgbClr val="1F4E79"/>
                </a:solidFill>
                <a:latin typeface="Calibri" panose="020F0502020204030204" pitchFamily="34" charset="0"/>
                <a:ea typeface="Times New Roman" panose="02020603050405020304" pitchFamily="18" charset="0"/>
                <a:cs typeface="Times New Roman" panose="02020603050405020304" pitchFamily="18" charset="0"/>
              </a:rPr>
              <a:t>وفيما يلي أهم الاسباب :</a:t>
            </a:r>
            <a:endParaRPr lang="en-US" sz="2400" dirty="0">
              <a:latin typeface="Calibri" panose="020F0502020204030204" pitchFamily="34" charset="0"/>
              <a:ea typeface="Calibri" panose="020F0502020204030204" pitchFamily="34" charset="0"/>
              <a:cs typeface="Arial" panose="020B0604020202020204" pitchFamily="34" charset="0"/>
            </a:endParaRPr>
          </a:p>
          <a:p>
            <a:pPr marL="342900" marR="0" lvl="0" indent="-342900" algn="r" rtl="1">
              <a:lnSpc>
                <a:spcPct val="150000"/>
              </a:lnSpc>
              <a:spcBef>
                <a:spcPts val="0"/>
              </a:spcBef>
              <a:spcAft>
                <a:spcPts val="800"/>
              </a:spcAft>
              <a:buFont typeface="+mj-lt"/>
              <a:buAutoNum type="arabicPeriod"/>
              <a:tabLst>
                <a:tab pos="457200" algn="l"/>
              </a:tabLst>
            </a:pPr>
            <a:r>
              <a:rPr lang="ar-SA"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الوضع الاقتصادي</a:t>
            </a:r>
            <a:r>
              <a:rPr lang="en-US" sz="2400" b="1" dirty="0">
                <a:solidFill>
                  <a:srgbClr val="1F4E79"/>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400" dirty="0">
                <a:solidFill>
                  <a:srgbClr val="1F4E79"/>
                </a:solidFill>
                <a:latin typeface="Times New Roman" panose="02020603050405020304" pitchFamily="18" charset="0"/>
                <a:ea typeface="Times New Roman" panose="02020603050405020304" pitchFamily="18" charset="0"/>
                <a:cs typeface="Times New Roman" panose="02020603050405020304" pitchFamily="18" charset="0"/>
              </a:rPr>
              <a:t> </a:t>
            </a:r>
            <a:r>
              <a:rPr lang="ar-SA" sz="2400" dirty="0">
                <a:solidFill>
                  <a:srgbClr val="1F4E79"/>
                </a:solidFill>
                <a:latin typeface="Times New Roman" panose="02020603050405020304" pitchFamily="18" charset="0"/>
                <a:ea typeface="Times New Roman" panose="02020603050405020304" pitchFamily="18" charset="0"/>
                <a:cs typeface="Times New Roman" panose="02020603050405020304" pitchFamily="18" charset="0"/>
              </a:rPr>
              <a:t>كالفقر والبطالة حيث يعتبر الوضع الاقتصادي من أهم العوامل التي تدفع الشباب إلى الانضمام للجماعات المتشددة صاحبة الفكر المتطرف، وذلك سعياً لتحسين ظروف المعيشة</a:t>
            </a:r>
            <a:r>
              <a:rPr lang="en-US" sz="2400" dirty="0">
                <a:solidFill>
                  <a:srgbClr val="1F4E79"/>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a:p>
            <a:pPr marL="342900" marR="180975" lvl="0" indent="-342900" algn="r" rtl="1">
              <a:lnSpc>
                <a:spcPct val="150000"/>
              </a:lnSpc>
              <a:spcBef>
                <a:spcPts val="0"/>
              </a:spcBef>
              <a:spcAft>
                <a:spcPts val="75"/>
              </a:spcAft>
              <a:buFont typeface="+mj-lt"/>
              <a:buAutoNum type="arabicPeriod"/>
              <a:tabLst>
                <a:tab pos="457200" algn="l"/>
              </a:tabLst>
            </a:pPr>
            <a:r>
              <a:rPr lang="en-US" sz="2400" b="1" dirty="0">
                <a:solidFill>
                  <a:srgbClr val="1F4E79"/>
                </a:solidFill>
                <a:latin typeface="Times New Roman" panose="02020603050405020304" pitchFamily="18" charset="0"/>
                <a:ea typeface="Times New Roman" panose="02020603050405020304" pitchFamily="18" charset="0"/>
                <a:cs typeface="Times New Roman" panose="02020603050405020304" pitchFamily="18" charset="0"/>
              </a:rPr>
              <a:t> </a:t>
            </a:r>
            <a:r>
              <a:rPr lang="ar-SA"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الظلم والاضطهاد والتهميش</a:t>
            </a:r>
            <a:r>
              <a:rPr lang="en-US" sz="2400" b="1" dirty="0">
                <a:solidFill>
                  <a:srgbClr val="1F4E79"/>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400" dirty="0">
                <a:solidFill>
                  <a:srgbClr val="1F4E79"/>
                </a:solidFill>
                <a:latin typeface="Times New Roman" panose="02020603050405020304" pitchFamily="18" charset="0"/>
                <a:ea typeface="Times New Roman" panose="02020603050405020304" pitchFamily="18" charset="0"/>
                <a:cs typeface="Times New Roman" panose="02020603050405020304" pitchFamily="18" charset="0"/>
              </a:rPr>
              <a:t> </a:t>
            </a:r>
            <a:r>
              <a:rPr lang="ar-SA" sz="2400" dirty="0">
                <a:solidFill>
                  <a:srgbClr val="1F4E79"/>
                </a:solidFill>
                <a:latin typeface="Times New Roman" panose="02020603050405020304" pitchFamily="18" charset="0"/>
                <a:ea typeface="Times New Roman" panose="02020603050405020304" pitchFamily="18" charset="0"/>
                <a:cs typeface="Times New Roman" panose="02020603050405020304" pitchFamily="18" charset="0"/>
              </a:rPr>
              <a:t>حيث أن التعرض للظلم وغياب العدالة الاجتماعية قد يؤدي الى تولد الحقد والكراهية لدى الفرد، والسعي للانتقام تجاه من ظلمه، مما يؤدي إلى قيامه بتصرفات غير مسؤولة ومنها اللجوء إلى العنف كوسيلة للتعبير عن رفضه للظلم الواقع عليه والاضطهاد الذي يواجه</a:t>
            </a:r>
            <a:r>
              <a:rPr lang="en-US" sz="2400" dirty="0">
                <a:solidFill>
                  <a:srgbClr val="1F4E79"/>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a:p>
            <a:pPr marL="342900" marR="180975" lvl="0" indent="-342900" algn="r" rtl="1">
              <a:lnSpc>
                <a:spcPct val="150000"/>
              </a:lnSpc>
              <a:spcBef>
                <a:spcPts val="0"/>
              </a:spcBef>
              <a:spcAft>
                <a:spcPts val="75"/>
              </a:spcAft>
              <a:buFont typeface="+mj-lt"/>
              <a:buAutoNum type="arabicPeriod"/>
              <a:tabLst>
                <a:tab pos="457200" algn="l"/>
              </a:tabLst>
            </a:pPr>
            <a:r>
              <a:rPr lang="ar-SA"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التخلف والجهل</a:t>
            </a:r>
            <a:r>
              <a:rPr lang="en-US" sz="2400" b="1" dirty="0">
                <a:solidFill>
                  <a:srgbClr val="1F4E79"/>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400" dirty="0">
                <a:solidFill>
                  <a:srgbClr val="1F4E79"/>
                </a:solidFill>
                <a:latin typeface="Times New Roman" panose="02020603050405020304" pitchFamily="18" charset="0"/>
                <a:ea typeface="Times New Roman" panose="02020603050405020304" pitchFamily="18" charset="0"/>
                <a:cs typeface="Times New Roman" panose="02020603050405020304" pitchFamily="18" charset="0"/>
              </a:rPr>
              <a:t> </a:t>
            </a:r>
            <a:r>
              <a:rPr lang="ar-SA" sz="2400" dirty="0">
                <a:solidFill>
                  <a:srgbClr val="1F4E79"/>
                </a:solidFill>
                <a:latin typeface="Times New Roman" panose="02020603050405020304" pitchFamily="18" charset="0"/>
                <a:ea typeface="Times New Roman" panose="02020603050405020304" pitchFamily="18" charset="0"/>
                <a:cs typeface="Times New Roman" panose="02020603050405020304" pitchFamily="18" charset="0"/>
              </a:rPr>
              <a:t>يؤدي غياب الوعي والتعليم إلى عدم القدرة على التمييز بين الصواب والخطأ، مما يعمل على سهولة الاقتناع بالفكر المتطرف والضلالي والانجراف في وحل الجماعات التي تحمل هذا الفكر</a:t>
            </a:r>
            <a:r>
              <a:rPr lang="en-US" sz="2400" dirty="0">
                <a:solidFill>
                  <a:srgbClr val="1F4E79"/>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lgn="r" rtl="1">
              <a:lnSpc>
                <a:spcPct val="150000"/>
              </a:lnSpc>
              <a:spcBef>
                <a:spcPts val="200"/>
              </a:spcBef>
              <a:spcAft>
                <a:spcPts val="0"/>
              </a:spcAft>
              <a:buFont typeface="+mj-lt"/>
              <a:buAutoNum type="arabicPeriod"/>
              <a:tabLst>
                <a:tab pos="457200" algn="l"/>
              </a:tabLst>
            </a:pPr>
            <a:r>
              <a:rPr lang="ar-SA"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مشاكل اجتماعية</a:t>
            </a:r>
            <a:r>
              <a:rPr lang="en-US" sz="2400" b="1" dirty="0">
                <a:solidFill>
                  <a:srgbClr val="1F4E79"/>
                </a:solidFill>
                <a:latin typeface="Times New Roman" panose="02020603050405020304" pitchFamily="18" charset="0"/>
                <a:ea typeface="Times New Roman" panose="02020603050405020304" pitchFamily="18" charset="0"/>
                <a:cs typeface="Times New Roman" panose="02020603050405020304" pitchFamily="18" charset="0"/>
              </a:rPr>
              <a:t>: </a:t>
            </a:r>
            <a:r>
              <a:rPr lang="ar-SA" sz="2400" b="1" dirty="0">
                <a:solidFill>
                  <a:srgbClr val="1F4E79"/>
                </a:solidFill>
                <a:latin typeface="Times New Roman" panose="02020603050405020304" pitchFamily="18" charset="0"/>
                <a:ea typeface="Times New Roman" panose="02020603050405020304" pitchFamily="18" charset="0"/>
                <a:cs typeface="Times New Roman" panose="02020603050405020304" pitchFamily="18" charset="0"/>
              </a:rPr>
              <a:t>وخاصة المشاكل الأسرية، حيث يؤدي تفكك الأسرة وغياب الدور الفاعل لرب الأسرة إلى نشوء فكر التطرف لدى الفرد بشتى أشكاله</a:t>
            </a:r>
            <a:r>
              <a:rPr lang="en-US" sz="2400" b="1" dirty="0">
                <a:solidFill>
                  <a:srgbClr val="1F4E79"/>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b="1"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256835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BEBA8EAE-BF5A-486C-A8C5-ECC9F3942E4B}">
                <a14:imgProps xmlns:a14="http://schemas.microsoft.com/office/drawing/2010/main">
                  <a14:imgLayer r:embed="rId3">
                    <a14:imgEffect>
                      <a14:saturation sat="300000"/>
                    </a14:imgEffect>
                  </a14:imgLayer>
                </a14:imgProps>
              </a:ext>
              <a:ext uri="{28A0092B-C50C-407E-A947-70E740481C1C}">
                <a14:useLocalDpi xmlns:a14="http://schemas.microsoft.com/office/drawing/2010/main" val="0"/>
              </a:ext>
            </a:extLst>
          </a:blip>
          <a:stretch>
            <a:fillRect/>
          </a:stretch>
        </p:blipFill>
        <p:spPr>
          <a:xfrm>
            <a:off x="0" y="0"/>
            <a:ext cx="12192000" cy="6705600"/>
          </a:xfrm>
          <a:prstGeom prst="rect">
            <a:avLst/>
          </a:prstGeom>
        </p:spPr>
      </p:pic>
    </p:spTree>
    <p:extLst>
      <p:ext uri="{BB962C8B-B14F-4D97-AF65-F5344CB8AC3E}">
        <p14:creationId xmlns:p14="http://schemas.microsoft.com/office/powerpoint/2010/main" val="3437766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60454"/>
            <a:ext cx="12192000" cy="4410438"/>
          </a:xfrm>
          <a:prstGeom prst="rect">
            <a:avLst/>
          </a:prstGeom>
        </p:spPr>
        <p:txBody>
          <a:bodyPr wrap="square">
            <a:spAutoFit/>
          </a:bodyPr>
          <a:lstStyle/>
          <a:p>
            <a:pPr algn="r" rtl="1">
              <a:lnSpc>
                <a:spcPct val="107000"/>
              </a:lnSpc>
              <a:spcBef>
                <a:spcPts val="200"/>
              </a:spcBef>
            </a:pPr>
            <a:r>
              <a:rPr lang="ar-SA" sz="3200" b="1" dirty="0">
                <a:solidFill>
                  <a:srgbClr val="FF0000"/>
                </a:solidFill>
                <a:latin typeface="Calibri Light" panose="020F0302020204030204" pitchFamily="34" charset="0"/>
                <a:ea typeface="Times New Roman" panose="02020603050405020304" pitchFamily="18" charset="0"/>
                <a:cs typeface="Times New Roman" panose="02020603050405020304" pitchFamily="18" charset="0"/>
              </a:rPr>
              <a:t>وهناك أسباب تصنف إلى مجموعة من الفئات وهي</a:t>
            </a:r>
            <a:r>
              <a:rPr lang="en-US" sz="32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3200" b="1" dirty="0">
              <a:solidFill>
                <a:srgbClr val="FF0000"/>
              </a:solidFill>
              <a:latin typeface="Calibri Light" panose="020F0302020204030204" pitchFamily="34" charset="0"/>
              <a:ea typeface="Times New Roman" panose="02020603050405020304" pitchFamily="18" charset="0"/>
              <a:cs typeface="Times New Roman" panose="02020603050405020304" pitchFamily="18" charset="0"/>
            </a:endParaRPr>
          </a:p>
          <a:p>
            <a:pPr marL="342900" marR="0" lvl="0" indent="-342900" algn="r" rtl="1">
              <a:lnSpc>
                <a:spcPct val="107000"/>
              </a:lnSpc>
              <a:spcBef>
                <a:spcPts val="0"/>
              </a:spcBef>
              <a:spcAft>
                <a:spcPts val="800"/>
              </a:spcAft>
              <a:buSzPts val="1000"/>
              <a:buFont typeface="Symbol" panose="05050102010706020507" pitchFamily="18" charset="2"/>
              <a:buChar char=""/>
              <a:tabLst>
                <a:tab pos="457200" algn="l"/>
              </a:tabLst>
            </a:pPr>
            <a:r>
              <a:rPr lang="en-US" sz="3200" b="1" dirty="0">
                <a:solidFill>
                  <a:srgbClr val="1F4E79"/>
                </a:solidFill>
                <a:latin typeface="Times New Roman" panose="02020603050405020304" pitchFamily="18" charset="0"/>
                <a:ea typeface="Times New Roman" panose="02020603050405020304" pitchFamily="18" charset="0"/>
                <a:cs typeface="Arial" panose="020B0604020202020204" pitchFamily="34" charset="0"/>
              </a:rPr>
              <a:t> </a:t>
            </a:r>
            <a:r>
              <a:rPr lang="ar-SA" sz="3200" b="1"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أسباب بيولوجية</a:t>
            </a:r>
            <a:r>
              <a:rPr lang="en-US" sz="3200" b="1" dirty="0">
                <a:solidFill>
                  <a:srgbClr val="1F4E79"/>
                </a:solidFill>
                <a:latin typeface="Times New Roman" panose="02020603050405020304" pitchFamily="18" charset="0"/>
                <a:ea typeface="Times New Roman" panose="02020603050405020304" pitchFamily="18" charset="0"/>
                <a:cs typeface="Arial" panose="020B0604020202020204" pitchFamily="34" charset="0"/>
              </a:rPr>
              <a:t>:</a:t>
            </a:r>
            <a:r>
              <a:rPr lang="en-US" sz="3200" dirty="0">
                <a:solidFill>
                  <a:srgbClr val="1F4E79"/>
                </a:solidFill>
                <a:latin typeface="Times New Roman" panose="02020603050405020304" pitchFamily="18" charset="0"/>
                <a:ea typeface="Times New Roman" panose="02020603050405020304" pitchFamily="18" charset="0"/>
                <a:cs typeface="Arial" panose="020B0604020202020204" pitchFamily="34" charset="0"/>
              </a:rPr>
              <a:t>  </a:t>
            </a:r>
            <a:r>
              <a:rPr lang="ar-SA" sz="3200" dirty="0">
                <a:solidFill>
                  <a:srgbClr val="1F4E79"/>
                </a:solidFill>
                <a:latin typeface="Times New Roman" panose="02020603050405020304" pitchFamily="18" charset="0"/>
                <a:ea typeface="Times New Roman" panose="02020603050405020304" pitchFamily="18" charset="0"/>
              </a:rPr>
              <a:t>وهي أسباب منبثقة من محيط الأسرة التي نشأ فيها الفرد المتطرف، فتجده قد عانى من </a:t>
            </a:r>
            <a:r>
              <a:rPr lang="ar-SA" sz="3200" dirty="0">
                <a:solidFill>
                  <a:srgbClr val="1F4E79"/>
                </a:solidFill>
                <a:latin typeface="Calibri" panose="020F0502020204030204" pitchFamily="34" charset="0"/>
                <a:ea typeface="Times New Roman" panose="02020603050405020304" pitchFamily="18" charset="0"/>
                <a:cs typeface="Times New Roman" panose="02020603050405020304" pitchFamily="18" charset="0"/>
                <a:hlinkClick r:id="rId2"/>
              </a:rPr>
              <a:t>صدمة نفسية</a:t>
            </a:r>
            <a:r>
              <a:rPr lang="en-US" sz="3200" dirty="0">
                <a:solidFill>
                  <a:srgbClr val="1F4E79"/>
                </a:solidFill>
                <a:latin typeface="Times New Roman" panose="02020603050405020304" pitchFamily="18" charset="0"/>
                <a:ea typeface="Times New Roman" panose="02020603050405020304" pitchFamily="18" charset="0"/>
                <a:cs typeface="Arial" panose="020B0604020202020204" pitchFamily="34" charset="0"/>
              </a:rPr>
              <a:t> </a:t>
            </a:r>
            <a:r>
              <a:rPr lang="ar-SA" sz="3200" dirty="0">
                <a:solidFill>
                  <a:srgbClr val="1F4E79"/>
                </a:solidFill>
                <a:latin typeface="Calibri" panose="020F0502020204030204" pitchFamily="34" charset="0"/>
                <a:ea typeface="Times New Roman" panose="02020603050405020304" pitchFamily="18" charset="0"/>
                <a:cs typeface="Times New Roman" panose="02020603050405020304" pitchFamily="18" charset="0"/>
              </a:rPr>
              <a:t>في سن معين، أو قد عاش مرارة فقد أحد الأبوين في سن مبكرة، وهذا بدوره يجعله رافضاً </a:t>
            </a:r>
            <a:r>
              <a:rPr lang="ar-SA" sz="3200" dirty="0" smtClean="0">
                <a:solidFill>
                  <a:srgbClr val="1F4E79"/>
                </a:solidFill>
                <a:latin typeface="Calibri" panose="020F0502020204030204" pitchFamily="34" charset="0"/>
                <a:ea typeface="Times New Roman" panose="02020603050405020304" pitchFamily="18" charset="0"/>
                <a:cs typeface="Times New Roman" panose="02020603050405020304" pitchFamily="18" charset="0"/>
              </a:rPr>
              <a:t>للانضواء تحت أي </a:t>
            </a:r>
            <a:r>
              <a:rPr lang="ar-SA" sz="3200" dirty="0">
                <a:solidFill>
                  <a:srgbClr val="1F4E79"/>
                </a:solidFill>
                <a:latin typeface="Calibri" panose="020F0502020204030204" pitchFamily="34" charset="0"/>
                <a:ea typeface="Times New Roman" panose="02020603050405020304" pitchFamily="18" charset="0"/>
                <a:cs typeface="Times New Roman" panose="02020603050405020304" pitchFamily="18" charset="0"/>
              </a:rPr>
              <a:t>شكل من أشكال السلطة، وأكثر ميولاً لتكوين جماعات مع أشخاص من الفئة العمرية نفسها </a:t>
            </a:r>
            <a:r>
              <a:rPr lang="ar-SA" sz="3200" dirty="0" smtClean="0">
                <a:solidFill>
                  <a:srgbClr val="1F4E79"/>
                </a:solidFill>
                <a:latin typeface="Calibri" panose="020F0502020204030204" pitchFamily="34" charset="0"/>
                <a:ea typeface="Times New Roman" panose="02020603050405020304" pitchFamily="18" charset="0"/>
                <a:cs typeface="Times New Roman" panose="02020603050405020304" pitchFamily="18" charset="0"/>
              </a:rPr>
              <a:t>خاضعة </a:t>
            </a:r>
            <a:r>
              <a:rPr lang="ar-SA" sz="3200" dirty="0">
                <a:solidFill>
                  <a:srgbClr val="1F4E79"/>
                </a:solidFill>
                <a:latin typeface="Calibri" panose="020F0502020204030204" pitchFamily="34" charset="0"/>
                <a:ea typeface="Times New Roman" panose="02020603050405020304" pitchFamily="18" charset="0"/>
                <a:cs typeface="Times New Roman" panose="02020603050405020304" pitchFamily="18" charset="0"/>
              </a:rPr>
              <a:t>لأي نوع من القوانين</a:t>
            </a:r>
            <a:r>
              <a:rPr lang="en-US" sz="3200" dirty="0">
                <a:solidFill>
                  <a:srgbClr val="1F4E79"/>
                </a:solidFill>
                <a:latin typeface="Times New Roman" panose="02020603050405020304" pitchFamily="18" charset="0"/>
                <a:ea typeface="Times New Roman" panose="02020603050405020304" pitchFamily="18" charset="0"/>
                <a:cs typeface="Arial" panose="020B0604020202020204" pitchFamily="34" charset="0"/>
              </a:rPr>
              <a:t>.</a:t>
            </a:r>
            <a:endParaRPr lang="en-US" sz="3200" dirty="0">
              <a:solidFill>
                <a:srgbClr val="1F4E79"/>
              </a:solidFill>
              <a:latin typeface="Calibri" panose="020F0502020204030204" pitchFamily="34" charset="0"/>
              <a:ea typeface="Calibri" panose="020F0502020204030204" pitchFamily="34" charset="0"/>
              <a:cs typeface="Arial" panose="020B0604020202020204" pitchFamily="34" charset="0"/>
            </a:endParaRPr>
          </a:p>
          <a:p>
            <a:pPr marL="342900" marR="0" lvl="0" indent="-342900" algn="r" rtl="1">
              <a:lnSpc>
                <a:spcPct val="107000"/>
              </a:lnSpc>
              <a:spcBef>
                <a:spcPts val="0"/>
              </a:spcBef>
              <a:spcAft>
                <a:spcPts val="800"/>
              </a:spcAft>
              <a:buSzPts val="1000"/>
              <a:buFont typeface="Symbol" panose="05050102010706020507" pitchFamily="18" charset="2"/>
              <a:buChar char=""/>
              <a:tabLst>
                <a:tab pos="457200" algn="l"/>
              </a:tabLst>
            </a:pPr>
            <a:r>
              <a:rPr lang="en-US" sz="3200" b="1" dirty="0">
                <a:solidFill>
                  <a:srgbClr val="FF0000"/>
                </a:solidFill>
                <a:latin typeface="Times New Roman" panose="02020603050405020304" pitchFamily="18" charset="0"/>
                <a:ea typeface="Times New Roman" panose="02020603050405020304" pitchFamily="18" charset="0"/>
                <a:cs typeface="Arial" panose="020B0604020202020204" pitchFamily="34" charset="0"/>
              </a:rPr>
              <a:t> </a:t>
            </a:r>
            <a:r>
              <a:rPr lang="ar-SA" sz="3200" b="1"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أسباب نفسية</a:t>
            </a:r>
            <a:r>
              <a:rPr lang="en-US" sz="3200" b="1" dirty="0">
                <a:solidFill>
                  <a:srgbClr val="1F4E79"/>
                </a:solidFill>
                <a:latin typeface="Times New Roman" panose="02020603050405020304" pitchFamily="18" charset="0"/>
                <a:ea typeface="Times New Roman" panose="02020603050405020304" pitchFamily="18" charset="0"/>
                <a:cs typeface="Arial" panose="020B0604020202020204" pitchFamily="34" charset="0"/>
              </a:rPr>
              <a:t>:</a:t>
            </a:r>
            <a:r>
              <a:rPr lang="en-US" sz="3200" dirty="0">
                <a:solidFill>
                  <a:srgbClr val="1F4E79"/>
                </a:solidFill>
                <a:latin typeface="Times New Roman" panose="02020603050405020304" pitchFamily="18" charset="0"/>
                <a:ea typeface="Times New Roman" panose="02020603050405020304" pitchFamily="18" charset="0"/>
                <a:cs typeface="Arial" panose="020B0604020202020204" pitchFamily="34" charset="0"/>
              </a:rPr>
              <a:t>  </a:t>
            </a:r>
            <a:r>
              <a:rPr lang="ar-SA" sz="3200" dirty="0">
                <a:solidFill>
                  <a:srgbClr val="1F4E79"/>
                </a:solidFill>
                <a:latin typeface="Times New Roman" panose="02020603050405020304" pitchFamily="18" charset="0"/>
                <a:ea typeface="Times New Roman" panose="02020603050405020304" pitchFamily="18" charset="0"/>
              </a:rPr>
              <a:t>يقصد بهذه الأسباب أن يعاني الفرد المتطرف من اضطرابات عصبية، أو اضطرابات في الشخصية وهنا يصبح التطرّف بالنسبة له بمثابة طوق الخلاص الذي يساعده في الخروج من دوامة</a:t>
            </a:r>
            <a:r>
              <a:rPr lang="en-US" sz="3200" dirty="0">
                <a:solidFill>
                  <a:srgbClr val="1F4E79"/>
                </a:solidFill>
                <a:latin typeface="Times New Roman" panose="02020603050405020304" pitchFamily="18" charset="0"/>
                <a:ea typeface="Times New Roman" panose="02020603050405020304" pitchFamily="18" charset="0"/>
                <a:cs typeface="Arial" panose="020B0604020202020204" pitchFamily="34" charset="0"/>
              </a:rPr>
              <a:t> </a:t>
            </a:r>
            <a:r>
              <a:rPr lang="ar-IQ" sz="3200" dirty="0" smtClean="0">
                <a:solidFill>
                  <a:srgbClr val="1F4E79"/>
                </a:solidFill>
                <a:latin typeface="Times New Roman" panose="02020603050405020304" pitchFamily="18" charset="0"/>
                <a:ea typeface="Times New Roman" panose="02020603050405020304" pitchFamily="18" charset="0"/>
                <a:cs typeface="Arial" panose="020B0604020202020204" pitchFamily="34" charset="0"/>
              </a:rPr>
              <a:t>القلق</a:t>
            </a:r>
            <a:r>
              <a:rPr lang="ar-IQ" sz="3200" dirty="0">
                <a:solidFill>
                  <a:srgbClr val="1F4E79"/>
                </a:solidFill>
                <a:latin typeface="Calibri" panose="020F0502020204030204" pitchFamily="34" charset="0"/>
                <a:ea typeface="Times New Roman" panose="02020603050405020304" pitchFamily="18" charset="0"/>
                <a:cs typeface="Times New Roman" panose="02020603050405020304" pitchFamily="18" charset="0"/>
              </a:rPr>
              <a:t> </a:t>
            </a:r>
            <a:r>
              <a:rPr lang="ar-SA" sz="3200" dirty="0" smtClean="0">
                <a:solidFill>
                  <a:srgbClr val="1F4E79"/>
                </a:solidFill>
                <a:latin typeface="Calibri" panose="020F0502020204030204" pitchFamily="34" charset="0"/>
                <a:ea typeface="Times New Roman" panose="02020603050405020304" pitchFamily="18" charset="0"/>
                <a:cs typeface="Times New Roman" panose="02020603050405020304" pitchFamily="18" charset="0"/>
              </a:rPr>
              <a:t>والاكتئاب </a:t>
            </a:r>
            <a:r>
              <a:rPr lang="ar-SA" sz="3200" dirty="0">
                <a:solidFill>
                  <a:srgbClr val="1F4E79"/>
                </a:solidFill>
                <a:latin typeface="Calibri" panose="020F0502020204030204" pitchFamily="34" charset="0"/>
                <a:ea typeface="Times New Roman" panose="02020603050405020304" pitchFamily="18" charset="0"/>
                <a:cs typeface="Times New Roman" panose="02020603050405020304" pitchFamily="18" charset="0"/>
              </a:rPr>
              <a:t>التي تسيطر على حياته وتفكيره</a:t>
            </a:r>
            <a:r>
              <a:rPr lang="en-US" sz="3200" dirty="0" smtClean="0">
                <a:solidFill>
                  <a:srgbClr val="1F4E79"/>
                </a:solidFill>
                <a:latin typeface="Times New Roman" panose="02020603050405020304" pitchFamily="18" charset="0"/>
                <a:ea typeface="Times New Roman" panose="02020603050405020304" pitchFamily="18" charset="0"/>
                <a:cs typeface="Arial" panose="020B0604020202020204" pitchFamily="34" charset="0"/>
              </a:rPr>
              <a:t>.</a:t>
            </a:r>
            <a:endParaRPr lang="en-US" sz="3200" dirty="0">
              <a:solidFill>
                <a:srgbClr val="1F4E79"/>
              </a:solidFill>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8764280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294267"/>
            <a:ext cx="12192000" cy="3422412"/>
          </a:xfrm>
          <a:prstGeom prst="rect">
            <a:avLst/>
          </a:prstGeom>
        </p:spPr>
        <p:txBody>
          <a:bodyPr wrap="square">
            <a:spAutoFit/>
          </a:bodyPr>
          <a:lstStyle/>
          <a:p>
            <a:pPr marL="342900" marR="0" lvl="0" indent="-342900" algn="r" rtl="1">
              <a:lnSpc>
                <a:spcPct val="107000"/>
              </a:lnSpc>
              <a:spcBef>
                <a:spcPts val="0"/>
              </a:spcBef>
              <a:spcAft>
                <a:spcPts val="800"/>
              </a:spcAft>
              <a:buSzPts val="1000"/>
              <a:buFont typeface="Symbol" panose="05050102010706020507" pitchFamily="18" charset="2"/>
              <a:buChar char=""/>
              <a:tabLst>
                <a:tab pos="457200" algn="l"/>
              </a:tabLst>
            </a:pPr>
            <a:r>
              <a:rPr lang="ar-IQ" sz="3200" b="1" dirty="0" smtClean="0">
                <a:solidFill>
                  <a:srgbClr val="FF0000"/>
                </a:solidFill>
                <a:latin typeface="Times New Roman" panose="02020603050405020304" pitchFamily="18" charset="0"/>
                <a:ea typeface="Times New Roman" panose="02020603050405020304" pitchFamily="18" charset="0"/>
                <a:cs typeface="Arial" panose="020B0604020202020204" pitchFamily="34" charset="0"/>
              </a:rPr>
              <a:t>اسباب أجتماعية</a:t>
            </a:r>
            <a:r>
              <a:rPr lang="en-US" sz="3200" dirty="0" smtClean="0">
                <a:solidFill>
                  <a:srgbClr val="FF0000"/>
                </a:solidFill>
                <a:latin typeface="Times New Roman" panose="02020603050405020304" pitchFamily="18" charset="0"/>
                <a:ea typeface="Times New Roman" panose="02020603050405020304" pitchFamily="18" charset="0"/>
                <a:cs typeface="Arial" panose="020B0604020202020204" pitchFamily="34" charset="0"/>
              </a:rPr>
              <a:t> </a:t>
            </a:r>
            <a:r>
              <a:rPr lang="ar-SA" sz="3200" dirty="0">
                <a:solidFill>
                  <a:srgbClr val="1F4E79"/>
                </a:solidFill>
                <a:latin typeface="Calibri" panose="020F0502020204030204" pitchFamily="34" charset="0"/>
                <a:ea typeface="Times New Roman" panose="02020603050405020304" pitchFamily="18" charset="0"/>
                <a:cs typeface="Times New Roman" panose="02020603050405020304" pitchFamily="18" charset="0"/>
              </a:rPr>
              <a:t>ويقصد بها أن ينشأ الفرد ضمن بيئة مجتمعية تتسم بالفقر والمستوى المعيشي المتدني، ما يزعزع وحدة العائلة في أوقات الشدة ويدفع بأفرادها للجوء إلى طريق التطرّف</a:t>
            </a:r>
            <a:r>
              <a:rPr lang="en-US" sz="3200" dirty="0">
                <a:solidFill>
                  <a:srgbClr val="1F4E79"/>
                </a:solidFill>
                <a:latin typeface="Times New Roman" panose="02020603050405020304" pitchFamily="18" charset="0"/>
                <a:ea typeface="Times New Roman" panose="02020603050405020304" pitchFamily="18" charset="0"/>
                <a:cs typeface="Arial" panose="020B0604020202020204" pitchFamily="34" charset="0"/>
              </a:rPr>
              <a:t>.</a:t>
            </a:r>
            <a:endParaRPr lang="en-US" sz="3200" dirty="0">
              <a:solidFill>
                <a:srgbClr val="1F4E79"/>
              </a:solidFill>
              <a:latin typeface="Calibri" panose="020F0502020204030204" pitchFamily="34" charset="0"/>
              <a:ea typeface="Calibri" panose="020F0502020204030204" pitchFamily="34" charset="0"/>
              <a:cs typeface="Arial" panose="020B0604020202020204" pitchFamily="34" charset="0"/>
            </a:endParaRPr>
          </a:p>
          <a:p>
            <a:pPr marL="342900" marR="0" lvl="0" indent="-342900" algn="r" rtl="1">
              <a:lnSpc>
                <a:spcPct val="107000"/>
              </a:lnSpc>
              <a:spcBef>
                <a:spcPts val="0"/>
              </a:spcBef>
              <a:spcAft>
                <a:spcPts val="800"/>
              </a:spcAft>
              <a:buSzPts val="1000"/>
              <a:buFont typeface="Symbol" panose="05050102010706020507" pitchFamily="18" charset="2"/>
              <a:buChar char=""/>
              <a:tabLst>
                <a:tab pos="457200" algn="l"/>
              </a:tabLst>
            </a:pPr>
            <a:r>
              <a:rPr lang="ar-SA" sz="3600" b="1"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أسباب دينية</a:t>
            </a:r>
            <a:r>
              <a:rPr lang="en-US" sz="3200" b="1" dirty="0">
                <a:solidFill>
                  <a:srgbClr val="1F4E79"/>
                </a:solidFill>
                <a:latin typeface="Times New Roman" panose="02020603050405020304" pitchFamily="18" charset="0"/>
                <a:ea typeface="Times New Roman" panose="02020603050405020304" pitchFamily="18" charset="0"/>
                <a:cs typeface="Arial" panose="020B0604020202020204" pitchFamily="34" charset="0"/>
              </a:rPr>
              <a:t>:</a:t>
            </a:r>
            <a:r>
              <a:rPr lang="en-US" sz="3200" dirty="0">
                <a:solidFill>
                  <a:srgbClr val="1F4E79"/>
                </a:solidFill>
                <a:latin typeface="Times New Roman" panose="02020603050405020304" pitchFamily="18" charset="0"/>
                <a:ea typeface="Times New Roman" panose="02020603050405020304" pitchFamily="18" charset="0"/>
                <a:cs typeface="Arial" panose="020B0604020202020204" pitchFamily="34" charset="0"/>
              </a:rPr>
              <a:t>  </a:t>
            </a:r>
            <a:r>
              <a:rPr lang="ar-SA" sz="3200" dirty="0">
                <a:solidFill>
                  <a:srgbClr val="1F4E79"/>
                </a:solidFill>
                <a:latin typeface="Times New Roman" panose="02020603050405020304" pitchFamily="18" charset="0"/>
                <a:ea typeface="Times New Roman" panose="02020603050405020304" pitchFamily="18" charset="0"/>
              </a:rPr>
              <a:t>وهو أن يعيش الفرد في وسط مناقض لنفسه، فيتعلم أن السرقة حرام على ، وأن الرشوة حرام ، ويخرج إلى العالم الحقيقي ليصدم بالتناقض الواضح وانتهاك كل ما كان يعتبره محرماً، فيدخل في دوامة تدفعه ليصبح أكثر عدوانية وتعصباً</a:t>
            </a:r>
            <a:r>
              <a:rPr lang="en-US" sz="3200" dirty="0">
                <a:solidFill>
                  <a:srgbClr val="1F4E79"/>
                </a:solidFill>
                <a:latin typeface="Times New Roman" panose="02020603050405020304" pitchFamily="18" charset="0"/>
                <a:ea typeface="Times New Roman" panose="02020603050405020304" pitchFamily="18" charset="0"/>
                <a:cs typeface="Arial" panose="020B0604020202020204" pitchFamily="34" charset="0"/>
              </a:rPr>
              <a:t>.</a:t>
            </a:r>
            <a:endParaRPr lang="en-US" sz="3200" dirty="0">
              <a:solidFill>
                <a:srgbClr val="1F4E79"/>
              </a:solidFill>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915363873"/>
      </p:ext>
    </p:extLst>
  </p:cSld>
  <p:clrMapOvr>
    <a:masterClrMapping/>
  </p:clrMapOvr>
</p:sld>
</file>

<file path=ppt/theme/theme1.xml><?xml version="1.0" encoding="utf-8"?>
<a:theme xmlns:a="http://schemas.openxmlformats.org/drawingml/2006/main" name="Retrospect">
  <a:themeElements>
    <a:clrScheme name="Retrospect">
      <a:dk1>
        <a:srgbClr val="000000"/>
      </a:dk1>
      <a:lt1>
        <a:srgbClr val="FFFFFF"/>
      </a:lt1>
      <a:dk2>
        <a:srgbClr val="46464A"/>
      </a:dk2>
      <a:lt2>
        <a:srgbClr val="D1D9E1"/>
      </a:lt2>
      <a:accent1>
        <a:srgbClr val="6F6F74"/>
      </a:accent1>
      <a:accent2>
        <a:srgbClr val="A7B789"/>
      </a:accent2>
      <a:accent3>
        <a:srgbClr val="BEAE98"/>
      </a:accent3>
      <a:accent4>
        <a:srgbClr val="92A9B9"/>
      </a:accent4>
      <a:accent5>
        <a:srgbClr val="9C8265"/>
      </a:accent5>
      <a:accent6>
        <a:srgbClr val="8D6974"/>
      </a:accent6>
      <a:hlink>
        <a:srgbClr val="67AABF"/>
      </a:hlink>
      <a:folHlink>
        <a:srgbClr val="B1B5AB"/>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xmlns="" name="Retrospect" id="{5F128B03-DCCA-4EEB-AB3B-CF2899314A46}" vid="{BAB94BD4-5D6D-4148-AB57-A4CCF1FD4E0C}"/>
    </a:ext>
  </a:extLst>
</a:theme>
</file>

<file path=docProps/app.xml><?xml version="1.0" encoding="utf-8"?>
<Properties xmlns="http://schemas.openxmlformats.org/officeDocument/2006/extended-properties" xmlns:vt="http://schemas.openxmlformats.org/officeDocument/2006/docPropsVTypes">
  <Template>Retrospect</Template>
  <TotalTime>380</TotalTime>
  <Words>882</Words>
  <Application>Microsoft Office PowerPoint</Application>
  <PresentationFormat>مخصص</PresentationFormat>
  <Paragraphs>61</Paragraphs>
  <Slides>20</Slides>
  <Notes>0</Notes>
  <HiddenSlides>0</HiddenSlides>
  <MMClips>0</MMClips>
  <ScaleCrop>false</ScaleCrop>
  <HeadingPairs>
    <vt:vector size="4" baseType="variant">
      <vt:variant>
        <vt:lpstr>نسق</vt:lpstr>
      </vt:variant>
      <vt:variant>
        <vt:i4>1</vt:i4>
      </vt:variant>
      <vt:variant>
        <vt:lpstr>عناوين الشرائح</vt:lpstr>
      </vt:variant>
      <vt:variant>
        <vt:i4>20</vt:i4>
      </vt:variant>
    </vt:vector>
  </HeadingPairs>
  <TitlesOfParts>
    <vt:vector size="21" baseType="lpstr">
      <vt:lpstr>Retrospect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Dr</dc:creator>
  <cp:lastModifiedBy>Abeer</cp:lastModifiedBy>
  <cp:revision>66</cp:revision>
  <dcterms:created xsi:type="dcterms:W3CDTF">2019-04-10T12:36:47Z</dcterms:created>
  <dcterms:modified xsi:type="dcterms:W3CDTF">2022-01-18T12:31:33Z</dcterms:modified>
</cp:coreProperties>
</file>