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63" r:id="rId2"/>
  </p:sldMasterIdLst>
  <p:notesMasterIdLst>
    <p:notesMasterId r:id="rId51"/>
  </p:notesMasterIdLst>
  <p:sldIdLst>
    <p:sldId id="258" r:id="rId3"/>
    <p:sldId id="307" r:id="rId4"/>
    <p:sldId id="260" r:id="rId5"/>
    <p:sldId id="262" r:id="rId6"/>
    <p:sldId id="263" r:id="rId7"/>
    <p:sldId id="264" r:id="rId8"/>
    <p:sldId id="265" r:id="rId9"/>
    <p:sldId id="266" r:id="rId10"/>
    <p:sldId id="267" r:id="rId11"/>
    <p:sldId id="268"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308" r:id="rId25"/>
    <p:sldId id="283" r:id="rId26"/>
    <p:sldId id="309" r:id="rId27"/>
    <p:sldId id="310" r:id="rId28"/>
    <p:sldId id="311" r:id="rId29"/>
    <p:sldId id="287" r:id="rId30"/>
    <p:sldId id="288" r:id="rId31"/>
    <p:sldId id="290" r:id="rId32"/>
    <p:sldId id="291" r:id="rId33"/>
    <p:sldId id="292"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12" r:id="rId47"/>
    <p:sldId id="313" r:id="rId48"/>
    <p:sldId id="314" r:id="rId49"/>
    <p:sldId id="315" r:id="rId50"/>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showGuides="1">
      <p:cViewPr>
        <p:scale>
          <a:sx n="100" d="100"/>
          <a:sy n="100" d="100"/>
        </p:scale>
        <p:origin x="-516" y="6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1B84F4F-1BCA-4115-9BAB-5DEE9DAE8F07}" type="datetimeFigureOut">
              <a:rPr lang="ar-EG" smtClean="0"/>
              <a:pPr/>
              <a:t>04/04/1443</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1106094-3E9D-4435-8C8B-870238185104}" type="slidenum">
              <a:rPr lang="ar-EG" smtClean="0"/>
              <a:pPr/>
              <a:t>‹#›</a:t>
            </a:fld>
            <a:endParaRPr lang="ar-EG"/>
          </a:p>
        </p:txBody>
      </p:sp>
    </p:spTree>
    <p:extLst>
      <p:ext uri="{BB962C8B-B14F-4D97-AF65-F5344CB8AC3E}">
        <p14:creationId xmlns="" xmlns:p14="http://schemas.microsoft.com/office/powerpoint/2010/main" val="286231144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EG" dirty="0"/>
          </a:p>
        </p:txBody>
      </p:sp>
      <p:sp>
        <p:nvSpPr>
          <p:cNvPr id="350212"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a:solidFill>
                <a:prstClr val="black"/>
              </a:solidFill>
              <a:cs typeface="Arial" pitchFamily="34" charset="0"/>
            </a:endParaRPr>
          </a:p>
        </p:txBody>
      </p:sp>
    </p:spTree>
    <p:extLst>
      <p:ext uri="{BB962C8B-B14F-4D97-AF65-F5344CB8AC3E}">
        <p14:creationId xmlns="" xmlns:p14="http://schemas.microsoft.com/office/powerpoint/2010/main" val="1594225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61106094-3E9D-4435-8C8B-870238185104}" type="slidenum">
              <a:rPr lang="ar-EG" smtClean="0"/>
              <a:pPr/>
              <a:t>26</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00082605"/>
      </p:ext>
    </p:extLst>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11/9/2021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90135863"/>
      </p:ext>
    </p:extLst>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4184459358"/>
      </p:ext>
    </p:extLst>
  </p:cSld>
  <p:clrMapOvr>
    <a:masterClrMapping/>
  </p:clrMapOvr>
  <p:transition spd="slow">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2033079662"/>
      </p:ext>
    </p:extLst>
  </p:cSld>
  <p:clrMapOvr>
    <a:masterClrMapping/>
  </p:clrMapOvr>
  <p:transition spd="slow">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76371437"/>
      </p:ext>
    </p:extLst>
  </p:cSld>
  <p:clrMapOvr>
    <a:masterClrMapping/>
  </p:clrMapOvr>
  <p:transition spd="slow">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 xmlns:p14="http://schemas.microsoft.com/office/powerpoint/2010/main" val="2821911459"/>
      </p:ext>
    </p:extLst>
  </p:cSld>
  <p:clrMapOvr>
    <a:masterClrMapping/>
  </p:clrMapOvr>
  <p:transition spd="slow">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782547108"/>
      </p:ext>
    </p:extLst>
  </p:cSld>
  <p:clrMapOvr>
    <a:masterClrMapping/>
  </p:clrMapOvr>
  <p:transition spd="slow">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11/9/2021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270649921"/>
      </p:ext>
    </p:extLst>
  </p:cSld>
  <p:clrMapOvr>
    <a:masterClrMapping/>
  </p:clrMapOvr>
  <p:transition spd="slow">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11/9/2021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968196067"/>
      </p:ext>
    </p:extLst>
  </p:cSld>
  <p:clrMapOvr>
    <a:masterClrMapping/>
  </p:clrMapOvr>
  <p:transition spd="slow">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79420487"/>
      </p:ext>
    </p:extLst>
  </p:cSld>
  <p:clrMapOvr>
    <a:masterClrMapping/>
  </p:clrMapOvr>
  <p:transition spd="slow">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2508762319"/>
      </p:ext>
    </p:extLst>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a:prstGeom prst="rect">
            <a:avLst/>
          </a:prstGeom>
        </p:spPr>
        <p:txBody>
          <a:bodyPr/>
          <a:lstStyle/>
          <a:p>
            <a:r>
              <a:rPr lang="ar-SA"/>
              <a:t>انقر لتحرير نمط العنوان الرئيسي</a:t>
            </a:r>
          </a:p>
        </p:txBody>
      </p:sp>
      <p:sp>
        <p:nvSpPr>
          <p:cNvPr id="3" name="عنصر نائب للمحتوى 2"/>
          <p:cNvSpPr>
            <a:spLocks noGrp="1"/>
          </p:cNvSpPr>
          <p:nvPr>
            <p:ph idx="1"/>
          </p:nvPr>
        </p:nvSpPr>
        <p:spPr>
          <a:xfrm>
            <a:off x="685800" y="1981200"/>
            <a:ext cx="7772400" cy="4114800"/>
          </a:xfrm>
          <a:prstGeom prst="rect">
            <a:avLst/>
          </a:prstGeo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Rectangle 4"/>
          <p:cNvSpPr>
            <a:spLocks noGrp="1" noChangeArrowheads="1"/>
          </p:cNvSpPr>
          <p:nvPr>
            <p:ph type="dt" sz="half" idx="10"/>
          </p:nvPr>
        </p:nvSpPr>
        <p:spPr>
          <a:xfrm>
            <a:off x="6553200" y="6248400"/>
            <a:ext cx="1905000" cy="45720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85800" y="6248400"/>
            <a:ext cx="1905000" cy="457200"/>
          </a:xfrm>
          <a:prstGeom prst="rect">
            <a:avLst/>
          </a:prstGeom>
          <a:ln/>
        </p:spPr>
        <p:txBody>
          <a:bodyPr/>
          <a:lstStyle>
            <a:lvl1pPr>
              <a:defRPr/>
            </a:lvl1pPr>
          </a:lstStyle>
          <a:p>
            <a:pPr>
              <a:defRPr/>
            </a:pPr>
            <a:fld id="{7F920ED8-940E-430D-95FB-90E142473320}" type="slidenum">
              <a:rPr lang="ar-EG" altLang="en-US"/>
              <a:pPr>
                <a:defRPr/>
              </a:pPr>
              <a:t>‹#›</a:t>
            </a:fld>
            <a:endParaRPr lang="en-US" altLang="en-US"/>
          </a:p>
        </p:txBody>
      </p:sp>
    </p:spTree>
    <p:extLst>
      <p:ext uri="{BB962C8B-B14F-4D97-AF65-F5344CB8AC3E}">
        <p14:creationId xmlns="" xmlns:p14="http://schemas.microsoft.com/office/powerpoint/2010/main" val="1558380976"/>
      </p:ext>
    </p:extLst>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3062558743"/>
      </p:ext>
    </p:extLst>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101319575"/>
      </p:ext>
    </p:extLst>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2681603310"/>
      </p:ext>
    </p:extLst>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780282742"/>
      </p:ext>
    </p:extLst>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2840482112"/>
      </p:ext>
    </p:extLst>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11/9/2021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735554668"/>
      </p:ext>
    </p:extLst>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11/9/2021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4011396756"/>
      </p:ext>
    </p:extLst>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50000">
              <a:srgbClr val="00002F"/>
            </a:gs>
            <a:gs pos="100000">
              <a:srgbClr val="000066"/>
            </a:gs>
          </a:gsLst>
          <a:lin ang="5400000" scaled="1"/>
        </a:gradFill>
        <a:effectLst/>
      </p:bgPr>
    </p:bg>
    <p:spTree>
      <p:nvGrpSpPr>
        <p:cNvPr id="1" name=""/>
        <p:cNvGrpSpPr/>
        <p:nvPr/>
      </p:nvGrpSpPr>
      <p:grpSpPr>
        <a:xfrm>
          <a:off x="0" y="0"/>
          <a:ext cx="0" cy="0"/>
          <a:chOff x="0" y="0"/>
          <a:chExt cx="0" cy="0"/>
        </a:xfrm>
      </p:grpSpPr>
      <p:pic>
        <p:nvPicPr>
          <p:cNvPr id="17" name="Picture 42" descr="D:\صور عامــة\ميدان التحرير\علم مصر.gif"/>
          <p:cNvPicPr>
            <a:picLocks noChangeAspect="1" noChangeArrowheads="1" noCrop="1"/>
          </p:cNvPicPr>
          <p:nvPr/>
        </p:nvPicPr>
        <p:blipFill>
          <a:blip r:embed="rId4"/>
          <a:srcRect/>
          <a:stretch>
            <a:fillRect/>
          </a:stretch>
        </p:blipFill>
        <p:spPr bwMode="auto">
          <a:xfrm>
            <a:off x="8545697" y="95116"/>
            <a:ext cx="436864" cy="436866"/>
          </a:xfrm>
          <a:prstGeom prst="rect">
            <a:avLst/>
          </a:prstGeom>
          <a:noFill/>
          <a:ln w="9525">
            <a:noFill/>
            <a:miter lim="800000"/>
            <a:headEnd/>
            <a:tailEnd/>
          </a:ln>
        </p:spPr>
      </p:pic>
      <p:pic>
        <p:nvPicPr>
          <p:cNvPr id="19" name="Picture 2" descr="TTT"/>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57696" y="95116"/>
            <a:ext cx="460790" cy="4224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Line 3"/>
          <p:cNvSpPr>
            <a:spLocks noChangeShapeType="1"/>
          </p:cNvSpPr>
          <p:nvPr/>
        </p:nvSpPr>
        <p:spPr bwMode="auto">
          <a:xfrm flipH="1" flipV="1">
            <a:off x="98425" y="637970"/>
            <a:ext cx="8948684" cy="0"/>
          </a:xfrm>
          <a:prstGeom prst="line">
            <a:avLst/>
          </a:prstGeom>
          <a:noFill/>
          <a:ln w="57150" cmpd="thinThick">
            <a:solidFill>
              <a:srgbClr val="FFC000"/>
            </a:solidFill>
            <a:round/>
            <a:headEnd/>
            <a:tailEnd/>
          </a:ln>
        </p:spPr>
        <p:txBody>
          <a:bodyPr wrap="square" lIns="0" tIns="0" rIns="0" bIns="0">
            <a:spAutoFit/>
          </a:bodyPr>
          <a:lstStyle/>
          <a:p>
            <a:pPr>
              <a:defRPr/>
            </a:pPr>
            <a:endParaRPr lang="en-US">
              <a:solidFill>
                <a:srgbClr val="000000"/>
              </a:solidFill>
            </a:endParaRPr>
          </a:p>
        </p:txBody>
      </p:sp>
      <p:sp>
        <p:nvSpPr>
          <p:cNvPr id="21" name="AutoShape 5"/>
          <p:cNvSpPr>
            <a:spLocks noChangeArrowheads="1"/>
          </p:cNvSpPr>
          <p:nvPr/>
        </p:nvSpPr>
        <p:spPr bwMode="auto">
          <a:xfrm>
            <a:off x="755575" y="118593"/>
            <a:ext cx="1101781" cy="349917"/>
          </a:xfrm>
          <a:prstGeom prst="roundRect">
            <a:avLst>
              <a:gd name="adj" fmla="val 16667"/>
            </a:avLst>
          </a:prstGeom>
          <a:noFill/>
          <a:ln w="28575" algn="ctr">
            <a:solidFill>
              <a:srgbClr val="FFFF00"/>
            </a:solidFill>
            <a:round/>
            <a:headEnd/>
            <a:tailEnd/>
          </a:ln>
          <a:effectLst/>
        </p:spPr>
        <p:txBody>
          <a:bodyPr wrap="none" anchor="ctr"/>
          <a:lstStyle/>
          <a:p>
            <a:pPr algn="ctr">
              <a:lnSpc>
                <a:spcPct val="110000"/>
              </a:lnSpc>
              <a:defRPr/>
            </a:pPr>
            <a:fld id="{1E86D5B2-7D4D-4592-B0D5-7C931EFF37B3}" type="slidenum">
              <a:rPr lang="ar-SA" sz="1700" b="1">
                <a:solidFill>
                  <a:srgbClr val="FFFFFF"/>
                </a:solidFill>
                <a:latin typeface="Times New Roman" pitchFamily="18" charset="0"/>
                <a:cs typeface="Times New Roman" pitchFamily="18" charset="0"/>
              </a:rPr>
              <a:pPr algn="ctr">
                <a:lnSpc>
                  <a:spcPct val="110000"/>
                </a:lnSpc>
                <a:defRPr/>
              </a:pPr>
              <a:t>‹#›</a:t>
            </a:fld>
            <a:r>
              <a:rPr lang="ar-EG" sz="1700" b="1" dirty="0">
                <a:solidFill>
                  <a:srgbClr val="FFFFFF"/>
                </a:solidFill>
                <a:latin typeface="Times New Roman" pitchFamily="18" charset="0"/>
                <a:cs typeface="Times New Roman" pitchFamily="18" charset="0"/>
              </a:rPr>
              <a:t> / </a:t>
            </a:r>
            <a:r>
              <a:rPr lang="ar-SA" sz="1700" b="1" dirty="0">
                <a:solidFill>
                  <a:srgbClr val="FFFFFF"/>
                </a:solidFill>
                <a:latin typeface="Times New Roman" pitchFamily="18" charset="0"/>
                <a:cs typeface="Times New Roman" pitchFamily="18" charset="0"/>
              </a:rPr>
              <a:t>49</a:t>
            </a:r>
            <a:endParaRPr lang="en-US" sz="1700" dirty="0">
              <a:solidFill>
                <a:srgbClr val="000000"/>
              </a:solidFill>
            </a:endParaRPr>
          </a:p>
        </p:txBody>
      </p:sp>
    </p:spTree>
    <p:extLst>
      <p:ext uri="{BB962C8B-B14F-4D97-AF65-F5344CB8AC3E}">
        <p14:creationId xmlns="" xmlns:p14="http://schemas.microsoft.com/office/powerpoint/2010/main" val="2716843632"/>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0"/>
                                        <p:tgtEl>
                                          <p:spTgt spid="19"/>
                                        </p:tgtEl>
                                      </p:cBhvr>
                                    </p:animEffect>
                                    <p:anim calcmode="lin" valueType="num">
                                      <p:cBhvr>
                                        <p:cTn id="8" dur="5000" fill="hold"/>
                                        <p:tgtEl>
                                          <p:spTgt spid="19"/>
                                        </p:tgtEl>
                                        <p:attrNameLst>
                                          <p:attrName>ppt_w</p:attrName>
                                        </p:attrNameLst>
                                      </p:cBhvr>
                                      <p:tavLst>
                                        <p:tav tm="0" fmla="#ppt_w*sin(2.5*pi*$)">
                                          <p:val>
                                            <p:fltVal val="0"/>
                                          </p:val>
                                        </p:tav>
                                        <p:tav tm="100000">
                                          <p:val>
                                            <p:fltVal val="1"/>
                                          </p:val>
                                        </p:tav>
                                      </p:tavLst>
                                    </p:anim>
                                    <p:anim calcmode="lin" valueType="num">
                                      <p:cBhvr>
                                        <p:cTn id="9" dur="5000" fill="hold"/>
                                        <p:tgtEl>
                                          <p:spTgt spid="19"/>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0"/>
                                        <p:tgtEl>
                                          <p:spTgt spid="17"/>
                                        </p:tgtEl>
                                      </p:cBhvr>
                                    </p:animEffect>
                                    <p:anim calcmode="lin" valueType="num">
                                      <p:cBhvr>
                                        <p:cTn id="13" dur="5000" fill="hold"/>
                                        <p:tgtEl>
                                          <p:spTgt spid="17"/>
                                        </p:tgtEl>
                                        <p:attrNameLst>
                                          <p:attrName>ppt_w</p:attrName>
                                        </p:attrNameLst>
                                      </p:cBhvr>
                                      <p:tavLst>
                                        <p:tav tm="0" fmla="#ppt_w*sin(2.5*pi*$)">
                                          <p:val>
                                            <p:fltVal val="0"/>
                                          </p:val>
                                        </p:tav>
                                        <p:tav tm="100000">
                                          <p:val>
                                            <p:fltVal val="1"/>
                                          </p:val>
                                        </p:tav>
                                      </p:tavLst>
                                    </p:anim>
                                    <p:anim calcmode="lin" valueType="num">
                                      <p:cBhvr>
                                        <p:cTn id="14" dur="5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11/9/2021</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pPr/>
              <a:t>‹#›</a:t>
            </a:fld>
            <a:endParaRPr lang="en-US" dirty="0"/>
          </a:p>
        </p:txBody>
      </p:sp>
    </p:spTree>
    <p:extLst>
      <p:ext uri="{BB962C8B-B14F-4D97-AF65-F5344CB8AC3E}">
        <p14:creationId xmlns="" xmlns:p14="http://schemas.microsoft.com/office/powerpoint/2010/main" val="1791166720"/>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transition spd="slow">
    <p:wedge/>
  </p:transition>
  <p:txStyles>
    <p:titleStyle>
      <a:lvl1pPr algn="l" defTabSz="457207"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6" indent="-342906" algn="r" defTabSz="457207"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r" defTabSz="457207"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7" rtl="1" eaLnBrk="1" latinLnBrk="0" hangingPunct="1">
        <a:defRPr sz="1800" kern="1200">
          <a:solidFill>
            <a:schemeClr val="tx1"/>
          </a:solidFill>
          <a:latin typeface="+mn-lt"/>
          <a:ea typeface="+mn-ea"/>
          <a:cs typeface="+mn-cs"/>
        </a:defRPr>
      </a:lvl1pPr>
      <a:lvl2pPr marL="457207" algn="r" defTabSz="457207" rtl="1" eaLnBrk="1" latinLnBrk="0" hangingPunct="1">
        <a:defRPr sz="1800" kern="1200">
          <a:solidFill>
            <a:schemeClr val="tx1"/>
          </a:solidFill>
          <a:latin typeface="+mn-lt"/>
          <a:ea typeface="+mn-ea"/>
          <a:cs typeface="+mn-cs"/>
        </a:defRPr>
      </a:lvl2pPr>
      <a:lvl3pPr marL="914415" algn="r" defTabSz="457207" rtl="1" eaLnBrk="1" latinLnBrk="0" hangingPunct="1">
        <a:defRPr sz="1800" kern="1200">
          <a:solidFill>
            <a:schemeClr val="tx1"/>
          </a:solidFill>
          <a:latin typeface="+mn-lt"/>
          <a:ea typeface="+mn-ea"/>
          <a:cs typeface="+mn-cs"/>
        </a:defRPr>
      </a:lvl3pPr>
      <a:lvl4pPr marL="1371622" algn="r" defTabSz="457207" rtl="1" eaLnBrk="1" latinLnBrk="0" hangingPunct="1">
        <a:defRPr sz="1800" kern="1200">
          <a:solidFill>
            <a:schemeClr val="tx1"/>
          </a:solidFill>
          <a:latin typeface="+mn-lt"/>
          <a:ea typeface="+mn-ea"/>
          <a:cs typeface="+mn-cs"/>
        </a:defRPr>
      </a:lvl4pPr>
      <a:lvl5pPr marL="1828831" algn="r" defTabSz="457207" rtl="1" eaLnBrk="1" latinLnBrk="0" hangingPunct="1">
        <a:defRPr sz="1800" kern="1200">
          <a:solidFill>
            <a:schemeClr val="tx1"/>
          </a:solidFill>
          <a:latin typeface="+mn-lt"/>
          <a:ea typeface="+mn-ea"/>
          <a:cs typeface="+mn-cs"/>
        </a:defRPr>
      </a:lvl5pPr>
      <a:lvl6pPr marL="2286038" algn="r" defTabSz="457207" rtl="1" eaLnBrk="1" latinLnBrk="0" hangingPunct="1">
        <a:defRPr sz="1800" kern="1200">
          <a:solidFill>
            <a:schemeClr val="tx1"/>
          </a:solidFill>
          <a:latin typeface="+mn-lt"/>
          <a:ea typeface="+mn-ea"/>
          <a:cs typeface="+mn-cs"/>
        </a:defRPr>
      </a:lvl6pPr>
      <a:lvl7pPr marL="2743246" algn="r" defTabSz="457207" rtl="1" eaLnBrk="1" latinLnBrk="0" hangingPunct="1">
        <a:defRPr sz="1800" kern="1200">
          <a:solidFill>
            <a:schemeClr val="tx1"/>
          </a:solidFill>
          <a:latin typeface="+mn-lt"/>
          <a:ea typeface="+mn-ea"/>
          <a:cs typeface="+mn-cs"/>
        </a:defRPr>
      </a:lvl7pPr>
      <a:lvl8pPr marL="3200453" algn="r" defTabSz="457207" rtl="1" eaLnBrk="1" latinLnBrk="0" hangingPunct="1">
        <a:defRPr sz="1800" kern="1200">
          <a:solidFill>
            <a:schemeClr val="tx1"/>
          </a:solidFill>
          <a:latin typeface="+mn-lt"/>
          <a:ea typeface="+mn-ea"/>
          <a:cs typeface="+mn-cs"/>
        </a:defRPr>
      </a:lvl8pPr>
      <a:lvl9pPr marL="3657661" algn="r" defTabSz="457207"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mailto:abeer@copew.uobaghdad.edu.iq"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مستدير الزوايا 9"/>
          <p:cNvSpPr/>
          <p:nvPr/>
        </p:nvSpPr>
        <p:spPr bwMode="auto">
          <a:xfrm>
            <a:off x="1219200" y="1905000"/>
            <a:ext cx="6698263" cy="3307808"/>
          </a:xfrm>
          <a:prstGeom prst="roundRect">
            <a:avLst/>
          </a:prstGeom>
          <a:blipFill>
            <a:blip r:embed="rId4" cstate="print"/>
            <a:stretch>
              <a:fillRect/>
            </a:stretch>
          </a:blipFill>
          <a:ln w="57150">
            <a:solidFill>
              <a:srgbClr val="80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tIns="288000" anchor="ctr" anchorCtr="0"/>
          <a:lstStyle/>
          <a:p>
            <a:pPr algn="ctr">
              <a:lnSpc>
                <a:spcPts val="6200"/>
              </a:lnSpc>
              <a:defRPr/>
            </a:pPr>
            <a:r>
              <a:rPr lang="ar-EG" sz="4400" b="1" dirty="0">
                <a:ln>
                  <a:solidFill>
                    <a:srgbClr val="FFFFFF">
                      <a:lumMod val="95000"/>
                    </a:srgbClr>
                  </a:solidFill>
                </a:ln>
                <a:solidFill>
                  <a:sysClr val="windowText" lastClr="000000"/>
                </a:solidFill>
                <a:cs typeface="PT Bold Heading" pitchFamily="2" charset="-78"/>
              </a:rPr>
              <a:t>المخدرات</a:t>
            </a:r>
            <a:r>
              <a:rPr lang="ar-IQ" sz="4400" b="1" dirty="0">
                <a:ln>
                  <a:solidFill>
                    <a:srgbClr val="FFFFFF">
                      <a:lumMod val="95000"/>
                    </a:srgbClr>
                  </a:solidFill>
                </a:ln>
                <a:solidFill>
                  <a:sysClr val="windowText" lastClr="000000"/>
                </a:solidFill>
                <a:cs typeface="PT Bold Heading" pitchFamily="2" charset="-78"/>
              </a:rPr>
              <a:t> وآثارها على المجتمع </a:t>
            </a:r>
          </a:p>
          <a:p>
            <a:pPr algn="ctr">
              <a:lnSpc>
                <a:spcPts val="6200"/>
              </a:lnSpc>
              <a:defRPr/>
            </a:pPr>
            <a:r>
              <a:rPr lang="ar-IQ" b="1" dirty="0">
                <a:ln>
                  <a:solidFill>
                    <a:srgbClr val="FFFFFF">
                      <a:lumMod val="95000"/>
                    </a:srgbClr>
                  </a:solidFill>
                </a:ln>
                <a:solidFill>
                  <a:sysClr val="windowText" lastClr="000000"/>
                </a:solidFill>
                <a:cs typeface="PT Bold Heading" pitchFamily="2" charset="-78"/>
              </a:rPr>
              <a:t>ا.م.د تغريد </a:t>
            </a:r>
            <a:r>
              <a:rPr lang="ar-IQ" b="1" dirty="0">
                <a:ln>
                  <a:solidFill>
                    <a:srgbClr val="FFFFFF">
                      <a:lumMod val="95000"/>
                    </a:srgbClr>
                  </a:solidFill>
                </a:ln>
                <a:solidFill>
                  <a:schemeClr val="bg1"/>
                </a:solidFill>
                <a:cs typeface="PT Bold Heading" pitchFamily="2" charset="-78"/>
              </a:rPr>
              <a:t>ادريب/الجامعة المستنصرية </a:t>
            </a:r>
            <a:r>
              <a:rPr lang="ar-IQ" b="1" dirty="0" smtClean="0">
                <a:ln>
                  <a:solidFill>
                    <a:srgbClr val="FFFFFF">
                      <a:lumMod val="95000"/>
                    </a:srgbClr>
                  </a:solidFill>
                </a:ln>
                <a:solidFill>
                  <a:schemeClr val="bg1"/>
                </a:solidFill>
                <a:cs typeface="PT Bold Heading" pitchFamily="2" charset="-78"/>
              </a:rPr>
              <a:t>-الآداب-قسم </a:t>
            </a:r>
            <a:r>
              <a:rPr lang="ar-IQ" b="1" dirty="0" smtClean="0">
                <a:ln>
                  <a:solidFill>
                    <a:srgbClr val="FFFFFF">
                      <a:lumMod val="95000"/>
                    </a:srgbClr>
                  </a:solidFill>
                </a:ln>
                <a:solidFill>
                  <a:sysClr val="windowText" lastClr="000000"/>
                </a:solidFill>
                <a:cs typeface="PT Bold Heading" pitchFamily="2" charset="-78"/>
              </a:rPr>
              <a:t>علم النفس</a:t>
            </a:r>
            <a:endParaRPr lang="en-US" b="1" dirty="0" smtClean="0">
              <a:ln>
                <a:solidFill>
                  <a:srgbClr val="FFFFFF">
                    <a:lumMod val="95000"/>
                  </a:srgbClr>
                </a:solidFill>
              </a:ln>
              <a:solidFill>
                <a:sysClr val="windowText" lastClr="000000"/>
              </a:solidFill>
              <a:cs typeface="PT Bold Heading" pitchFamily="2" charset="-78"/>
            </a:endParaRPr>
          </a:p>
          <a:p>
            <a:pPr algn="ctr">
              <a:defRPr/>
            </a:pPr>
            <a:r>
              <a:rPr lang="ar-IQ" b="1" dirty="0" smtClean="0">
                <a:solidFill>
                  <a:schemeClr val="bg1"/>
                </a:solidFill>
                <a:cs typeface="PT Bold Heading" pitchFamily="2" charset="-78"/>
              </a:rPr>
              <a:t>ا.م.د عبير داخل حاتم /جامعة بغداد /كلية التربية البدنية وعلوم الرياضة للبنات </a:t>
            </a:r>
          </a:p>
          <a:p>
            <a:pPr algn="ctr">
              <a:defRPr/>
            </a:pPr>
            <a:r>
              <a:rPr lang="ar-IQ" b="1" dirty="0" err="1" smtClean="0">
                <a:solidFill>
                  <a:schemeClr val="bg1"/>
                </a:solidFill>
                <a:cs typeface="PT Bold Heading" pitchFamily="2" charset="-78"/>
              </a:rPr>
              <a:t>مسؤولة</a:t>
            </a:r>
            <a:r>
              <a:rPr lang="ar-IQ" b="1" dirty="0" smtClean="0">
                <a:solidFill>
                  <a:schemeClr val="bg1"/>
                </a:solidFill>
                <a:cs typeface="PT Bold Heading" pitchFamily="2" charset="-78"/>
              </a:rPr>
              <a:t> وحدة الإرشاد النفسي والتوجيه التربوي</a:t>
            </a:r>
            <a:br>
              <a:rPr lang="ar-IQ" b="1" dirty="0" smtClean="0">
                <a:solidFill>
                  <a:schemeClr val="bg1"/>
                </a:solidFill>
                <a:cs typeface="PT Bold Heading" pitchFamily="2" charset="-78"/>
              </a:rPr>
            </a:br>
            <a:r>
              <a:rPr lang="en-US" b="1" dirty="0" smtClean="0">
                <a:solidFill>
                  <a:schemeClr val="bg1"/>
                </a:solidFill>
                <a:cs typeface="PT Bold Heading" pitchFamily="2" charset="-78"/>
                <a:hlinkClick r:id="rId5"/>
              </a:rPr>
              <a:t>abeer@copew.uobaghdad.edu.iq</a:t>
            </a:r>
            <a:r>
              <a:rPr lang="ar-IQ" b="1" dirty="0" smtClean="0">
                <a:solidFill>
                  <a:schemeClr val="bg1"/>
                </a:solidFill>
                <a:cs typeface="PT Bold Heading" pitchFamily="2" charset="-78"/>
              </a:rPr>
              <a:t/>
            </a:r>
            <a:br>
              <a:rPr lang="ar-IQ" b="1" dirty="0" smtClean="0">
                <a:solidFill>
                  <a:schemeClr val="bg1"/>
                </a:solidFill>
                <a:cs typeface="PT Bold Heading" pitchFamily="2" charset="-78"/>
              </a:rPr>
            </a:br>
            <a:r>
              <a:rPr lang="en-US" b="1" dirty="0" smtClean="0">
                <a:solidFill>
                  <a:schemeClr val="bg1"/>
                </a:solidFill>
                <a:cs typeface="PT Bold Heading" pitchFamily="2" charset="-78"/>
              </a:rPr>
              <a:t> November </a:t>
            </a:r>
            <a:r>
              <a:rPr lang="en-US" sz="2400" b="1" dirty="0" smtClean="0">
                <a:solidFill>
                  <a:schemeClr val="bg1"/>
                </a:solidFill>
                <a:cs typeface="PT Bold Heading" pitchFamily="2" charset="-78"/>
              </a:rPr>
              <a:t>2021</a:t>
            </a:r>
            <a:r>
              <a:rPr lang="ar-IQ" sz="2400" b="1" smtClean="0">
                <a:solidFill>
                  <a:schemeClr val="bg1"/>
                </a:solidFill>
                <a:cs typeface="PT Bold Heading" pitchFamily="2" charset="-78"/>
              </a:rPr>
              <a:t>10</a:t>
            </a:r>
            <a:endParaRPr lang="ar-SA" sz="2800" b="1" dirty="0">
              <a:ln>
                <a:solidFill>
                  <a:srgbClr val="FFFFFF">
                    <a:lumMod val="95000"/>
                  </a:srgbClr>
                </a:solidFill>
              </a:ln>
              <a:solidFill>
                <a:schemeClr val="bg1"/>
              </a:solidFill>
              <a:cs typeface="PT Bold Heading" pitchFamily="2" charset="-78"/>
            </a:endParaRPr>
          </a:p>
        </p:txBody>
      </p:sp>
      <p:graphicFrame>
        <p:nvGraphicFramePr>
          <p:cNvPr id="8" name="Object 2"/>
          <p:cNvGraphicFramePr>
            <a:graphicFrameLocks noChangeAspect="1"/>
          </p:cNvGraphicFramePr>
          <p:nvPr>
            <p:extLst>
              <p:ext uri="{D42A27DB-BD31-4B8C-83A1-F6EECF244321}">
                <p14:modId xmlns="" xmlns:p14="http://schemas.microsoft.com/office/powerpoint/2010/main" val="3068440065"/>
              </p:ext>
            </p:extLst>
          </p:nvPr>
        </p:nvGraphicFramePr>
        <p:xfrm>
          <a:off x="-900608" y="908272"/>
          <a:ext cx="10644788" cy="252000"/>
        </p:xfrm>
        <a:graphic>
          <a:graphicData uri="http://schemas.openxmlformats.org/presentationml/2006/ole">
            <p:oleObj spid="_x0000_s1052" name="Clip" r:id="rId6" imgW="2000000" imgH="1371429" progId="">
              <p:embed/>
            </p:oleObj>
          </a:graphicData>
        </a:graphic>
      </p:graphicFrame>
    </p:spTree>
    <p:extLst>
      <p:ext uri="{BB962C8B-B14F-4D97-AF65-F5344CB8AC3E}">
        <p14:creationId xmlns="" xmlns:p14="http://schemas.microsoft.com/office/powerpoint/2010/main" val="3823235176"/>
      </p:ext>
    </p:extLst>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4500562" y="714356"/>
            <a:ext cx="437370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التشريع الدينى فى المخدرات </a:t>
            </a:r>
          </a:p>
        </p:txBody>
      </p:sp>
      <p:sp>
        <p:nvSpPr>
          <p:cNvPr id="3" name="AutoShape 2"/>
          <p:cNvSpPr>
            <a:spLocks noChangeArrowheads="1"/>
          </p:cNvSpPr>
          <p:nvPr/>
        </p:nvSpPr>
        <p:spPr bwMode="auto">
          <a:xfrm>
            <a:off x="276928" y="1310984"/>
            <a:ext cx="8615552" cy="11277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000" dirty="0">
                <a:solidFill>
                  <a:srgbClr val="FFFFFF"/>
                </a:solidFill>
                <a:cs typeface="PT Bold Heading" pitchFamily="2" charset="-78"/>
              </a:rPr>
              <a:t>تجتمع الرسالات والكتب السماوية على التحريم القطعى لأى مادة تذهب العقل وتغيبه بإعتبار ذلك من المهلكات للنفس البشرية التى كرمها الله عز وجل .</a:t>
            </a:r>
          </a:p>
        </p:txBody>
      </p:sp>
      <p:sp>
        <p:nvSpPr>
          <p:cNvPr id="4" name="AutoShape 2"/>
          <p:cNvSpPr>
            <a:spLocks noChangeArrowheads="1"/>
          </p:cNvSpPr>
          <p:nvPr/>
        </p:nvSpPr>
        <p:spPr bwMode="auto">
          <a:xfrm>
            <a:off x="4572000" y="2511384"/>
            <a:ext cx="4357718" cy="442674"/>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المخدرات في الشريعة الاسلامية</a:t>
            </a:r>
          </a:p>
        </p:txBody>
      </p:sp>
      <p:sp>
        <p:nvSpPr>
          <p:cNvPr id="5" name="AutoShape 2"/>
          <p:cNvSpPr>
            <a:spLocks noChangeArrowheads="1"/>
          </p:cNvSpPr>
          <p:nvPr/>
        </p:nvSpPr>
        <p:spPr bwMode="auto">
          <a:xfrm>
            <a:off x="276928" y="3000866"/>
            <a:ext cx="8615552" cy="2285522"/>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dirty="0">
                <a:solidFill>
                  <a:srgbClr val="FFFF00"/>
                </a:solidFill>
                <a:cs typeface="PT Bold Heading" pitchFamily="2" charset="-78"/>
              </a:rPr>
              <a:t>قال رسول الله ( صلى الله عليه وسلم )  </a:t>
            </a:r>
            <a:r>
              <a:rPr lang="en-US" dirty="0">
                <a:solidFill>
                  <a:srgbClr val="FFFF00"/>
                </a:solidFill>
                <a:cs typeface="PT Bold Heading" pitchFamily="2" charset="-78"/>
              </a:rPr>
              <a:t>“</a:t>
            </a:r>
            <a:r>
              <a:rPr lang="ar-EG" dirty="0" err="1">
                <a:solidFill>
                  <a:srgbClr val="FFFF00"/>
                </a:solidFill>
                <a:cs typeface="PT Bold Heading" pitchFamily="2" charset="-78"/>
              </a:rPr>
              <a:t>لاضرر</a:t>
            </a:r>
            <a:r>
              <a:rPr lang="ar-EG" dirty="0">
                <a:solidFill>
                  <a:srgbClr val="FFFF00"/>
                </a:solidFill>
                <a:cs typeface="PT Bold Heading" pitchFamily="2" charset="-78"/>
              </a:rPr>
              <a:t> </a:t>
            </a:r>
            <a:r>
              <a:rPr lang="ar-EG" dirty="0" err="1">
                <a:solidFill>
                  <a:srgbClr val="FFFF00"/>
                </a:solidFill>
                <a:cs typeface="PT Bold Heading" pitchFamily="2" charset="-78"/>
              </a:rPr>
              <a:t>ولاضرار</a:t>
            </a:r>
            <a:r>
              <a:rPr lang="ar-EG" dirty="0">
                <a:solidFill>
                  <a:srgbClr val="FFFF00"/>
                </a:solidFill>
                <a:cs typeface="PT Bold Heading" pitchFamily="2" charset="-78"/>
              </a:rPr>
              <a:t> </a:t>
            </a:r>
            <a:r>
              <a:rPr lang="en-US" dirty="0">
                <a:solidFill>
                  <a:srgbClr val="FFFF00"/>
                </a:solidFill>
                <a:cs typeface="PT Bold Heading" pitchFamily="2" charset="-78"/>
              </a:rPr>
              <a:t>“</a:t>
            </a:r>
            <a:endParaRPr lang="ar-EG" dirty="0">
              <a:solidFill>
                <a:srgbClr val="FFFF00"/>
              </a:solidFill>
              <a:cs typeface="PT Bold Heading" pitchFamily="2" charset="-78"/>
            </a:endParaRPr>
          </a:p>
          <a:p>
            <a:pPr algn="justLow" defTabSz="957263" fontAlgn="base">
              <a:spcBef>
                <a:spcPct val="50000"/>
              </a:spcBef>
              <a:spcAft>
                <a:spcPct val="0"/>
              </a:spcAft>
              <a:tabLst>
                <a:tab pos="57150" algn="l"/>
              </a:tabLst>
              <a:defRPr/>
            </a:pPr>
            <a:r>
              <a:rPr lang="ar-EG" dirty="0">
                <a:solidFill>
                  <a:srgbClr val="FFFFFF"/>
                </a:solidFill>
                <a:cs typeface="PT Bold Heading" pitchFamily="2" charset="-78"/>
              </a:rPr>
              <a:t>حرمت الشـريعة المخـدرات قيـاسا على الخمر وقد قدم القرآن الكريم </a:t>
            </a:r>
            <a:r>
              <a:rPr lang="ar-EG" dirty="0" err="1">
                <a:solidFill>
                  <a:srgbClr val="FFFFFF"/>
                </a:solidFill>
                <a:cs typeface="PT Bold Heading" pitchFamily="2" charset="-78"/>
              </a:rPr>
              <a:t>فى</a:t>
            </a:r>
            <a:r>
              <a:rPr lang="ar-EG" dirty="0">
                <a:solidFill>
                  <a:srgbClr val="FFFFFF"/>
                </a:solidFill>
                <a:cs typeface="PT Bold Heading" pitchFamily="2" charset="-78"/>
              </a:rPr>
              <a:t> الذكر ( </a:t>
            </a:r>
            <a:r>
              <a:rPr lang="ar-EG" dirty="0">
                <a:solidFill>
                  <a:srgbClr val="FFFF00"/>
                </a:solidFill>
                <a:cs typeface="PT Bold Heading" pitchFamily="2" charset="-78"/>
              </a:rPr>
              <a:t>كبيرة الخمر </a:t>
            </a:r>
            <a:r>
              <a:rPr lang="ar-EG" dirty="0">
                <a:solidFill>
                  <a:srgbClr val="FFFFFF"/>
                </a:solidFill>
                <a:cs typeface="PT Bold Heading" pitchFamily="2" charset="-78"/>
              </a:rPr>
              <a:t>) تنبيها </a:t>
            </a:r>
            <a:r>
              <a:rPr lang="ar-EG" dirty="0" err="1">
                <a:solidFill>
                  <a:srgbClr val="FFFFFF"/>
                </a:solidFill>
                <a:cs typeface="PT Bold Heading" pitchFamily="2" charset="-78"/>
              </a:rPr>
              <a:t>انها</a:t>
            </a:r>
            <a:r>
              <a:rPr lang="ar-EG" dirty="0">
                <a:solidFill>
                  <a:srgbClr val="FFFFFF"/>
                </a:solidFill>
                <a:cs typeface="PT Bold Heading" pitchFamily="2" charset="-78"/>
              </a:rPr>
              <a:t> ( </a:t>
            </a:r>
            <a:r>
              <a:rPr lang="ar-EG" dirty="0">
                <a:solidFill>
                  <a:srgbClr val="FFFF00"/>
                </a:solidFill>
                <a:cs typeface="PT Bold Heading" pitchFamily="2" charset="-78"/>
              </a:rPr>
              <a:t>أم الكبائر </a:t>
            </a:r>
            <a:r>
              <a:rPr lang="ar-EG" dirty="0">
                <a:solidFill>
                  <a:srgbClr val="FFFFFF"/>
                </a:solidFill>
                <a:cs typeface="PT Bold Heading" pitchFamily="2" charset="-78"/>
              </a:rPr>
              <a:t>) </a:t>
            </a:r>
            <a:r>
              <a:rPr lang="ar-EG" dirty="0" err="1">
                <a:solidFill>
                  <a:srgbClr val="FFFFFF"/>
                </a:solidFill>
                <a:cs typeface="PT Bold Heading" pitchFamily="2" charset="-78"/>
              </a:rPr>
              <a:t>هى</a:t>
            </a:r>
            <a:r>
              <a:rPr lang="ar-EG" dirty="0">
                <a:solidFill>
                  <a:srgbClr val="FFFFFF"/>
                </a:solidFill>
                <a:cs typeface="PT Bold Heading" pitchFamily="2" charset="-78"/>
              </a:rPr>
              <a:t> وعائلتها المخدرة </a:t>
            </a:r>
            <a:r>
              <a:rPr lang="ar-EG" dirty="0" err="1">
                <a:solidFill>
                  <a:srgbClr val="FFFFFF"/>
                </a:solidFill>
                <a:cs typeface="PT Bold Heading" pitchFamily="2" charset="-78"/>
              </a:rPr>
              <a:t>التى</a:t>
            </a:r>
            <a:r>
              <a:rPr lang="ar-EG" dirty="0">
                <a:solidFill>
                  <a:srgbClr val="FFFFFF"/>
                </a:solidFill>
                <a:cs typeface="PT Bold Heading" pitchFamily="2" charset="-78"/>
              </a:rPr>
              <a:t> تسبب خمارا</a:t>
            </a:r>
            <a:r>
              <a:rPr lang="ar-SA" dirty="0">
                <a:solidFill>
                  <a:srgbClr val="FFFFFF"/>
                </a:solidFill>
                <a:cs typeface="PT Bold Heading" pitchFamily="2" charset="-78"/>
              </a:rPr>
              <a:t> </a:t>
            </a:r>
            <a:r>
              <a:rPr lang="ar-EG" dirty="0">
                <a:solidFill>
                  <a:srgbClr val="FFFFFF"/>
                </a:solidFill>
                <a:cs typeface="PT Bold Heading" pitchFamily="2" charset="-78"/>
              </a:rPr>
              <a:t>على العقل لذلك فان </a:t>
            </a:r>
            <a:r>
              <a:rPr lang="ar-EG" dirty="0" err="1">
                <a:solidFill>
                  <a:srgbClr val="FFFFFF"/>
                </a:solidFill>
                <a:cs typeface="PT Bold Heading" pitchFamily="2" charset="-78"/>
              </a:rPr>
              <a:t>الشرع</a:t>
            </a:r>
            <a:r>
              <a:rPr lang="ar-EG" dirty="0">
                <a:solidFill>
                  <a:srgbClr val="FFFFFF"/>
                </a:solidFill>
                <a:cs typeface="PT Bold Heading" pitchFamily="2" charset="-78"/>
              </a:rPr>
              <a:t> يحكم </a:t>
            </a:r>
            <a:r>
              <a:rPr lang="ar-EG" dirty="0" err="1">
                <a:solidFill>
                  <a:srgbClr val="FFFFFF"/>
                </a:solidFill>
                <a:cs typeface="PT Bold Heading" pitchFamily="2" charset="-78"/>
              </a:rPr>
              <a:t>ان</a:t>
            </a:r>
            <a:r>
              <a:rPr lang="ar-EG" dirty="0">
                <a:solidFill>
                  <a:srgbClr val="FFFFFF"/>
                </a:solidFill>
                <a:cs typeface="PT Bold Heading" pitchFamily="2" charset="-78"/>
              </a:rPr>
              <a:t> كل ما </a:t>
            </a:r>
            <a:r>
              <a:rPr lang="ar-EG" dirty="0" err="1">
                <a:solidFill>
                  <a:srgbClr val="FFFFFF"/>
                </a:solidFill>
                <a:cs typeface="PT Bold Heading" pitchFamily="2" charset="-78"/>
              </a:rPr>
              <a:t>خامر</a:t>
            </a:r>
            <a:r>
              <a:rPr lang="ar-EG" dirty="0">
                <a:solidFill>
                  <a:srgbClr val="FFFFFF"/>
                </a:solidFill>
                <a:cs typeface="PT Bold Heading" pitchFamily="2" charset="-78"/>
              </a:rPr>
              <a:t> العقل فهو حرام</a:t>
            </a:r>
            <a:r>
              <a:rPr lang="ar-SA" dirty="0">
                <a:solidFill>
                  <a:srgbClr val="FFFFFF"/>
                </a:solidFill>
                <a:cs typeface="PT Bold Heading" pitchFamily="2" charset="-78"/>
              </a:rPr>
              <a:t> </a:t>
            </a:r>
            <a:r>
              <a:rPr lang="ar-EG" dirty="0">
                <a:solidFill>
                  <a:srgbClr val="FFFFFF"/>
                </a:solidFill>
                <a:cs typeface="PT Bold Heading" pitchFamily="2" charset="-78"/>
              </a:rPr>
              <a:t>فتوى الديار المصرية : لقد صدر عن دار الإفتاء المصرية بيان </a:t>
            </a:r>
            <a:r>
              <a:rPr lang="ar-EG" dirty="0" err="1">
                <a:solidFill>
                  <a:srgbClr val="FFFFFF"/>
                </a:solidFill>
                <a:cs typeface="PT Bold Heading" pitchFamily="2" charset="-78"/>
              </a:rPr>
              <a:t>رسمى</a:t>
            </a:r>
            <a:r>
              <a:rPr lang="ar-EG" dirty="0">
                <a:solidFill>
                  <a:srgbClr val="FFFFFF"/>
                </a:solidFill>
                <a:cs typeface="PT Bold Heading" pitchFamily="2" charset="-78"/>
              </a:rPr>
              <a:t> توضح فيه أن المخدرات حرام شرعاً وتوضح حكم </a:t>
            </a:r>
            <a:r>
              <a:rPr lang="ar-EG" dirty="0" err="1">
                <a:solidFill>
                  <a:srgbClr val="FFFFFF"/>
                </a:solidFill>
                <a:cs typeface="PT Bold Heading" pitchFamily="2" charset="-78"/>
              </a:rPr>
              <a:t>المتعاطى</a:t>
            </a:r>
            <a:r>
              <a:rPr lang="ar-EG" dirty="0">
                <a:solidFill>
                  <a:srgbClr val="FFFFFF"/>
                </a:solidFill>
                <a:cs typeface="PT Bold Heading" pitchFamily="2" charset="-78"/>
              </a:rPr>
              <a:t> وحكم التعامل فيها وكذلك حكم التواجد </a:t>
            </a:r>
            <a:r>
              <a:rPr lang="ar-EG" dirty="0" err="1">
                <a:solidFill>
                  <a:srgbClr val="FFFFFF"/>
                </a:solidFill>
                <a:cs typeface="PT Bold Heading" pitchFamily="2" charset="-78"/>
              </a:rPr>
              <a:t>فى</a:t>
            </a:r>
            <a:r>
              <a:rPr lang="ar-EG" dirty="0">
                <a:solidFill>
                  <a:srgbClr val="FFFFFF"/>
                </a:solidFill>
                <a:cs typeface="PT Bold Heading" pitchFamily="2" charset="-78"/>
              </a:rPr>
              <a:t> أماكن معده </a:t>
            </a:r>
            <a:r>
              <a:rPr lang="ar-EG" dirty="0" err="1">
                <a:solidFill>
                  <a:srgbClr val="FFFFFF"/>
                </a:solidFill>
                <a:cs typeface="PT Bold Heading" pitchFamily="2" charset="-78"/>
              </a:rPr>
              <a:t>للتعاطى</a:t>
            </a:r>
            <a:r>
              <a:rPr lang="ar-EG" dirty="0">
                <a:solidFill>
                  <a:srgbClr val="FFFFFF"/>
                </a:solidFill>
                <a:cs typeface="PT Bold Heading" pitchFamily="2" charset="-78"/>
              </a:rPr>
              <a:t> </a:t>
            </a:r>
            <a:r>
              <a:rPr lang="ar-EG" sz="2000" dirty="0">
                <a:solidFill>
                  <a:srgbClr val="FFFFFF"/>
                </a:solidFill>
                <a:cs typeface="PT Bold Heading" pitchFamily="2" charset="-78"/>
              </a:rPr>
              <a:t>.</a:t>
            </a:r>
          </a:p>
        </p:txBody>
      </p:sp>
      <p:graphicFrame>
        <p:nvGraphicFramePr>
          <p:cNvPr id="6" name="Object 5"/>
          <p:cNvGraphicFramePr>
            <a:graphicFrameLocks noChangeAspect="1"/>
          </p:cNvGraphicFramePr>
          <p:nvPr>
            <p:extLst>
              <p:ext uri="{D42A27DB-BD31-4B8C-83A1-F6EECF244321}">
                <p14:modId xmlns="" xmlns:p14="http://schemas.microsoft.com/office/powerpoint/2010/main" val="3702766826"/>
              </p:ext>
            </p:extLst>
          </p:nvPr>
        </p:nvGraphicFramePr>
        <p:xfrm>
          <a:off x="311214" y="5357826"/>
          <a:ext cx="8581265" cy="1285884"/>
        </p:xfrm>
        <a:graphic>
          <a:graphicData uri="http://schemas.openxmlformats.org/presentationml/2006/ole">
            <p:oleObj spid="_x0000_s2073" name="Bitmap Image" r:id="rId3" imgW="9161905" imgH="6857143" progId="PBrush">
              <p:embed/>
            </p:oleObj>
          </a:graphicData>
        </a:graphic>
      </p:graphicFrame>
    </p:spTree>
    <p:extLst>
      <p:ext uri="{BB962C8B-B14F-4D97-AF65-F5344CB8AC3E}">
        <p14:creationId xmlns="" xmlns:p14="http://schemas.microsoft.com/office/powerpoint/2010/main" val="3518991657"/>
      </p:ext>
    </p:extLst>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
        <p:nvSpPr>
          <p:cNvPr id="4" name="AutoShape 2"/>
          <p:cNvSpPr>
            <a:spLocks noChangeArrowheads="1"/>
          </p:cNvSpPr>
          <p:nvPr/>
        </p:nvSpPr>
        <p:spPr bwMode="auto">
          <a:xfrm>
            <a:off x="6643702" y="1484784"/>
            <a:ext cx="2248778"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الأسباب الأسرية </a:t>
            </a:r>
          </a:p>
        </p:txBody>
      </p:sp>
      <p:sp>
        <p:nvSpPr>
          <p:cNvPr id="5" name="AutoShape 2"/>
          <p:cNvSpPr>
            <a:spLocks noChangeArrowheads="1"/>
          </p:cNvSpPr>
          <p:nvPr/>
        </p:nvSpPr>
        <p:spPr bwMode="auto">
          <a:xfrm>
            <a:off x="251520" y="2206640"/>
            <a:ext cx="8640960" cy="179177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تدل معظم الدراسات بما لا يدع مجال للشك أن الشباب الذين يعيشون </a:t>
            </a:r>
            <a:br>
              <a:rPr lang="ar-EG" sz="2200" dirty="0">
                <a:solidFill>
                  <a:schemeClr val="bg1"/>
                </a:solidFill>
                <a:cs typeface="PT Bold Heading" pitchFamily="2" charset="-78"/>
              </a:rPr>
            </a:br>
            <a:r>
              <a:rPr lang="ar-EG" sz="2200" dirty="0">
                <a:solidFill>
                  <a:schemeClr val="bg1"/>
                </a:solidFill>
                <a:cs typeface="PT Bold Heading" pitchFamily="2" charset="-78"/>
              </a:rPr>
              <a:t>فى أسرة مفككة يعانون من المشكلات العاطفية والاجتماعية </a:t>
            </a:r>
            <a:br>
              <a:rPr lang="ar-EG" sz="2200" dirty="0">
                <a:solidFill>
                  <a:schemeClr val="bg1"/>
                </a:solidFill>
                <a:cs typeface="PT Bold Heading" pitchFamily="2" charset="-78"/>
              </a:rPr>
            </a:br>
            <a:r>
              <a:rPr lang="ar-EG" sz="2200" dirty="0">
                <a:solidFill>
                  <a:schemeClr val="bg1"/>
                </a:solidFill>
                <a:cs typeface="PT Bold Heading" pitchFamily="2" charset="-78"/>
              </a:rPr>
              <a:t>أكبر من الذين يعيشون فى أسر سوية وأن أهم العوامل المؤدية إلى تفكك الأسرة</a:t>
            </a:r>
          </a:p>
        </p:txBody>
      </p:sp>
      <p:sp>
        <p:nvSpPr>
          <p:cNvPr id="6" name="AutoShape 2"/>
          <p:cNvSpPr>
            <a:spLocks noChangeArrowheads="1"/>
          </p:cNvSpPr>
          <p:nvPr/>
        </p:nvSpPr>
        <p:spPr bwMode="auto">
          <a:xfrm>
            <a:off x="214282" y="4149620"/>
            <a:ext cx="8715436" cy="235362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err="1">
                <a:solidFill>
                  <a:schemeClr val="bg1"/>
                </a:solidFill>
                <a:cs typeface="PT Bold Heading" pitchFamily="2" charset="-78"/>
              </a:rPr>
              <a:t>هى</a:t>
            </a:r>
            <a:r>
              <a:rPr lang="ar-EG" sz="2200" dirty="0">
                <a:solidFill>
                  <a:schemeClr val="bg1"/>
                </a:solidFill>
                <a:cs typeface="PT Bold Heading" pitchFamily="2" charset="-78"/>
              </a:rPr>
              <a:t> الطلاق </a:t>
            </a:r>
            <a:r>
              <a:rPr lang="ar-EG" sz="2200" dirty="0" err="1">
                <a:solidFill>
                  <a:schemeClr val="bg1"/>
                </a:solidFill>
                <a:cs typeface="PT Bold Heading" pitchFamily="2" charset="-78"/>
              </a:rPr>
              <a:t>أووفاة</a:t>
            </a:r>
            <a:r>
              <a:rPr lang="ar-EG" sz="2200" dirty="0">
                <a:solidFill>
                  <a:schemeClr val="bg1"/>
                </a:solidFill>
                <a:cs typeface="PT Bold Heading" pitchFamily="2" charset="-78"/>
              </a:rPr>
              <a:t>  أحد الوالدين </a:t>
            </a:r>
            <a:r>
              <a:rPr lang="ar-EG" sz="2200" dirty="0" err="1">
                <a:solidFill>
                  <a:schemeClr val="bg1"/>
                </a:solidFill>
                <a:cs typeface="PT Bold Heading" pitchFamily="2" charset="-78"/>
              </a:rPr>
              <a:t>أوعمل</a:t>
            </a:r>
            <a:r>
              <a:rPr lang="ar-EG" sz="2200" dirty="0">
                <a:solidFill>
                  <a:schemeClr val="bg1"/>
                </a:solidFill>
                <a:cs typeface="PT Bold Heading" pitchFamily="2" charset="-78"/>
              </a:rPr>
              <a:t> الأم </a:t>
            </a:r>
            <a:r>
              <a:rPr lang="ar-EG" sz="2200" dirty="0" err="1">
                <a:solidFill>
                  <a:schemeClr val="bg1"/>
                </a:solidFill>
                <a:cs typeface="PT Bold Heading" pitchFamily="2" charset="-78"/>
              </a:rPr>
              <a:t>أوغياب</a:t>
            </a:r>
            <a:r>
              <a:rPr lang="ar-EG" sz="2200" dirty="0">
                <a:solidFill>
                  <a:schemeClr val="bg1"/>
                </a:solidFill>
                <a:cs typeface="PT Bold Heading" pitchFamily="2" charset="-78"/>
              </a:rPr>
              <a:t> الأب المتواصل عن المنزل    </a:t>
            </a:r>
            <a:r>
              <a:rPr lang="ar-EG" sz="2200" dirty="0" err="1">
                <a:solidFill>
                  <a:schemeClr val="bg1"/>
                </a:solidFill>
                <a:cs typeface="PT Bold Heading" pitchFamily="2" charset="-78"/>
              </a:rPr>
              <a:t>أوإتباع</a:t>
            </a:r>
            <a:r>
              <a:rPr lang="ar-EG" sz="2200" dirty="0">
                <a:solidFill>
                  <a:schemeClr val="bg1"/>
                </a:solidFill>
                <a:cs typeface="PT Bold Heading" pitchFamily="2" charset="-78"/>
              </a:rPr>
              <a:t> أساليب تنشئة تتباين من القسوة إلى التدليل المفرط</a:t>
            </a:r>
            <a:br>
              <a:rPr lang="ar-EG" sz="2200" dirty="0">
                <a:solidFill>
                  <a:schemeClr val="bg1"/>
                </a:solidFill>
                <a:cs typeface="PT Bold Heading" pitchFamily="2" charset="-78"/>
              </a:rPr>
            </a:br>
            <a:r>
              <a:rPr lang="ar-EG" sz="2200" dirty="0">
                <a:solidFill>
                  <a:schemeClr val="bg1"/>
                </a:solidFill>
                <a:cs typeface="PT Bold Heading" pitchFamily="2" charset="-78"/>
              </a:rPr>
              <a:t>( </a:t>
            </a:r>
            <a:r>
              <a:rPr lang="ar-EG" sz="2200" dirty="0">
                <a:solidFill>
                  <a:srgbClr val="FFFF00"/>
                </a:solidFill>
                <a:cs typeface="PT Bold Heading" pitchFamily="2" charset="-78"/>
              </a:rPr>
              <a:t>التشدد – التساهل </a:t>
            </a:r>
            <a:r>
              <a:rPr lang="ar-EG" sz="2200" dirty="0">
                <a:solidFill>
                  <a:schemeClr val="bg1"/>
                </a:solidFill>
                <a:cs typeface="PT Bold Heading" pitchFamily="2" charset="-78"/>
              </a:rPr>
              <a:t>) كما إن إدمان الأب أو الأم على المخدرات له تأثير ملحوظ على تفكك الأسرة. </a:t>
            </a:r>
          </a:p>
        </p:txBody>
      </p:sp>
    </p:spTree>
    <p:extLst>
      <p:ext uri="{BB962C8B-B14F-4D97-AF65-F5344CB8AC3E}">
        <p14:creationId xmlns="" xmlns:p14="http://schemas.microsoft.com/office/powerpoint/2010/main" val="3615118158"/>
      </p:ext>
    </p:extLst>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786578" y="1484784"/>
            <a:ext cx="210590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رفاق السوء </a:t>
            </a:r>
          </a:p>
        </p:txBody>
      </p:sp>
      <p:sp>
        <p:nvSpPr>
          <p:cNvPr id="5" name="AutoShape 2"/>
          <p:cNvSpPr>
            <a:spLocks noChangeArrowheads="1"/>
          </p:cNvSpPr>
          <p:nvPr/>
        </p:nvSpPr>
        <p:spPr bwMode="auto">
          <a:xfrm>
            <a:off x="251520" y="2206640"/>
            <a:ext cx="8640960" cy="179177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التناقض الذي يعيشه الشاب في المجتمع قد يخلق لديه حالة من الصراع </a:t>
            </a:r>
            <a:br>
              <a:rPr lang="ar-EG" sz="2200" dirty="0">
                <a:solidFill>
                  <a:schemeClr val="bg1"/>
                </a:solidFill>
                <a:cs typeface="PT Bold Heading" pitchFamily="2" charset="-78"/>
              </a:rPr>
            </a:br>
            <a:r>
              <a:rPr lang="ar-EG" sz="2200" dirty="0">
                <a:solidFill>
                  <a:schemeClr val="bg1"/>
                </a:solidFill>
                <a:cs typeface="PT Bold Heading" pitchFamily="2" charset="-78"/>
              </a:rPr>
              <a:t>عند تكوينه إن للاتجاه نحو تعاطي المخدرات فهو يجد نفسه بين مشاعر</a:t>
            </a:r>
            <a:br>
              <a:rPr lang="ar-EG" sz="2200" dirty="0">
                <a:solidFill>
                  <a:schemeClr val="bg1"/>
                </a:solidFill>
                <a:cs typeface="PT Bold Heading" pitchFamily="2" charset="-78"/>
              </a:rPr>
            </a:br>
            <a:r>
              <a:rPr lang="ar-EG" sz="2200" dirty="0">
                <a:solidFill>
                  <a:schemeClr val="bg1"/>
                </a:solidFill>
                <a:cs typeface="PT Bold Heading" pitchFamily="2" charset="-78"/>
              </a:rPr>
              <a:t> وقيم رافضة وأخرى مشجعة .</a:t>
            </a:r>
          </a:p>
        </p:txBody>
      </p:sp>
      <p:sp>
        <p:nvSpPr>
          <p:cNvPr id="6" name="AutoShape 2"/>
          <p:cNvSpPr>
            <a:spLocks noChangeArrowheads="1"/>
          </p:cNvSpPr>
          <p:nvPr/>
        </p:nvSpPr>
        <p:spPr bwMode="auto">
          <a:xfrm>
            <a:off x="214282" y="4317609"/>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 pos="8253413" algn="l"/>
              </a:tabLst>
              <a:defRPr/>
            </a:pPr>
            <a:r>
              <a:rPr lang="ar-EG" sz="2200" dirty="0">
                <a:solidFill>
                  <a:schemeClr val="bg1"/>
                </a:solidFill>
                <a:cs typeface="PT Bold Heading" pitchFamily="2" charset="-78"/>
              </a:rPr>
              <a:t>فإنه عندما يلجأ إلى الأصدقاء الذين يتبنون ثقافة تشجع المتعاطي على الولوج</a:t>
            </a:r>
            <a:br>
              <a:rPr lang="ar-EG" sz="2200" dirty="0">
                <a:solidFill>
                  <a:schemeClr val="bg1"/>
                </a:solidFill>
                <a:cs typeface="PT Bold Heading" pitchFamily="2" charset="-78"/>
              </a:rPr>
            </a:br>
            <a:r>
              <a:rPr lang="ar-EG" sz="2200" dirty="0">
                <a:solidFill>
                  <a:schemeClr val="bg1"/>
                </a:solidFill>
                <a:cs typeface="PT Bold Heading" pitchFamily="2" charset="-78"/>
              </a:rPr>
              <a:t>في هذا السلوك فإن تورطه في مشاكل التعاطي والإدمان على المخدرات يكون وارداً .</a:t>
            </a: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 xmlns:p14="http://schemas.microsoft.com/office/powerpoint/2010/main" val="1341746578"/>
      </p:ext>
    </p:extLst>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143636" y="1484784"/>
            <a:ext cx="274884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ضعف الوازع الديني </a:t>
            </a:r>
          </a:p>
        </p:txBody>
      </p:sp>
      <p:sp>
        <p:nvSpPr>
          <p:cNvPr id="5" name="AutoShape 2"/>
          <p:cNvSpPr>
            <a:spLocks noChangeArrowheads="1"/>
          </p:cNvSpPr>
          <p:nvPr/>
        </p:nvSpPr>
        <p:spPr bwMode="auto">
          <a:xfrm>
            <a:off x="251520" y="2071678"/>
            <a:ext cx="8640960" cy="235362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يقف التشريع الإسلامي موقفا صريحا وواضحا تجاه تناول المسكرات والخمور   وتعاطي المخدرات حيث يتبنى موقف التحريم القطعي وتحث المبادئ الأساسية فى المنهج الإسلامي على الابتعاد عن كل ما هو ضار بصحة الإنسان وذلك يشمل تعاطي المخدرات باعتبارها موردا من موارد الضرر الصحي والنفسي والاجتماعي .</a:t>
            </a:r>
          </a:p>
        </p:txBody>
      </p:sp>
      <p:pic>
        <p:nvPicPr>
          <p:cNvPr id="6" name="Picture 7" descr="get-5-2008-sbmwa1zg"/>
          <p:cNvPicPr>
            <a:picLocks noChangeAspect="1" noChangeArrowheads="1"/>
          </p:cNvPicPr>
          <p:nvPr/>
        </p:nvPicPr>
        <p:blipFill>
          <a:blip r:embed="rId2"/>
          <a:srcRect r="4687"/>
          <a:stretch>
            <a:fillRect/>
          </a:stretch>
        </p:blipFill>
        <p:spPr bwMode="auto">
          <a:xfrm>
            <a:off x="1643042" y="4582537"/>
            <a:ext cx="5643602" cy="2204049"/>
          </a:xfrm>
          <a:prstGeom prst="rect">
            <a:avLst/>
          </a:prstGeom>
          <a:ln w="38100" cap="rnd">
            <a:solidFill>
              <a:srgbClr val="FF00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 xmlns:p14="http://schemas.microsoft.com/office/powerpoint/2010/main" val="2167084996"/>
      </p:ext>
    </p:extLst>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4357686" y="1484784"/>
            <a:ext cx="453479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فساد البيئة المحيطة وسهولة القوانين</a:t>
            </a:r>
          </a:p>
        </p:txBody>
      </p:sp>
      <p:sp>
        <p:nvSpPr>
          <p:cNvPr id="5" name="AutoShape 2"/>
          <p:cNvSpPr>
            <a:spLocks noChangeArrowheads="1"/>
          </p:cNvSpPr>
          <p:nvPr/>
        </p:nvSpPr>
        <p:spPr bwMode="auto">
          <a:xfrm>
            <a:off x="251520" y="2204864"/>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هذا هو السبب الشائع في جميع الدول حيث يلاحظ تبني الجهات الرسمية للقوانين الوضعية التي تعجز عن فرض العقوبة الملائمة لحجم الجرم </a:t>
            </a:r>
            <a:br>
              <a:rPr lang="ar-EG" sz="2200" dirty="0">
                <a:solidFill>
                  <a:schemeClr val="bg1"/>
                </a:solidFill>
                <a:cs typeface="PT Bold Heading" pitchFamily="2" charset="-78"/>
              </a:rPr>
            </a:br>
            <a:r>
              <a:rPr lang="ar-EG" sz="2200" dirty="0">
                <a:solidFill>
                  <a:schemeClr val="bg1"/>
                </a:solidFill>
                <a:cs typeface="PT Bold Heading" pitchFamily="2" charset="-78"/>
              </a:rPr>
              <a:t>كما هو الحال بالنسبة لقوانين العقوبات . </a:t>
            </a:r>
          </a:p>
        </p:txBody>
      </p:sp>
      <p:sp>
        <p:nvSpPr>
          <p:cNvPr id="6" name="AutoShape 2"/>
          <p:cNvSpPr>
            <a:spLocks noChangeArrowheads="1"/>
          </p:cNvSpPr>
          <p:nvPr/>
        </p:nvSpPr>
        <p:spPr bwMode="auto">
          <a:xfrm>
            <a:off x="357158" y="4286256"/>
            <a:ext cx="8640960" cy="230680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إن فلسفة العقوبة في أي تشريع سماوي كان أو وضعي لكي تكـون سليـمة </a:t>
            </a:r>
            <a:br>
              <a:rPr lang="ar-EG" sz="2200" dirty="0">
                <a:solidFill>
                  <a:schemeClr val="bg1"/>
                </a:solidFill>
                <a:cs typeface="PT Bold Heading" pitchFamily="2" charset="-78"/>
              </a:rPr>
            </a:br>
            <a:r>
              <a:rPr lang="ar-EG" sz="2200" dirty="0">
                <a:solidFill>
                  <a:schemeClr val="bg1"/>
                </a:solidFill>
                <a:cs typeface="PT Bold Heading" pitchFamily="2" charset="-78"/>
              </a:rPr>
              <a:t>لابــد وأن تبنى على أساس النفع الاجتماعي وليس الفردي فحسـب </a:t>
            </a:r>
            <a:br>
              <a:rPr lang="ar-EG" sz="2200" dirty="0">
                <a:solidFill>
                  <a:schemeClr val="bg1"/>
                </a:solidFill>
                <a:cs typeface="PT Bold Heading" pitchFamily="2" charset="-78"/>
              </a:rPr>
            </a:br>
            <a:r>
              <a:rPr lang="ar-EG" sz="2200" dirty="0">
                <a:solidFill>
                  <a:schemeClr val="bg1"/>
                </a:solidFill>
                <a:cs typeface="PT Bold Heading" pitchFamily="2" charset="-78"/>
              </a:rPr>
              <a:t>فالعقـوبة لا يجـب أن تردع المذنب دون أن تحمل الأثر الرادع على المحيطين </a:t>
            </a:r>
            <a:br>
              <a:rPr lang="ar-EG" sz="2200" dirty="0">
                <a:solidFill>
                  <a:schemeClr val="bg1"/>
                </a:solidFill>
                <a:cs typeface="PT Bold Heading" pitchFamily="2" charset="-78"/>
              </a:rPr>
            </a:br>
            <a:r>
              <a:rPr lang="ar-EG" sz="2200" dirty="0">
                <a:solidFill>
                  <a:schemeClr val="bg1"/>
                </a:solidFill>
                <a:cs typeface="PT Bold Heading" pitchFamily="2" charset="-78"/>
              </a:rPr>
              <a:t>في المجتمع وإلا كانت العقوبة ناقصة . </a:t>
            </a: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 xmlns:p14="http://schemas.microsoft.com/office/powerpoint/2010/main" val="2500859008"/>
      </p:ext>
    </p:extLst>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929454" y="1484784"/>
            <a:ext cx="1963026"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أوقات الفراغ </a:t>
            </a:r>
          </a:p>
        </p:txBody>
      </p:sp>
      <p:sp>
        <p:nvSpPr>
          <p:cNvPr id="5" name="AutoShape 2"/>
          <p:cNvSpPr>
            <a:spLocks noChangeArrowheads="1"/>
          </p:cNvSpPr>
          <p:nvPr/>
        </p:nvSpPr>
        <p:spPr bwMode="auto">
          <a:xfrm>
            <a:off x="251520" y="2143116"/>
            <a:ext cx="8640960" cy="179177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تلعب أوقات الفراغ دورا كبيرا في اتجاه أفراد المجتمع لا سيما فئة الشباب </a:t>
            </a:r>
            <a:br>
              <a:rPr lang="ar-EG" sz="2200" dirty="0">
                <a:solidFill>
                  <a:schemeClr val="bg1"/>
                </a:solidFill>
                <a:cs typeface="PT Bold Heading" pitchFamily="2" charset="-78"/>
              </a:rPr>
            </a:br>
            <a:r>
              <a:rPr lang="ar-EG" sz="2200" dirty="0">
                <a:solidFill>
                  <a:schemeClr val="bg1"/>
                </a:solidFill>
                <a:cs typeface="PT Bold Heading" pitchFamily="2" charset="-78"/>
              </a:rPr>
              <a:t>نحو تعاطي المخدرات والمواد الكحولية بغرض شغل هذا الفراغ، </a:t>
            </a:r>
            <a:br>
              <a:rPr lang="ar-EG" sz="2200" dirty="0">
                <a:solidFill>
                  <a:schemeClr val="bg1"/>
                </a:solidFill>
                <a:cs typeface="PT Bold Heading" pitchFamily="2" charset="-78"/>
              </a:rPr>
            </a:br>
            <a:r>
              <a:rPr lang="ar-EG" sz="2200" dirty="0">
                <a:solidFill>
                  <a:schemeClr val="bg1"/>
                </a:solidFill>
                <a:cs typeface="PT Bold Heading" pitchFamily="2" charset="-78"/>
              </a:rPr>
              <a:t>ثم تتطور الحالة إلى أن تصـل إلى حالـة الإدمان التـي يصعب علاجها .</a:t>
            </a:r>
          </a:p>
        </p:txBody>
      </p:sp>
      <p:sp>
        <p:nvSpPr>
          <p:cNvPr id="6" name="AutoShape 2"/>
          <p:cNvSpPr>
            <a:spLocks noChangeArrowheads="1"/>
          </p:cNvSpPr>
          <p:nvPr/>
        </p:nvSpPr>
        <p:spPr bwMode="auto">
          <a:xfrm>
            <a:off x="214282" y="4194029"/>
            <a:ext cx="8640960" cy="230680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إن الشباب يحمل بيـن أضلاعه طاقة كامنة كبيرة لابـد مـن تفريغـها ، </a:t>
            </a:r>
            <a:br>
              <a:rPr lang="ar-EG" sz="2200" dirty="0">
                <a:solidFill>
                  <a:schemeClr val="bg1"/>
                </a:solidFill>
                <a:cs typeface="PT Bold Heading" pitchFamily="2" charset="-78"/>
              </a:rPr>
            </a:br>
            <a:r>
              <a:rPr lang="ar-EG" sz="2200" dirty="0">
                <a:solidFill>
                  <a:schemeClr val="bg1"/>
                </a:solidFill>
                <a:cs typeface="PT Bold Heading" pitchFamily="2" charset="-78"/>
              </a:rPr>
              <a:t>فإذا لـم تتوافر في المجتمع المحيط الوسائل السليمة والصحية لإفراغ </a:t>
            </a:r>
            <a:br>
              <a:rPr lang="ar-EG" sz="2200" dirty="0">
                <a:solidFill>
                  <a:schemeClr val="bg1"/>
                </a:solidFill>
                <a:cs typeface="PT Bold Heading" pitchFamily="2" charset="-78"/>
              </a:rPr>
            </a:br>
            <a:r>
              <a:rPr lang="ar-EG" sz="2200" dirty="0">
                <a:solidFill>
                  <a:schemeClr val="bg1"/>
                </a:solidFill>
                <a:cs typeface="PT Bold Heading" pitchFamily="2" charset="-78"/>
              </a:rPr>
              <a:t>هذه الطاقة كانت النتيجة الطبيعية هي الاتجاه نحو الانحرافات السلوكية </a:t>
            </a:r>
            <a:br>
              <a:rPr lang="ar-EG" sz="2200" dirty="0">
                <a:solidFill>
                  <a:schemeClr val="bg1"/>
                </a:solidFill>
                <a:cs typeface="PT Bold Heading" pitchFamily="2" charset="-78"/>
              </a:rPr>
            </a:br>
            <a:r>
              <a:rPr lang="ar-EG" sz="2200" dirty="0">
                <a:solidFill>
                  <a:schemeClr val="bg1"/>
                </a:solidFill>
                <a:cs typeface="PT Bold Heading" pitchFamily="2" charset="-78"/>
              </a:rPr>
              <a:t>والتي على رأسها الإدمان.</a:t>
            </a: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 xmlns:p14="http://schemas.microsoft.com/office/powerpoint/2010/main" val="3161319112"/>
      </p:ext>
    </p:extLst>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4071934" y="1484784"/>
            <a:ext cx="4820546"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الحالة الاقتصادية ووفرة مواد التعاطي : </a:t>
            </a:r>
          </a:p>
        </p:txBody>
      </p:sp>
      <p:sp>
        <p:nvSpPr>
          <p:cNvPr id="5" name="AutoShape 2"/>
          <p:cNvSpPr>
            <a:spLocks noChangeArrowheads="1"/>
          </p:cNvSpPr>
          <p:nvPr/>
        </p:nvSpPr>
        <p:spPr bwMode="auto">
          <a:xfrm>
            <a:off x="251520" y="2122327"/>
            <a:ext cx="8640960" cy="230680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إن تمتع بعض الشعوب بالحالة الاقتصادية الجيدة والدخل فوق المعتدل نسبيا كما هو الحال بالنسبة لبعض دول الخليج مثلا، مع ضعف الرقابة الأسرية وسهولة القوانين المعمول بها ووفرة مواد التعاطي كلها عوامل تدفع بالفرد </a:t>
            </a:r>
            <a:r>
              <a:rPr lang="ar-EG" sz="2200" dirty="0" err="1">
                <a:solidFill>
                  <a:schemeClr val="bg1"/>
                </a:solidFill>
                <a:cs typeface="PT Bold Heading" pitchFamily="2" charset="-78"/>
              </a:rPr>
              <a:t>للإتجاه</a:t>
            </a:r>
            <a:r>
              <a:rPr lang="ar-EG" sz="2200" dirty="0">
                <a:solidFill>
                  <a:schemeClr val="bg1"/>
                </a:solidFill>
                <a:cs typeface="PT Bold Heading" pitchFamily="2" charset="-78"/>
              </a:rPr>
              <a:t/>
            </a:r>
            <a:br>
              <a:rPr lang="ar-EG" sz="2200" dirty="0">
                <a:solidFill>
                  <a:schemeClr val="bg1"/>
                </a:solidFill>
                <a:cs typeface="PT Bold Heading" pitchFamily="2" charset="-78"/>
              </a:rPr>
            </a:br>
            <a:r>
              <a:rPr lang="ar-EG" sz="2200" dirty="0">
                <a:solidFill>
                  <a:schemeClr val="bg1"/>
                </a:solidFill>
                <a:cs typeface="PT Bold Heading" pitchFamily="2" charset="-78"/>
              </a:rPr>
              <a:t>نحو تعاطي المخدرات أو المواد الكحولية وانتشارها . </a:t>
            </a:r>
          </a:p>
        </p:txBody>
      </p:sp>
      <p:sp>
        <p:nvSpPr>
          <p:cNvPr id="6" name="AutoShape 2"/>
          <p:cNvSpPr>
            <a:spLocks noChangeArrowheads="1"/>
          </p:cNvSpPr>
          <p:nvPr/>
        </p:nvSpPr>
        <p:spPr bwMode="auto">
          <a:xfrm>
            <a:off x="214282" y="4643446"/>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كذلك هو الحال بالنسبة لسهولة السفر والتنقل بين الدول التي يقوم </a:t>
            </a:r>
            <a:br>
              <a:rPr lang="ar-EG" sz="2200" dirty="0">
                <a:solidFill>
                  <a:schemeClr val="bg1"/>
                </a:solidFill>
                <a:cs typeface="PT Bold Heading" pitchFamily="2" charset="-78"/>
              </a:rPr>
            </a:br>
            <a:r>
              <a:rPr lang="ar-EG" sz="2200" dirty="0">
                <a:solidFill>
                  <a:schemeClr val="bg1"/>
                </a:solidFill>
                <a:cs typeface="PT Bold Heading" pitchFamily="2" charset="-78"/>
              </a:rPr>
              <a:t>اقتصاد بعضها على المخدرات كدول شرق آسيا وأفغانستان وبعض الدول الأوروبية والإفريقية وأمريكا.</a:t>
            </a: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 xmlns:p14="http://schemas.microsoft.com/office/powerpoint/2010/main" val="2232008214"/>
      </p:ext>
    </p:extLst>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4572000" y="1357298"/>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مستوى التعليم والثقافة السائدة</a:t>
            </a:r>
          </a:p>
        </p:txBody>
      </p:sp>
      <p:sp>
        <p:nvSpPr>
          <p:cNvPr id="5" name="AutoShape 2"/>
          <p:cNvSpPr>
            <a:spLocks noChangeArrowheads="1"/>
          </p:cNvSpPr>
          <p:nvPr/>
        </p:nvSpPr>
        <p:spPr bwMode="auto">
          <a:xfrm>
            <a:off x="214282" y="2071678"/>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إنخفاض مستوى التعليم يلعب دوراً هاماً في التوجه نحو السلوك الإدمان </a:t>
            </a:r>
            <a:br>
              <a:rPr lang="ar-EG" sz="2200" dirty="0">
                <a:solidFill>
                  <a:schemeClr val="bg1"/>
                </a:solidFill>
                <a:cs typeface="PT Bold Heading" pitchFamily="2" charset="-78"/>
              </a:rPr>
            </a:br>
            <a:r>
              <a:rPr lang="ar-EG" sz="2200" dirty="0">
                <a:solidFill>
                  <a:schemeClr val="bg1"/>
                </a:solidFill>
                <a:cs typeface="PT Bold Heading" pitchFamily="2" charset="-78"/>
              </a:rPr>
              <a:t>كما تلعب الثقافة السائدة في المجتمع والأسرة دورا كبيرا آخر في التوجه </a:t>
            </a:r>
            <a:br>
              <a:rPr lang="ar-EG" sz="2200" dirty="0">
                <a:solidFill>
                  <a:schemeClr val="bg1"/>
                </a:solidFill>
                <a:cs typeface="PT Bold Heading" pitchFamily="2" charset="-78"/>
              </a:rPr>
            </a:br>
            <a:r>
              <a:rPr lang="ar-EG" sz="2200" dirty="0">
                <a:solidFill>
                  <a:schemeClr val="bg1"/>
                </a:solidFill>
                <a:cs typeface="PT Bold Heading" pitchFamily="2" charset="-78"/>
              </a:rPr>
              <a:t>نحو هذا السلوك وعمل على تعزيزه مما يعقد العملية العلاجية. </a:t>
            </a:r>
          </a:p>
        </p:txBody>
      </p:sp>
      <p:sp>
        <p:nvSpPr>
          <p:cNvPr id="6" name="AutoShape 2"/>
          <p:cNvSpPr>
            <a:spLocks noChangeArrowheads="1"/>
          </p:cNvSpPr>
          <p:nvPr/>
        </p:nvSpPr>
        <p:spPr bwMode="auto">
          <a:xfrm>
            <a:off x="214282" y="3733089"/>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فمن بين بعض الثقافات الخاطئة مثلا الاعتقاد بوجود العلاقة القوية </a:t>
            </a:r>
            <a:br>
              <a:rPr lang="ar-EG" sz="2200" dirty="0">
                <a:solidFill>
                  <a:schemeClr val="bg1"/>
                </a:solidFill>
                <a:cs typeface="PT Bold Heading" pitchFamily="2" charset="-78"/>
              </a:rPr>
            </a:br>
            <a:r>
              <a:rPr lang="ar-EG" sz="2200" dirty="0">
                <a:solidFill>
                  <a:schemeClr val="bg1"/>
                </a:solidFill>
                <a:cs typeface="PT Bold Heading" pitchFamily="2" charset="-78"/>
              </a:rPr>
              <a:t>بين المخدرات والجنس، كما هو الحال بالنسبة لمتعاطي القات مثلا.</a:t>
            </a:r>
          </a:p>
        </p:txBody>
      </p:sp>
      <p:sp>
        <p:nvSpPr>
          <p:cNvPr id="9" name="AutoShape 2"/>
          <p:cNvSpPr>
            <a:spLocks noChangeArrowheads="1"/>
          </p:cNvSpPr>
          <p:nvPr/>
        </p:nvSpPr>
        <p:spPr bwMode="auto">
          <a:xfrm>
            <a:off x="214282" y="4867405"/>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كذلك العادات الاجتماعية والتقاليد المتعارف عليها والتي قد لا تبعث </a:t>
            </a:r>
            <a:br>
              <a:rPr lang="ar-EG" sz="2200" dirty="0">
                <a:solidFill>
                  <a:schemeClr val="bg1"/>
                </a:solidFill>
                <a:cs typeface="PT Bold Heading" pitchFamily="2" charset="-78"/>
              </a:rPr>
            </a:br>
            <a:r>
              <a:rPr lang="ar-EG" sz="2200" dirty="0">
                <a:solidFill>
                  <a:schemeClr val="bg1"/>
                </a:solidFill>
                <a:cs typeface="PT Bold Heading" pitchFamily="2" charset="-78"/>
              </a:rPr>
              <a:t>على التعاطي فقط وإنما ترغم الأفراد عليه، كما هو الحال في المجتمعات اليمنية حيث يعتبر من لا يتعاط القات فردا شاذا أو بخيلا، لا </a:t>
            </a:r>
            <a:r>
              <a:rPr lang="ar-EG" sz="2200" dirty="0" err="1">
                <a:solidFill>
                  <a:schemeClr val="bg1"/>
                </a:solidFill>
                <a:cs typeface="PT Bold Heading" pitchFamily="2" charset="-78"/>
              </a:rPr>
              <a:t>سيما</a:t>
            </a:r>
            <a:r>
              <a:rPr lang="ar-EG" sz="2200" dirty="0">
                <a:solidFill>
                  <a:schemeClr val="bg1"/>
                </a:solidFill>
                <a:cs typeface="PT Bold Heading" pitchFamily="2" charset="-78"/>
              </a:rPr>
              <a:t> في الجلسات الاجتماعية التي يمارسها أفراد المجتمع رجالا ونساءً .</a:t>
            </a:r>
          </a:p>
        </p:txBody>
      </p:sp>
      <p:sp>
        <p:nvSpPr>
          <p:cNvPr id="7" name="AutoShape 3107"/>
          <p:cNvSpPr>
            <a:spLocks noChangeArrowheads="1"/>
          </p:cNvSpPr>
          <p:nvPr/>
        </p:nvSpPr>
        <p:spPr bwMode="auto">
          <a:xfrm>
            <a:off x="2357422" y="757982"/>
            <a:ext cx="6500858"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 xmlns:p14="http://schemas.microsoft.com/office/powerpoint/2010/main" val="1691136929"/>
      </p:ext>
    </p:extLst>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3929058" y="757982"/>
            <a:ext cx="500066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
        <p:nvSpPr>
          <p:cNvPr id="4" name="AutoShape 2"/>
          <p:cNvSpPr>
            <a:spLocks noChangeArrowheads="1"/>
          </p:cNvSpPr>
          <p:nvPr/>
        </p:nvSpPr>
        <p:spPr bwMode="auto">
          <a:xfrm>
            <a:off x="6572264" y="1632338"/>
            <a:ext cx="240020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العقاقير الطبية </a:t>
            </a:r>
          </a:p>
        </p:txBody>
      </p:sp>
      <p:sp>
        <p:nvSpPr>
          <p:cNvPr id="5" name="AutoShape 2"/>
          <p:cNvSpPr>
            <a:spLocks noChangeArrowheads="1"/>
          </p:cNvSpPr>
          <p:nvPr/>
        </p:nvSpPr>
        <p:spPr bwMode="auto">
          <a:xfrm>
            <a:off x="251520" y="2541307"/>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يعتبر من بين أسباب تعاطي المخدرات استخدام بعض الأدوية دون استشارة طبية أو التشخيص الطبي الخاطئ الذي قد ينتج عنه وصف علاج طبي </a:t>
            </a:r>
            <a:br>
              <a:rPr lang="ar-EG" sz="2200" dirty="0">
                <a:solidFill>
                  <a:schemeClr val="bg1"/>
                </a:solidFill>
                <a:cs typeface="PT Bold Heading" pitchFamily="2" charset="-78"/>
              </a:rPr>
            </a:br>
            <a:r>
              <a:rPr lang="ar-EG" sz="2200" dirty="0">
                <a:solidFill>
                  <a:schemeClr val="bg1"/>
                </a:solidFill>
                <a:cs typeface="PT Bold Heading" pitchFamily="2" charset="-78"/>
              </a:rPr>
              <a:t>بأحد العقاقير المخدرة وبالتالي خلق حالة إدمان لدى المريض . </a:t>
            </a:r>
          </a:p>
        </p:txBody>
      </p:sp>
      <p:sp>
        <p:nvSpPr>
          <p:cNvPr id="6" name="AutoShape 2"/>
          <p:cNvSpPr>
            <a:spLocks noChangeArrowheads="1"/>
          </p:cNvSpPr>
          <p:nvPr/>
        </p:nvSpPr>
        <p:spPr bwMode="auto">
          <a:xfrm>
            <a:off x="254643" y="4770854"/>
            <a:ext cx="8672037"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في المجتمعات الإنسانية الكثير مما يعمل عمل المشجع والدافع نحو الانجراف </a:t>
            </a:r>
            <a:br>
              <a:rPr lang="ar-EG" sz="2200" dirty="0">
                <a:solidFill>
                  <a:schemeClr val="bg1"/>
                </a:solidFill>
                <a:cs typeface="PT Bold Heading" pitchFamily="2" charset="-78"/>
              </a:rPr>
            </a:br>
            <a:r>
              <a:rPr lang="ar-EG" sz="2200" dirty="0">
                <a:solidFill>
                  <a:schemeClr val="bg1"/>
                </a:solidFill>
                <a:cs typeface="PT Bold Heading" pitchFamily="2" charset="-78"/>
              </a:rPr>
              <a:t>وراء هذا السلوك الشاذ .</a:t>
            </a:r>
          </a:p>
        </p:txBody>
      </p:sp>
    </p:spTree>
    <p:extLst>
      <p:ext uri="{BB962C8B-B14F-4D97-AF65-F5344CB8AC3E}">
        <p14:creationId xmlns="" xmlns:p14="http://schemas.microsoft.com/office/powerpoint/2010/main" val="1564758424"/>
      </p:ext>
    </p:extLst>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215074" y="1470734"/>
            <a:ext cx="2643206"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العوامل النفسية :</a:t>
            </a:r>
          </a:p>
        </p:txBody>
      </p:sp>
      <p:sp>
        <p:nvSpPr>
          <p:cNvPr id="5" name="AutoShape 2"/>
          <p:cNvSpPr>
            <a:spLocks noChangeArrowheads="1"/>
          </p:cNvSpPr>
          <p:nvPr/>
        </p:nvSpPr>
        <p:spPr bwMode="auto">
          <a:xfrm>
            <a:off x="251520" y="2254775"/>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buFont typeface="Arial" panose="020B0604020202020204" pitchFamily="34" charset="0"/>
              <a:buChar char="•"/>
              <a:tabLst>
                <a:tab pos="57150" algn="l"/>
              </a:tabLst>
              <a:defRPr/>
            </a:pPr>
            <a:r>
              <a:rPr lang="ar-EG" sz="2200" dirty="0">
                <a:solidFill>
                  <a:schemeClr val="bg1"/>
                </a:solidFill>
                <a:cs typeface="PT Bold Heading" pitchFamily="2" charset="-78"/>
              </a:rPr>
              <a:t>الإصابة ببعض الأمراض النفسية مثل القلق والإكتئاب ومحاولة الشخص </a:t>
            </a:r>
            <a:br>
              <a:rPr lang="ar-EG" sz="2200" dirty="0">
                <a:solidFill>
                  <a:schemeClr val="bg1"/>
                </a:solidFill>
                <a:cs typeface="PT Bold Heading" pitchFamily="2" charset="-78"/>
              </a:rPr>
            </a:br>
            <a:r>
              <a:rPr lang="ar-EG" sz="2200" dirty="0">
                <a:solidFill>
                  <a:schemeClr val="bg1"/>
                </a:solidFill>
                <a:cs typeface="PT Bold Heading" pitchFamily="2" charset="-78"/>
              </a:rPr>
              <a:t>علاج نفسه بنفسه لإفتقاد الإدراك والوعى بأهمية العلاج النفسى  .</a:t>
            </a:r>
          </a:p>
        </p:txBody>
      </p:sp>
      <p:sp>
        <p:nvSpPr>
          <p:cNvPr id="8" name="AutoShape 2"/>
          <p:cNvSpPr>
            <a:spLocks noChangeArrowheads="1"/>
          </p:cNvSpPr>
          <p:nvPr/>
        </p:nvSpPr>
        <p:spPr bwMode="auto">
          <a:xfrm>
            <a:off x="285720" y="3383381"/>
            <a:ext cx="8569522"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buFont typeface="Arial" panose="020B0604020202020204" pitchFamily="34" charset="0"/>
              <a:buChar char="•"/>
              <a:tabLst>
                <a:tab pos="57150" algn="l"/>
              </a:tabLst>
              <a:defRPr/>
            </a:pPr>
            <a:r>
              <a:rPr lang="ar-EG" sz="2200" dirty="0">
                <a:solidFill>
                  <a:schemeClr val="bg1"/>
                </a:solidFill>
                <a:cs typeface="PT Bold Heading" pitchFamily="2" charset="-78"/>
              </a:rPr>
              <a:t>ضعف البناء النفسى للشخصية وزيادة الإعتمادية .</a:t>
            </a:r>
          </a:p>
        </p:txBody>
      </p:sp>
      <p:sp>
        <p:nvSpPr>
          <p:cNvPr id="9" name="AutoShape 2"/>
          <p:cNvSpPr>
            <a:spLocks noChangeArrowheads="1"/>
          </p:cNvSpPr>
          <p:nvPr/>
        </p:nvSpPr>
        <p:spPr bwMode="auto">
          <a:xfrm>
            <a:off x="285720" y="4137417"/>
            <a:ext cx="8569522"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buFont typeface="Arial" panose="020B0604020202020204" pitchFamily="34" charset="0"/>
              <a:buChar char="•"/>
              <a:tabLst>
                <a:tab pos="57150" algn="l"/>
              </a:tabLst>
              <a:defRPr/>
            </a:pPr>
            <a:r>
              <a:rPr lang="ar-EG" sz="2200" dirty="0">
                <a:solidFill>
                  <a:schemeClr val="bg1"/>
                </a:solidFill>
                <a:cs typeface="PT Bold Heading" pitchFamily="2" charset="-78"/>
              </a:rPr>
              <a:t>سلوك مستمر باحثاً عن اللذة والإشباع الفورى .</a:t>
            </a:r>
          </a:p>
        </p:txBody>
      </p:sp>
      <p:sp>
        <p:nvSpPr>
          <p:cNvPr id="10" name="AutoShape 2"/>
          <p:cNvSpPr>
            <a:spLocks noChangeArrowheads="1"/>
          </p:cNvSpPr>
          <p:nvPr/>
        </p:nvSpPr>
        <p:spPr bwMode="auto">
          <a:xfrm>
            <a:off x="251520" y="4891453"/>
            <a:ext cx="8603722" cy="49526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 </a:t>
            </a:r>
          </a:p>
        </p:txBody>
      </p:sp>
      <p:sp>
        <p:nvSpPr>
          <p:cNvPr id="11" name="AutoShape 2"/>
          <p:cNvSpPr>
            <a:spLocks noChangeArrowheads="1"/>
          </p:cNvSpPr>
          <p:nvPr/>
        </p:nvSpPr>
        <p:spPr bwMode="auto">
          <a:xfrm>
            <a:off x="285720" y="5645491"/>
            <a:ext cx="85725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buFont typeface="Arial" panose="020B0604020202020204" pitchFamily="34" charset="0"/>
              <a:buChar char="•"/>
              <a:tabLst>
                <a:tab pos="57150" algn="l"/>
              </a:tabLst>
              <a:defRPr/>
            </a:pPr>
            <a:r>
              <a:rPr lang="ar-EG" sz="2200" dirty="0">
                <a:solidFill>
                  <a:schemeClr val="bg1"/>
                </a:solidFill>
                <a:cs typeface="PT Bold Heading" pitchFamily="2" charset="-78"/>
              </a:rPr>
              <a:t>وجود أفكار خاطئة حول تعاطى المخدرات ( زيادة القدرة الجنسية –</a:t>
            </a:r>
            <a:br>
              <a:rPr lang="ar-EG" sz="2200" dirty="0">
                <a:solidFill>
                  <a:schemeClr val="bg1"/>
                </a:solidFill>
                <a:cs typeface="PT Bold Heading" pitchFamily="2" charset="-78"/>
              </a:rPr>
            </a:br>
            <a:r>
              <a:rPr lang="ar-EG" sz="2200" dirty="0">
                <a:solidFill>
                  <a:schemeClr val="bg1"/>
                </a:solidFill>
                <a:cs typeface="PT Bold Heading" pitchFamily="2" charset="-78"/>
              </a:rPr>
              <a:t>تنامي الشعور بالرضا ) </a:t>
            </a:r>
          </a:p>
        </p:txBody>
      </p:sp>
      <p:sp>
        <p:nvSpPr>
          <p:cNvPr id="13" name="AutoShape 3107"/>
          <p:cNvSpPr>
            <a:spLocks noChangeArrowheads="1"/>
          </p:cNvSpPr>
          <p:nvPr/>
        </p:nvSpPr>
        <p:spPr bwMode="auto">
          <a:xfrm>
            <a:off x="3929058" y="757982"/>
            <a:ext cx="500066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 xmlns:p14="http://schemas.microsoft.com/office/powerpoint/2010/main" val="3385749896"/>
      </p:ext>
    </p:extLst>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107"/>
          <p:cNvSpPr>
            <a:spLocks noChangeArrowheads="1"/>
          </p:cNvSpPr>
          <p:nvPr/>
        </p:nvSpPr>
        <p:spPr bwMode="auto">
          <a:xfrm>
            <a:off x="6357950" y="714356"/>
            <a:ext cx="271464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a:solidFill>
                  <a:srgbClr val="FFFF00"/>
                </a:solidFill>
                <a:cs typeface="PT Bold Heading" pitchFamily="2" charset="-78"/>
              </a:rPr>
              <a:t>عناصر المحاضرة</a:t>
            </a:r>
          </a:p>
        </p:txBody>
      </p:sp>
      <p:sp>
        <p:nvSpPr>
          <p:cNvPr id="6" name="AutoShape 2"/>
          <p:cNvSpPr>
            <a:spLocks noChangeArrowheads="1"/>
          </p:cNvSpPr>
          <p:nvPr/>
        </p:nvSpPr>
        <p:spPr bwMode="auto">
          <a:xfrm>
            <a:off x="71438" y="1532183"/>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a:solidFill>
                  <a:schemeClr val="bg1"/>
                </a:solidFill>
                <a:cs typeface="PT Bold Heading" pitchFamily="2" charset="-78"/>
              </a:rPr>
              <a:t>عــــــام . </a:t>
            </a:r>
            <a:endParaRPr lang="ar-EG" sz="2000" b="1" dirty="0">
              <a:ln>
                <a:solidFill>
                  <a:srgbClr val="FFFFFF">
                    <a:lumMod val="95000"/>
                  </a:srgbClr>
                </a:solidFill>
              </a:ln>
              <a:solidFill>
                <a:sysClr val="windowText" lastClr="000000"/>
              </a:solidFill>
              <a:cs typeface="PT Bold Heading" pitchFamily="2" charset="-78"/>
            </a:endParaRPr>
          </a:p>
        </p:txBody>
      </p:sp>
      <p:sp>
        <p:nvSpPr>
          <p:cNvPr id="7" name="AutoShape 2"/>
          <p:cNvSpPr>
            <a:spLocks noChangeArrowheads="1"/>
          </p:cNvSpPr>
          <p:nvPr/>
        </p:nvSpPr>
        <p:spPr bwMode="auto">
          <a:xfrm>
            <a:off x="71438" y="2422281"/>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a:solidFill>
                  <a:schemeClr val="bg1"/>
                </a:solidFill>
                <a:cs typeface="PT Bold Heading" pitchFamily="2" charset="-78"/>
              </a:rPr>
              <a:t>مفاهيم وتعريفات .</a:t>
            </a:r>
          </a:p>
        </p:txBody>
      </p:sp>
      <p:sp>
        <p:nvSpPr>
          <p:cNvPr id="8" name="AutoShape 2"/>
          <p:cNvSpPr>
            <a:spLocks noChangeArrowheads="1"/>
          </p:cNvSpPr>
          <p:nvPr/>
        </p:nvSpPr>
        <p:spPr bwMode="auto">
          <a:xfrm>
            <a:off x="71438" y="3312379"/>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a:solidFill>
                  <a:schemeClr val="bg1"/>
                </a:solidFill>
                <a:cs typeface="PT Bold Heading" pitchFamily="2" charset="-78"/>
              </a:rPr>
              <a:t>تصنيف المخدرات .</a:t>
            </a:r>
          </a:p>
        </p:txBody>
      </p:sp>
      <p:sp>
        <p:nvSpPr>
          <p:cNvPr id="9" name="AutoShape 2"/>
          <p:cNvSpPr>
            <a:spLocks noChangeArrowheads="1"/>
          </p:cNvSpPr>
          <p:nvPr/>
        </p:nvSpPr>
        <p:spPr bwMode="auto">
          <a:xfrm>
            <a:off x="71438" y="4202477"/>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a:solidFill>
                  <a:schemeClr val="bg1"/>
                </a:solidFill>
                <a:cs typeface="PT Bold Heading" pitchFamily="2" charset="-78"/>
              </a:rPr>
              <a:t>أنواع </a:t>
            </a:r>
            <a:r>
              <a:rPr lang="ar-EG" sz="2000" dirty="0" err="1">
                <a:solidFill>
                  <a:schemeClr val="bg1"/>
                </a:solidFill>
                <a:cs typeface="PT Bold Heading" pitchFamily="2" charset="-78"/>
              </a:rPr>
              <a:t>التعاطى</a:t>
            </a:r>
            <a:r>
              <a:rPr lang="ar-EG" sz="2000" dirty="0">
                <a:solidFill>
                  <a:schemeClr val="bg1"/>
                </a:solidFill>
                <a:cs typeface="PT Bold Heading" pitchFamily="2" charset="-78"/>
              </a:rPr>
              <a:t> للمخدرات .</a:t>
            </a:r>
          </a:p>
        </p:txBody>
      </p:sp>
      <p:sp>
        <p:nvSpPr>
          <p:cNvPr id="10" name="AutoShape 2"/>
          <p:cNvSpPr>
            <a:spLocks noChangeArrowheads="1"/>
          </p:cNvSpPr>
          <p:nvPr/>
        </p:nvSpPr>
        <p:spPr bwMode="auto">
          <a:xfrm>
            <a:off x="71438" y="5092575"/>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a:solidFill>
                  <a:schemeClr val="bg1"/>
                </a:solidFill>
                <a:cs typeface="PT Bold Heading" pitchFamily="2" charset="-78"/>
              </a:rPr>
              <a:t>التشريع </a:t>
            </a:r>
            <a:r>
              <a:rPr lang="ar-EG" sz="2000" dirty="0" err="1">
                <a:solidFill>
                  <a:schemeClr val="bg1"/>
                </a:solidFill>
                <a:cs typeface="PT Bold Heading" pitchFamily="2" charset="-78"/>
              </a:rPr>
              <a:t>الدينى</a:t>
            </a:r>
            <a:r>
              <a:rPr lang="ar-EG" sz="2000" dirty="0">
                <a:solidFill>
                  <a:schemeClr val="bg1"/>
                </a:solidFill>
                <a:cs typeface="PT Bold Heading" pitchFamily="2" charset="-78"/>
              </a:rPr>
              <a:t> </a:t>
            </a:r>
            <a:r>
              <a:rPr lang="ar-EG" sz="2000" dirty="0" err="1">
                <a:solidFill>
                  <a:schemeClr val="bg1"/>
                </a:solidFill>
                <a:cs typeface="PT Bold Heading" pitchFamily="2" charset="-78"/>
              </a:rPr>
              <a:t>فى</a:t>
            </a:r>
            <a:r>
              <a:rPr lang="ar-EG" sz="2000" dirty="0">
                <a:solidFill>
                  <a:schemeClr val="bg1"/>
                </a:solidFill>
                <a:cs typeface="PT Bold Heading" pitchFamily="2" charset="-78"/>
              </a:rPr>
              <a:t> المخدرات .</a:t>
            </a:r>
          </a:p>
        </p:txBody>
      </p:sp>
      <p:sp>
        <p:nvSpPr>
          <p:cNvPr id="11" name="AutoShape 2"/>
          <p:cNvSpPr>
            <a:spLocks noChangeArrowheads="1"/>
          </p:cNvSpPr>
          <p:nvPr/>
        </p:nvSpPr>
        <p:spPr bwMode="auto">
          <a:xfrm>
            <a:off x="71438" y="5982675"/>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a:solidFill>
                  <a:schemeClr val="bg1"/>
                </a:solidFill>
                <a:cs typeface="PT Bold Heading" pitchFamily="2" charset="-78"/>
              </a:rPr>
              <a:t>العوامل </a:t>
            </a:r>
            <a:r>
              <a:rPr lang="ar-EG" sz="2000" dirty="0" err="1">
                <a:solidFill>
                  <a:schemeClr val="bg1"/>
                </a:solidFill>
                <a:cs typeface="PT Bold Heading" pitchFamily="2" charset="-78"/>
              </a:rPr>
              <a:t>التى</a:t>
            </a:r>
            <a:r>
              <a:rPr lang="ar-EG" sz="2000" dirty="0">
                <a:solidFill>
                  <a:schemeClr val="bg1"/>
                </a:solidFill>
                <a:cs typeface="PT Bold Heading" pitchFamily="2" charset="-78"/>
              </a:rPr>
              <a:t> أدت إلى تعاطي المخدرات.</a:t>
            </a:r>
          </a:p>
        </p:txBody>
      </p:sp>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6143636" y="1426324"/>
            <a:ext cx="275739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العوامل النفسية :</a:t>
            </a:r>
          </a:p>
        </p:txBody>
      </p:sp>
      <p:sp>
        <p:nvSpPr>
          <p:cNvPr id="5" name="AutoShape 2"/>
          <p:cNvSpPr>
            <a:spLocks noChangeArrowheads="1"/>
          </p:cNvSpPr>
          <p:nvPr/>
        </p:nvSpPr>
        <p:spPr bwMode="auto">
          <a:xfrm>
            <a:off x="285840" y="2128702"/>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a:solidFill>
                  <a:schemeClr val="bg1"/>
                </a:solidFill>
                <a:cs typeface="PT Bold Heading" pitchFamily="2" charset="-78"/>
              </a:rPr>
              <a:t>حب الإستطلاع والقابلية لتقليد الآخرين .</a:t>
            </a:r>
          </a:p>
        </p:txBody>
      </p:sp>
      <p:sp>
        <p:nvSpPr>
          <p:cNvPr id="6" name="AutoShape 2"/>
          <p:cNvSpPr>
            <a:spLocks noChangeArrowheads="1"/>
          </p:cNvSpPr>
          <p:nvPr/>
        </p:nvSpPr>
        <p:spPr bwMode="auto">
          <a:xfrm>
            <a:off x="285840" y="2801075"/>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a:solidFill>
                  <a:schemeClr val="bg1"/>
                </a:solidFill>
                <a:cs typeface="PT Bold Heading" pitchFamily="2" charset="-78"/>
              </a:rPr>
              <a:t>الهروب من المشكلات </a:t>
            </a:r>
            <a:r>
              <a:rPr lang="ar-EG" sz="2200" dirty="0" err="1">
                <a:solidFill>
                  <a:schemeClr val="bg1"/>
                </a:solidFill>
                <a:cs typeface="PT Bold Heading" pitchFamily="2" charset="-78"/>
              </a:rPr>
              <a:t>والإعتقاد</a:t>
            </a:r>
            <a:r>
              <a:rPr lang="ar-EG" sz="2200" dirty="0">
                <a:solidFill>
                  <a:schemeClr val="bg1"/>
                </a:solidFill>
                <a:cs typeface="PT Bold Heading" pitchFamily="2" charset="-78"/>
              </a:rPr>
              <a:t> في أنها شفاء للأمراض الجسمية .</a:t>
            </a:r>
          </a:p>
        </p:txBody>
      </p:sp>
      <p:sp>
        <p:nvSpPr>
          <p:cNvPr id="7" name="AutoShape 2"/>
          <p:cNvSpPr>
            <a:spLocks noChangeArrowheads="1"/>
          </p:cNvSpPr>
          <p:nvPr/>
        </p:nvSpPr>
        <p:spPr bwMode="auto">
          <a:xfrm>
            <a:off x="285840" y="3473448"/>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err="1">
                <a:solidFill>
                  <a:schemeClr val="bg1"/>
                </a:solidFill>
                <a:cs typeface="PT Bold Heading" pitchFamily="2" charset="-78"/>
              </a:rPr>
              <a:t>الإتجاه</a:t>
            </a:r>
            <a:r>
              <a:rPr lang="ar-EG" sz="2200" dirty="0">
                <a:solidFill>
                  <a:schemeClr val="bg1"/>
                </a:solidFill>
                <a:cs typeface="PT Bold Heading" pitchFamily="2" charset="-78"/>
              </a:rPr>
              <a:t> إلى شغل أوقات الفراغ ومشاركة الأصدقاء .</a:t>
            </a:r>
          </a:p>
        </p:txBody>
      </p:sp>
      <p:sp>
        <p:nvSpPr>
          <p:cNvPr id="8" name="AutoShape 2"/>
          <p:cNvSpPr>
            <a:spLocks noChangeArrowheads="1"/>
          </p:cNvSpPr>
          <p:nvPr/>
        </p:nvSpPr>
        <p:spPr bwMode="auto">
          <a:xfrm>
            <a:off x="285840" y="4145821"/>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a:solidFill>
                  <a:schemeClr val="bg1"/>
                </a:solidFill>
                <a:cs typeface="PT Bold Heading" pitchFamily="2" charset="-78"/>
              </a:rPr>
              <a:t>عدم القدرة على تحمل الضغوط النفسية الناجمة عن مشكلات شخصية .</a:t>
            </a:r>
          </a:p>
        </p:txBody>
      </p:sp>
      <p:sp>
        <p:nvSpPr>
          <p:cNvPr id="9" name="AutoShape 2"/>
          <p:cNvSpPr>
            <a:spLocks noChangeArrowheads="1"/>
          </p:cNvSpPr>
          <p:nvPr/>
        </p:nvSpPr>
        <p:spPr bwMode="auto">
          <a:xfrm>
            <a:off x="285840" y="4818194"/>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a:solidFill>
                  <a:schemeClr val="bg1"/>
                </a:solidFill>
                <a:cs typeface="PT Bold Heading" pitchFamily="2" charset="-78"/>
              </a:rPr>
              <a:t>عدم القدرة على تحمل الضغوط النفسية الناجمة عن مشكلات شخصية . </a:t>
            </a:r>
          </a:p>
        </p:txBody>
      </p:sp>
      <p:sp>
        <p:nvSpPr>
          <p:cNvPr id="10" name="AutoShape 2"/>
          <p:cNvSpPr>
            <a:spLocks noChangeArrowheads="1"/>
          </p:cNvSpPr>
          <p:nvPr/>
        </p:nvSpPr>
        <p:spPr bwMode="auto">
          <a:xfrm>
            <a:off x="285840" y="5490567"/>
            <a:ext cx="857252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a:solidFill>
                  <a:schemeClr val="bg1"/>
                </a:solidFill>
                <a:cs typeface="PT Bold Heading" pitchFamily="2" charset="-78"/>
              </a:rPr>
              <a:t>خفض القلق أو الشعور </a:t>
            </a:r>
            <a:r>
              <a:rPr lang="ar-EG" sz="2200" dirty="0" err="1">
                <a:solidFill>
                  <a:schemeClr val="bg1"/>
                </a:solidFill>
                <a:cs typeface="PT Bold Heading" pitchFamily="2" charset="-78"/>
              </a:rPr>
              <a:t>به</a:t>
            </a:r>
            <a:r>
              <a:rPr lang="ar-EG" sz="2200" dirty="0">
                <a:solidFill>
                  <a:schemeClr val="bg1"/>
                </a:solidFill>
                <a:cs typeface="PT Bold Heading" pitchFamily="2" charset="-78"/>
              </a:rPr>
              <a:t> لفترة مؤقتة .</a:t>
            </a:r>
          </a:p>
        </p:txBody>
      </p:sp>
      <p:sp>
        <p:nvSpPr>
          <p:cNvPr id="11" name="AutoShape 2"/>
          <p:cNvSpPr>
            <a:spLocks noChangeArrowheads="1"/>
          </p:cNvSpPr>
          <p:nvPr/>
        </p:nvSpPr>
        <p:spPr bwMode="auto">
          <a:xfrm>
            <a:off x="285720" y="6162937"/>
            <a:ext cx="8569642"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buFont typeface="Arial" panose="020B0604020202020204" pitchFamily="34" charset="0"/>
              <a:buChar char="•"/>
              <a:tabLst>
                <a:tab pos="57150" algn="l"/>
              </a:tabLst>
              <a:defRPr/>
            </a:pPr>
            <a:r>
              <a:rPr lang="ar-EG" sz="2200" dirty="0">
                <a:solidFill>
                  <a:schemeClr val="bg1"/>
                </a:solidFill>
                <a:cs typeface="PT Bold Heading" pitchFamily="2" charset="-78"/>
              </a:rPr>
              <a:t>إضطرابات الشخصية وتداعيتها التى من شأنها التأثير على فكر ووجدان الفرد .</a:t>
            </a:r>
          </a:p>
        </p:txBody>
      </p:sp>
      <p:sp>
        <p:nvSpPr>
          <p:cNvPr id="12" name="AutoShape 3107"/>
          <p:cNvSpPr>
            <a:spLocks noChangeArrowheads="1"/>
          </p:cNvSpPr>
          <p:nvPr/>
        </p:nvSpPr>
        <p:spPr bwMode="auto">
          <a:xfrm>
            <a:off x="3929058" y="757982"/>
            <a:ext cx="500066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 xmlns:p14="http://schemas.microsoft.com/office/powerpoint/2010/main" val="3087455103"/>
      </p:ext>
    </p:extLst>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5929322" y="1484784"/>
            <a:ext cx="2963158"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العوامل الإجتماعية :</a:t>
            </a:r>
          </a:p>
        </p:txBody>
      </p:sp>
      <p:sp>
        <p:nvSpPr>
          <p:cNvPr id="5" name="AutoShape 2"/>
          <p:cNvSpPr>
            <a:spLocks noChangeArrowheads="1"/>
          </p:cNvSpPr>
          <p:nvPr/>
        </p:nvSpPr>
        <p:spPr bwMode="auto">
          <a:xfrm>
            <a:off x="251520" y="2259470"/>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إن إكتساب عادات ثقافية جديدة فى ظل ثورة المعلومات والإتصال الثقافى بالدول الأخرى عبر الأقمار الصناعية والتعرض لقيم وعادات وأفكار غير متوافقة مع عاداتنا وتقاليدنا وقيمنا يزيد من زيادة تعاطى المخدرات .</a:t>
            </a:r>
          </a:p>
        </p:txBody>
      </p:sp>
      <p:sp>
        <p:nvSpPr>
          <p:cNvPr id="6" name="AutoShape 2"/>
          <p:cNvSpPr>
            <a:spLocks noChangeArrowheads="1"/>
          </p:cNvSpPr>
          <p:nvPr/>
        </p:nvSpPr>
        <p:spPr bwMode="auto">
          <a:xfrm>
            <a:off x="254643" y="4143380"/>
            <a:ext cx="8672037" cy="179177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إنعدام سبل إشباع الحاجات وتقدير الذات يؤدى إلى وقوع الفرد فى التفكير بإشباعها حتى ولو كان على المستوى التخيلى البعيد عن الواقع </a:t>
            </a:r>
            <a:br>
              <a:rPr lang="ar-EG" sz="2200" dirty="0">
                <a:solidFill>
                  <a:schemeClr val="bg1"/>
                </a:solidFill>
                <a:cs typeface="PT Bold Heading" pitchFamily="2" charset="-78"/>
              </a:rPr>
            </a:br>
            <a:r>
              <a:rPr lang="ar-EG" sz="2200" dirty="0">
                <a:solidFill>
                  <a:schemeClr val="bg1"/>
                </a:solidFill>
                <a:cs typeface="PT Bold Heading" pitchFamily="2" charset="-78"/>
              </a:rPr>
              <a:t>للتهيئة النفسية للتعاطى . </a:t>
            </a:r>
          </a:p>
        </p:txBody>
      </p:sp>
      <p:sp>
        <p:nvSpPr>
          <p:cNvPr id="8" name="AutoShape 3107"/>
          <p:cNvSpPr>
            <a:spLocks noChangeArrowheads="1"/>
          </p:cNvSpPr>
          <p:nvPr/>
        </p:nvSpPr>
        <p:spPr bwMode="auto">
          <a:xfrm>
            <a:off x="3929058" y="757982"/>
            <a:ext cx="500066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العوامل التى أدت إلى تعاطى المخدرات</a:t>
            </a:r>
          </a:p>
        </p:txBody>
      </p:sp>
    </p:spTree>
    <p:extLst>
      <p:ext uri="{BB962C8B-B14F-4D97-AF65-F5344CB8AC3E}">
        <p14:creationId xmlns="" xmlns:p14="http://schemas.microsoft.com/office/powerpoint/2010/main" val="1412158050"/>
      </p:ext>
    </p:extLst>
  </p:cSld>
  <p:clrMapOvr>
    <a:masterClrMapping/>
  </p:clrMapOvr>
  <p:transition spd="slow">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360460" y="2595623"/>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الميل للإنخراط فى السلوك </a:t>
            </a:r>
            <a:r>
              <a:rPr lang="ar-EG" sz="2200" dirty="0" err="1">
                <a:solidFill>
                  <a:schemeClr val="bg1"/>
                </a:solidFill>
                <a:cs typeface="PT Bold Heading" pitchFamily="2" charset="-78"/>
              </a:rPr>
              <a:t>الإجرامى</a:t>
            </a:r>
            <a:r>
              <a:rPr lang="ar-EG" sz="2200" dirty="0">
                <a:solidFill>
                  <a:schemeClr val="bg1"/>
                </a:solidFill>
                <a:cs typeface="PT Bold Heading" pitchFamily="2" charset="-78"/>
              </a:rPr>
              <a:t> .</a:t>
            </a:r>
          </a:p>
        </p:txBody>
      </p:sp>
      <p:sp>
        <p:nvSpPr>
          <p:cNvPr id="4" name="AutoShape 2"/>
          <p:cNvSpPr>
            <a:spLocks noChangeArrowheads="1"/>
          </p:cNvSpPr>
          <p:nvPr/>
        </p:nvSpPr>
        <p:spPr bwMode="auto">
          <a:xfrm>
            <a:off x="2357422" y="1603451"/>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تدهور القدرات العقلية المعرفية .</a:t>
            </a:r>
          </a:p>
        </p:txBody>
      </p:sp>
      <p:sp>
        <p:nvSpPr>
          <p:cNvPr id="6" name="AutoShape 2"/>
          <p:cNvSpPr>
            <a:spLocks noChangeArrowheads="1"/>
          </p:cNvSpPr>
          <p:nvPr/>
        </p:nvSpPr>
        <p:spPr bwMode="auto">
          <a:xfrm>
            <a:off x="2357422" y="4579967"/>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سرعة وسهولة </a:t>
            </a:r>
            <a:r>
              <a:rPr lang="ar-EG" sz="2200" dirty="0" err="1">
                <a:solidFill>
                  <a:schemeClr val="bg1"/>
                </a:solidFill>
                <a:cs typeface="PT Bold Heading" pitchFamily="2" charset="-78"/>
              </a:rPr>
              <a:t>الإستثارة</a:t>
            </a:r>
            <a:r>
              <a:rPr lang="ar-EG" sz="2200" dirty="0">
                <a:solidFill>
                  <a:schemeClr val="bg1"/>
                </a:solidFill>
                <a:cs typeface="PT Bold Heading" pitchFamily="2" charset="-78"/>
              </a:rPr>
              <a:t> </a:t>
            </a:r>
            <a:r>
              <a:rPr lang="ar-EG" sz="2200" dirty="0" err="1">
                <a:solidFill>
                  <a:schemeClr val="bg1"/>
                </a:solidFill>
                <a:cs typeface="PT Bold Heading" pitchFamily="2" charset="-78"/>
              </a:rPr>
              <a:t>الإنفعالية</a:t>
            </a:r>
            <a:r>
              <a:rPr lang="ar-EG" sz="2200" dirty="0">
                <a:solidFill>
                  <a:schemeClr val="bg1"/>
                </a:solidFill>
                <a:cs typeface="PT Bold Heading" pitchFamily="2" charset="-78"/>
              </a:rPr>
              <a:t> .</a:t>
            </a:r>
          </a:p>
        </p:txBody>
      </p:sp>
      <p:sp>
        <p:nvSpPr>
          <p:cNvPr id="7" name="AutoShape 2"/>
          <p:cNvSpPr>
            <a:spLocks noChangeArrowheads="1"/>
          </p:cNvSpPr>
          <p:nvPr/>
        </p:nvSpPr>
        <p:spPr bwMode="auto">
          <a:xfrm>
            <a:off x="2357422" y="5572140"/>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ضعف القدرة على ضبط السلوك بحيث يكون مقبولاً </a:t>
            </a:r>
            <a:r>
              <a:rPr lang="ar-EG" sz="2200" dirty="0" err="1">
                <a:solidFill>
                  <a:schemeClr val="bg1"/>
                </a:solidFill>
                <a:cs typeface="PT Bold Heading" pitchFamily="2" charset="-78"/>
              </a:rPr>
              <a:t>إجتماعياً</a:t>
            </a:r>
            <a:r>
              <a:rPr lang="ar-EG" sz="2200" dirty="0">
                <a:solidFill>
                  <a:schemeClr val="bg1"/>
                </a:solidFill>
                <a:cs typeface="PT Bold Heading" pitchFamily="2" charset="-78"/>
              </a:rPr>
              <a:t> .</a:t>
            </a:r>
          </a:p>
        </p:txBody>
      </p:sp>
      <p:sp>
        <p:nvSpPr>
          <p:cNvPr id="13" name="AutoShape 2"/>
          <p:cNvSpPr>
            <a:spLocks noChangeArrowheads="1"/>
          </p:cNvSpPr>
          <p:nvPr/>
        </p:nvSpPr>
        <p:spPr bwMode="auto">
          <a:xfrm>
            <a:off x="2357422" y="3587795"/>
            <a:ext cx="656925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كثرة التعرض للجزاءات .</a:t>
            </a:r>
          </a:p>
        </p:txBody>
      </p:sp>
      <p:sp>
        <p:nvSpPr>
          <p:cNvPr id="14" name="AutoShape 3107"/>
          <p:cNvSpPr>
            <a:spLocks noChangeArrowheads="1"/>
          </p:cNvSpPr>
          <p:nvPr/>
        </p:nvSpPr>
        <p:spPr bwMode="auto">
          <a:xfrm>
            <a:off x="3286116" y="775082"/>
            <a:ext cx="573102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altLang="en-US" sz="2400" dirty="0">
                <a:solidFill>
                  <a:srgbClr val="FFFF00"/>
                </a:solidFill>
                <a:cs typeface="PT Bold Heading" pitchFamily="2" charset="-78"/>
              </a:rPr>
              <a:t>الشواهد الدالة على شخصية المدمن / المتعاطى </a:t>
            </a:r>
            <a:endParaRPr lang="ar-EG" sz="2400" dirty="0">
              <a:solidFill>
                <a:srgbClr val="FFFF00"/>
              </a:solidFill>
              <a:cs typeface="PT Bold Heading" pitchFamily="2" charset="-78"/>
            </a:endParaRPr>
          </a:p>
        </p:txBody>
      </p:sp>
    </p:spTree>
    <p:extLst>
      <p:ext uri="{BB962C8B-B14F-4D97-AF65-F5344CB8AC3E}">
        <p14:creationId xmlns="" xmlns:p14="http://schemas.microsoft.com/office/powerpoint/2010/main" val="1045520313"/>
      </p:ext>
    </p:extLst>
  </p:cSld>
  <p:clrMapOvr>
    <a:masterClrMapping/>
  </p:clrMapOvr>
  <p:transition spd="slow">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288758" y="1500174"/>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err="1">
                <a:solidFill>
                  <a:schemeClr val="bg1"/>
                </a:solidFill>
                <a:cs typeface="PT Bold Heading" pitchFamily="2" charset="-78"/>
              </a:rPr>
              <a:t>إستجابات</a:t>
            </a:r>
            <a:r>
              <a:rPr lang="ar-EG" sz="2200" dirty="0">
                <a:solidFill>
                  <a:schemeClr val="bg1"/>
                </a:solidFill>
                <a:cs typeface="PT Bold Heading" pitchFamily="2" charset="-78"/>
              </a:rPr>
              <a:t> عدوانية لمواقف الإثارة والضغوط أحيانا  .</a:t>
            </a:r>
          </a:p>
        </p:txBody>
      </p:sp>
      <p:sp>
        <p:nvSpPr>
          <p:cNvPr id="5" name="AutoShape 2"/>
          <p:cNvSpPr>
            <a:spLocks noChangeArrowheads="1"/>
          </p:cNvSpPr>
          <p:nvPr/>
        </p:nvSpPr>
        <p:spPr bwMode="auto">
          <a:xfrm>
            <a:off x="285720" y="2481721"/>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معاناة القلق وعدم </a:t>
            </a:r>
            <a:r>
              <a:rPr lang="ar-EG" sz="2200" dirty="0" err="1">
                <a:solidFill>
                  <a:schemeClr val="bg1"/>
                </a:solidFill>
                <a:cs typeface="PT Bold Heading" pitchFamily="2" charset="-78"/>
              </a:rPr>
              <a:t>الإستقرار</a:t>
            </a:r>
            <a:r>
              <a:rPr lang="ar-EG" sz="2200" dirty="0">
                <a:solidFill>
                  <a:schemeClr val="bg1"/>
                </a:solidFill>
                <a:cs typeface="PT Bold Heading" pitchFamily="2" charset="-78"/>
              </a:rPr>
              <a:t> وحالة الهياج </a:t>
            </a:r>
            <a:r>
              <a:rPr lang="ar-EG" sz="2200" dirty="0" err="1">
                <a:solidFill>
                  <a:schemeClr val="bg1"/>
                </a:solidFill>
                <a:cs typeface="PT Bold Heading" pitchFamily="2" charset="-78"/>
              </a:rPr>
              <a:t>والإكتئاب</a:t>
            </a:r>
            <a:r>
              <a:rPr lang="ar-EG" sz="2200" dirty="0">
                <a:solidFill>
                  <a:schemeClr val="bg1"/>
                </a:solidFill>
                <a:cs typeface="PT Bold Heading" pitchFamily="2" charset="-78"/>
              </a:rPr>
              <a:t> .</a:t>
            </a:r>
          </a:p>
        </p:txBody>
      </p:sp>
      <p:sp>
        <p:nvSpPr>
          <p:cNvPr id="6" name="AutoShape 2"/>
          <p:cNvSpPr>
            <a:spLocks noChangeArrowheads="1"/>
          </p:cNvSpPr>
          <p:nvPr/>
        </p:nvSpPr>
        <p:spPr bwMode="auto">
          <a:xfrm>
            <a:off x="288758" y="3463268"/>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err="1">
                <a:solidFill>
                  <a:schemeClr val="bg1"/>
                </a:solidFill>
                <a:cs typeface="PT Bold Heading" pitchFamily="2" charset="-78"/>
              </a:rPr>
              <a:t>إنعدام</a:t>
            </a:r>
            <a:r>
              <a:rPr lang="ar-EG" sz="2200" dirty="0">
                <a:solidFill>
                  <a:schemeClr val="bg1"/>
                </a:solidFill>
                <a:cs typeface="PT Bold Heading" pitchFamily="2" charset="-78"/>
              </a:rPr>
              <a:t> القدرة على تحمل المسئولية والفشل المتكرر .</a:t>
            </a:r>
          </a:p>
        </p:txBody>
      </p:sp>
      <p:sp>
        <p:nvSpPr>
          <p:cNvPr id="7" name="AutoShape 2"/>
          <p:cNvSpPr>
            <a:spLocks noChangeArrowheads="1"/>
          </p:cNvSpPr>
          <p:nvPr/>
        </p:nvSpPr>
        <p:spPr bwMode="auto">
          <a:xfrm>
            <a:off x="285720" y="4444815"/>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الغياب والتأخير عن العمل </a:t>
            </a:r>
            <a:r>
              <a:rPr lang="ar-EG" sz="2200" dirty="0" err="1">
                <a:solidFill>
                  <a:schemeClr val="bg1"/>
                </a:solidFill>
                <a:cs typeface="PT Bold Heading" pitchFamily="2" charset="-78"/>
              </a:rPr>
              <a:t>وإنخفاض</a:t>
            </a:r>
            <a:r>
              <a:rPr lang="ar-EG" sz="2200" dirty="0">
                <a:solidFill>
                  <a:schemeClr val="bg1"/>
                </a:solidFill>
                <a:cs typeface="PT Bold Heading" pitchFamily="2" charset="-78"/>
              </a:rPr>
              <a:t> الروح المعنوية مع </a:t>
            </a:r>
            <a:r>
              <a:rPr lang="ar-EG" sz="2200" dirty="0" err="1">
                <a:solidFill>
                  <a:schemeClr val="bg1"/>
                </a:solidFill>
                <a:cs typeface="PT Bold Heading" pitchFamily="2" charset="-78"/>
              </a:rPr>
              <a:t>إنعدام</a:t>
            </a:r>
            <a:r>
              <a:rPr lang="ar-EG" sz="2200" dirty="0">
                <a:solidFill>
                  <a:schemeClr val="bg1"/>
                </a:solidFill>
                <a:cs typeface="PT Bold Heading" pitchFamily="2" charset="-78"/>
              </a:rPr>
              <a:t> الدافعية </a:t>
            </a:r>
            <a:br>
              <a:rPr lang="ar-EG" sz="2200" dirty="0">
                <a:solidFill>
                  <a:schemeClr val="bg1"/>
                </a:solidFill>
                <a:cs typeface="PT Bold Heading" pitchFamily="2" charset="-78"/>
              </a:rPr>
            </a:br>
            <a:r>
              <a:rPr lang="ar-EG" sz="2200" dirty="0">
                <a:solidFill>
                  <a:schemeClr val="bg1"/>
                </a:solidFill>
                <a:cs typeface="PT Bold Heading" pitchFamily="2" charset="-78"/>
              </a:rPr>
              <a:t>وزيادة التعرض للحوادث والإصابات .</a:t>
            </a:r>
          </a:p>
        </p:txBody>
      </p:sp>
      <p:sp>
        <p:nvSpPr>
          <p:cNvPr id="8" name="AutoShape 2"/>
          <p:cNvSpPr>
            <a:spLocks noChangeArrowheads="1"/>
          </p:cNvSpPr>
          <p:nvPr/>
        </p:nvSpPr>
        <p:spPr bwMode="auto">
          <a:xfrm>
            <a:off x="288758" y="5800932"/>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اللامبالاة والعدوانية والإهمال وضعف الذاكرة والنسيان .</a:t>
            </a:r>
          </a:p>
        </p:txBody>
      </p:sp>
      <p:sp>
        <p:nvSpPr>
          <p:cNvPr id="9" name="AutoShape 3107"/>
          <p:cNvSpPr>
            <a:spLocks noChangeArrowheads="1"/>
          </p:cNvSpPr>
          <p:nvPr/>
        </p:nvSpPr>
        <p:spPr bwMode="auto">
          <a:xfrm>
            <a:off x="3428992" y="775082"/>
            <a:ext cx="5588150"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altLang="en-US" sz="2400" dirty="0">
                <a:solidFill>
                  <a:srgbClr val="FFFF00"/>
                </a:solidFill>
                <a:cs typeface="PT Bold Heading" pitchFamily="2" charset="-78"/>
              </a:rPr>
              <a:t>الشواهد الدالة على شخصية المدمن / المتعاطى </a:t>
            </a:r>
            <a:endParaRPr lang="ar-EG" sz="2400" dirty="0">
              <a:solidFill>
                <a:srgbClr val="FFFF00"/>
              </a:solidFill>
              <a:cs typeface="PT Bold Heading" pitchFamily="2" charset="-78"/>
            </a:endParaRPr>
          </a:p>
        </p:txBody>
      </p:sp>
    </p:spTree>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54643" y="1428736"/>
            <a:ext cx="8672037"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ظهور الفرد بمظهر الإنطواء أو إنعزاله عن باقى جماعته بصورة ملفته </a:t>
            </a:r>
            <a:br>
              <a:rPr lang="ar-EG" sz="2200" dirty="0">
                <a:solidFill>
                  <a:schemeClr val="bg1"/>
                </a:solidFill>
                <a:cs typeface="PT Bold Heading" pitchFamily="2" charset="-78"/>
              </a:rPr>
            </a:br>
            <a:r>
              <a:rPr lang="ar-EG" sz="2200" dirty="0">
                <a:solidFill>
                  <a:schemeClr val="bg1"/>
                </a:solidFill>
                <a:cs typeface="PT Bold Heading" pitchFamily="2" charset="-78"/>
              </a:rPr>
              <a:t>وإهماله لمظهره </a:t>
            </a:r>
            <a:r>
              <a:rPr lang="ar-EG" sz="2200" dirty="0" err="1">
                <a:solidFill>
                  <a:schemeClr val="bg1"/>
                </a:solidFill>
                <a:cs typeface="PT Bold Heading" pitchFamily="2" charset="-78"/>
              </a:rPr>
              <a:t>الخارجى</a:t>
            </a:r>
            <a:r>
              <a:rPr lang="ar-EG" sz="2200" dirty="0">
                <a:solidFill>
                  <a:schemeClr val="bg1"/>
                </a:solidFill>
                <a:cs typeface="PT Bold Heading" pitchFamily="2" charset="-78"/>
              </a:rPr>
              <a:t> و سوء التقدير والإدراك والسطحية فى التفكير </a:t>
            </a:r>
            <a:br>
              <a:rPr lang="ar-EG" sz="2200" dirty="0">
                <a:solidFill>
                  <a:schemeClr val="bg1"/>
                </a:solidFill>
                <a:cs typeface="PT Bold Heading" pitchFamily="2" charset="-78"/>
              </a:rPr>
            </a:br>
            <a:r>
              <a:rPr lang="ar-EG" sz="2200" dirty="0">
                <a:solidFill>
                  <a:schemeClr val="bg1"/>
                </a:solidFill>
                <a:cs typeface="PT Bold Heading" pitchFamily="2" charset="-78"/>
              </a:rPr>
              <a:t>مع ضعف الإرادة والبصيرة .</a:t>
            </a:r>
          </a:p>
        </p:txBody>
      </p:sp>
      <p:sp>
        <p:nvSpPr>
          <p:cNvPr id="6" name="AutoShape 3107"/>
          <p:cNvSpPr>
            <a:spLocks noChangeArrowheads="1"/>
          </p:cNvSpPr>
          <p:nvPr/>
        </p:nvSpPr>
        <p:spPr bwMode="auto">
          <a:xfrm>
            <a:off x="3428992" y="714356"/>
            <a:ext cx="5643602"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altLang="en-US" sz="2400" dirty="0">
                <a:solidFill>
                  <a:srgbClr val="FFFF00"/>
                </a:solidFill>
                <a:cs typeface="PT Bold Heading" pitchFamily="2" charset="-78"/>
              </a:rPr>
              <a:t>الشواهد الدالة على شخصية المدمن / المتعاطى </a:t>
            </a:r>
            <a:endParaRPr lang="ar-EG" sz="2400" dirty="0">
              <a:solidFill>
                <a:srgbClr val="FFFF00"/>
              </a:solidFill>
              <a:cs typeface="PT Bold Heading" pitchFamily="2" charset="-78"/>
            </a:endParaRPr>
          </a:p>
        </p:txBody>
      </p:sp>
      <p:sp>
        <p:nvSpPr>
          <p:cNvPr id="4" name="AutoShape 2"/>
          <p:cNvSpPr>
            <a:spLocks noChangeArrowheads="1"/>
          </p:cNvSpPr>
          <p:nvPr/>
        </p:nvSpPr>
        <p:spPr bwMode="auto">
          <a:xfrm>
            <a:off x="254643" y="2896116"/>
            <a:ext cx="8675075"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فقد شهيته للطعام وشحوب الوجه .</a:t>
            </a:r>
          </a:p>
        </p:txBody>
      </p:sp>
      <p:sp>
        <p:nvSpPr>
          <p:cNvPr id="7" name="AutoShape 2"/>
          <p:cNvSpPr>
            <a:spLocks noChangeArrowheads="1"/>
          </p:cNvSpPr>
          <p:nvPr/>
        </p:nvSpPr>
        <p:spPr bwMode="auto">
          <a:xfrm>
            <a:off x="254643" y="3614355"/>
            <a:ext cx="8634682"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اللجوء إلى الكذب والخداع للحصول على مزيد من المال .</a:t>
            </a:r>
          </a:p>
        </p:txBody>
      </p:sp>
      <p:sp>
        <p:nvSpPr>
          <p:cNvPr id="8" name="AutoShape 2"/>
          <p:cNvSpPr>
            <a:spLocks noChangeArrowheads="1"/>
          </p:cNvSpPr>
          <p:nvPr/>
        </p:nvSpPr>
        <p:spPr bwMode="auto">
          <a:xfrm>
            <a:off x="254643" y="4332594"/>
            <a:ext cx="8623139"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الجمود والتصلب مع ضعف القدرة على التكييف أو التوافق مع المواقف الجديدة  </a:t>
            </a:r>
            <a:r>
              <a:rPr lang="ar-EG" sz="2200" dirty="0" err="1">
                <a:solidFill>
                  <a:schemeClr val="bg1"/>
                </a:solidFill>
                <a:cs typeface="PT Bold Heading" pitchFamily="2" charset="-78"/>
              </a:rPr>
              <a:t>والتى</a:t>
            </a:r>
            <a:r>
              <a:rPr lang="ar-EG" sz="2200" dirty="0">
                <a:solidFill>
                  <a:schemeClr val="bg1"/>
                </a:solidFill>
                <a:cs typeface="PT Bold Heading" pitchFamily="2" charset="-78"/>
              </a:rPr>
              <a:t> قد تسبب عوامل ضغط عليهم .</a:t>
            </a:r>
          </a:p>
        </p:txBody>
      </p:sp>
      <p:sp>
        <p:nvSpPr>
          <p:cNvPr id="9" name="AutoShape 2"/>
          <p:cNvSpPr>
            <a:spLocks noChangeArrowheads="1"/>
          </p:cNvSpPr>
          <p:nvPr/>
        </p:nvSpPr>
        <p:spPr bwMode="auto">
          <a:xfrm>
            <a:off x="214299" y="5425403"/>
            <a:ext cx="8643949"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الشعور بعدم القيمة </a:t>
            </a:r>
            <a:r>
              <a:rPr lang="ar-EG" sz="2200" dirty="0" err="1">
                <a:solidFill>
                  <a:schemeClr val="bg1"/>
                </a:solidFill>
                <a:cs typeface="PT Bold Heading" pitchFamily="2" charset="-78"/>
              </a:rPr>
              <a:t>وإفتقاد</a:t>
            </a:r>
            <a:r>
              <a:rPr lang="ar-EG" sz="2200" dirty="0">
                <a:solidFill>
                  <a:schemeClr val="bg1"/>
                </a:solidFill>
                <a:cs typeface="PT Bold Heading" pitchFamily="2" charset="-78"/>
              </a:rPr>
              <a:t> القدرة على العمل .</a:t>
            </a:r>
          </a:p>
        </p:txBody>
      </p:sp>
      <p:sp>
        <p:nvSpPr>
          <p:cNvPr id="10" name="AutoShape 2"/>
          <p:cNvSpPr>
            <a:spLocks noChangeArrowheads="1"/>
          </p:cNvSpPr>
          <p:nvPr/>
        </p:nvSpPr>
        <p:spPr bwMode="auto">
          <a:xfrm>
            <a:off x="214282" y="6143644"/>
            <a:ext cx="8643998"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spcBef>
                <a:spcPct val="50000"/>
              </a:spcBef>
              <a:spcAft>
                <a:spcPct val="0"/>
              </a:spcAft>
              <a:tabLst>
                <a:tab pos="57150" algn="l"/>
              </a:tabLst>
              <a:defRPr/>
            </a:pPr>
            <a:r>
              <a:rPr lang="ar-EG" sz="2200" dirty="0">
                <a:solidFill>
                  <a:schemeClr val="bg1"/>
                </a:solidFill>
                <a:cs typeface="PT Bold Heading" pitchFamily="2" charset="-78"/>
              </a:rPr>
              <a:t>تبلد الإدراك </a:t>
            </a:r>
            <a:r>
              <a:rPr lang="ar-EG" sz="2200" dirty="0" err="1">
                <a:solidFill>
                  <a:schemeClr val="bg1"/>
                </a:solidFill>
                <a:cs typeface="PT Bold Heading" pitchFamily="2" charset="-78"/>
              </a:rPr>
              <a:t>الحسى</a:t>
            </a:r>
            <a:r>
              <a:rPr lang="ar-EG" sz="2200" dirty="0">
                <a:solidFill>
                  <a:schemeClr val="bg1"/>
                </a:solidFill>
                <a:cs typeface="PT Bold Heading" pitchFamily="2" charset="-78"/>
              </a:rPr>
              <a:t> وبطء </a:t>
            </a:r>
            <a:r>
              <a:rPr lang="ar-EG" sz="2200" dirty="0" err="1">
                <a:solidFill>
                  <a:schemeClr val="bg1"/>
                </a:solidFill>
                <a:cs typeface="PT Bold Heading" pitchFamily="2" charset="-78"/>
              </a:rPr>
              <a:t>فى</a:t>
            </a:r>
            <a:r>
              <a:rPr lang="ar-EG" sz="2200" dirty="0">
                <a:solidFill>
                  <a:schemeClr val="bg1"/>
                </a:solidFill>
                <a:cs typeface="PT Bold Heading" pitchFamily="2" charset="-78"/>
              </a:rPr>
              <a:t> </a:t>
            </a:r>
            <a:r>
              <a:rPr lang="ar-EG" sz="2200" dirty="0" err="1">
                <a:solidFill>
                  <a:schemeClr val="bg1"/>
                </a:solidFill>
                <a:cs typeface="PT Bold Heading" pitchFamily="2" charset="-78"/>
              </a:rPr>
              <a:t>الإستجابات</a:t>
            </a:r>
            <a:r>
              <a:rPr lang="ar-EG" sz="2200" dirty="0">
                <a:solidFill>
                  <a:schemeClr val="bg1"/>
                </a:solidFill>
                <a:cs typeface="PT Bold Heading" pitchFamily="2" charset="-78"/>
              </a:rPr>
              <a:t> . </a:t>
            </a:r>
          </a:p>
        </p:txBody>
      </p:sp>
    </p:spTree>
    <p:extLst>
      <p:ext uri="{BB962C8B-B14F-4D97-AF65-F5344CB8AC3E}">
        <p14:creationId xmlns="" xmlns:p14="http://schemas.microsoft.com/office/powerpoint/2010/main" val="2320820420"/>
      </p:ext>
    </p:extLst>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5715008" y="757982"/>
            <a:ext cx="335758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الفرد </a:t>
            </a:r>
          </a:p>
        </p:txBody>
      </p:sp>
      <p:sp>
        <p:nvSpPr>
          <p:cNvPr id="4" name="AutoShape 2"/>
          <p:cNvSpPr>
            <a:spLocks noChangeArrowheads="1"/>
          </p:cNvSpPr>
          <p:nvPr/>
        </p:nvSpPr>
        <p:spPr bwMode="auto">
          <a:xfrm>
            <a:off x="3286116" y="1418024"/>
            <a:ext cx="575779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أهم الآثار الصحية الناجمة عن تعاطى المخدرات</a:t>
            </a:r>
          </a:p>
        </p:txBody>
      </p:sp>
      <p:sp>
        <p:nvSpPr>
          <p:cNvPr id="6" name="AutoShape 2"/>
          <p:cNvSpPr>
            <a:spLocks noChangeArrowheads="1"/>
          </p:cNvSpPr>
          <p:nvPr/>
        </p:nvSpPr>
        <p:spPr bwMode="auto">
          <a:xfrm>
            <a:off x="142844" y="2102578"/>
            <a:ext cx="8858312" cy="475097"/>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ts val="2640"/>
              </a:lnSpc>
              <a:spcBef>
                <a:spcPct val="50000"/>
              </a:spcBef>
              <a:spcAft>
                <a:spcPct val="0"/>
              </a:spcAft>
              <a:tabLst>
                <a:tab pos="57150" algn="l"/>
              </a:tabLst>
              <a:defRPr/>
            </a:pPr>
            <a:r>
              <a:rPr lang="ar-EG" sz="2000" dirty="0">
                <a:solidFill>
                  <a:schemeClr val="bg1"/>
                </a:solidFill>
                <a:cs typeface="PT Bold Heading" pitchFamily="2" charset="-78"/>
              </a:rPr>
              <a:t>حدوث مشاكل صحية بدنية وعقلية ويعتمد ذلك على نوع المخدرات المستخدمة :</a:t>
            </a:r>
          </a:p>
        </p:txBody>
      </p:sp>
      <p:sp>
        <p:nvSpPr>
          <p:cNvPr id="7" name="AutoShape 2"/>
          <p:cNvSpPr>
            <a:spLocks noChangeArrowheads="1"/>
          </p:cNvSpPr>
          <p:nvPr/>
        </p:nvSpPr>
        <p:spPr bwMode="auto">
          <a:xfrm>
            <a:off x="214282" y="2751451"/>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342900" indent="-342900" defTabSz="957263" fontAlgn="base">
              <a:lnSpc>
                <a:spcPts val="2640"/>
              </a:lnSpc>
              <a:spcBef>
                <a:spcPct val="50000"/>
              </a:spcBef>
              <a:spcAft>
                <a:spcPct val="0"/>
              </a:spcAft>
              <a:tabLst>
                <a:tab pos="57150" algn="l"/>
              </a:tabLst>
              <a:defRPr/>
            </a:pPr>
            <a:r>
              <a:rPr lang="ar-EG" sz="2200" dirty="0">
                <a:solidFill>
                  <a:schemeClr val="bg1"/>
                </a:solidFill>
                <a:cs typeface="PT Bold Heading" pitchFamily="2" charset="-78"/>
              </a:rPr>
              <a:t>جفاف الفم</a:t>
            </a:r>
          </a:p>
        </p:txBody>
      </p:sp>
      <p:sp>
        <p:nvSpPr>
          <p:cNvPr id="8" name="AutoShape 2"/>
          <p:cNvSpPr>
            <a:spLocks noChangeArrowheads="1"/>
          </p:cNvSpPr>
          <p:nvPr/>
        </p:nvSpPr>
        <p:spPr bwMode="auto">
          <a:xfrm>
            <a:off x="214282" y="3429124"/>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a:lnSpc>
                <a:spcPct val="110000"/>
              </a:lnSpc>
              <a:spcBef>
                <a:spcPct val="50000"/>
              </a:spcBef>
            </a:pPr>
            <a:r>
              <a:rPr lang="ar-EG" sz="2200" dirty="0">
                <a:solidFill>
                  <a:schemeClr val="bg1"/>
                </a:solidFill>
                <a:cs typeface="PT Bold Heading" pitchFamily="2" charset="-78"/>
              </a:rPr>
              <a:t>سرعة ضربات القلب .</a:t>
            </a:r>
            <a:endParaRPr lang="ar-EG" sz="2200" dirty="0">
              <a:solidFill>
                <a:srgbClr val="FFFFFF"/>
              </a:solidFill>
              <a:cs typeface="PT Bold Heading" pitchFamily="2" charset="-78"/>
            </a:endParaRPr>
          </a:p>
        </p:txBody>
      </p:sp>
      <p:sp>
        <p:nvSpPr>
          <p:cNvPr id="9" name="AutoShape 2"/>
          <p:cNvSpPr>
            <a:spLocks noChangeArrowheads="1"/>
          </p:cNvSpPr>
          <p:nvPr/>
        </p:nvSpPr>
        <p:spPr bwMode="auto">
          <a:xfrm>
            <a:off x="214282" y="4106797"/>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342900" indent="-342900" defTabSz="957263" fontAlgn="base">
              <a:lnSpc>
                <a:spcPts val="2640"/>
              </a:lnSpc>
              <a:spcBef>
                <a:spcPct val="50000"/>
              </a:spcBef>
              <a:spcAft>
                <a:spcPct val="0"/>
              </a:spcAft>
              <a:tabLst>
                <a:tab pos="57150" algn="l"/>
              </a:tabLst>
              <a:defRPr/>
            </a:pPr>
            <a:r>
              <a:rPr lang="ar-EG" sz="2200" dirty="0">
                <a:solidFill>
                  <a:schemeClr val="bg1"/>
                </a:solidFill>
                <a:cs typeface="PT Bold Heading" pitchFamily="2" charset="-78"/>
              </a:rPr>
              <a:t>تدمير الجهاز العصبي </a:t>
            </a:r>
            <a:r>
              <a:rPr lang="ar-EG" sz="2200" dirty="0" err="1">
                <a:solidFill>
                  <a:schemeClr val="bg1"/>
                </a:solidFill>
                <a:cs typeface="PT Bold Heading" pitchFamily="2" charset="-78"/>
              </a:rPr>
              <a:t>و</a:t>
            </a:r>
            <a:r>
              <a:rPr lang="ar-EG" sz="2200" dirty="0">
                <a:solidFill>
                  <a:schemeClr val="bg1"/>
                </a:solidFill>
                <a:cs typeface="PT Bold Heading" pitchFamily="2" charset="-78"/>
              </a:rPr>
              <a:t> خلايا المخ ( </a:t>
            </a:r>
            <a:r>
              <a:rPr lang="ar-EG" sz="2200" dirty="0" err="1">
                <a:solidFill>
                  <a:srgbClr val="FF0000"/>
                </a:solidFill>
                <a:cs typeface="PT Bold Heading" pitchFamily="2" charset="-78"/>
              </a:rPr>
              <a:t>ارتعاشات</a:t>
            </a:r>
            <a:r>
              <a:rPr lang="ar-EG" sz="2200" dirty="0">
                <a:solidFill>
                  <a:srgbClr val="FF0000"/>
                </a:solidFill>
                <a:cs typeface="PT Bold Heading" pitchFamily="2" charset="-78"/>
              </a:rPr>
              <a:t> عضلية - عدم الاتزان </a:t>
            </a:r>
            <a:r>
              <a:rPr lang="ar-EG" sz="2200" dirty="0" err="1">
                <a:solidFill>
                  <a:srgbClr val="FF0000"/>
                </a:solidFill>
                <a:cs typeface="PT Bold Heading" pitchFamily="2" charset="-78"/>
              </a:rPr>
              <a:t>فى</a:t>
            </a:r>
            <a:r>
              <a:rPr lang="ar-EG" sz="2200" dirty="0">
                <a:solidFill>
                  <a:srgbClr val="FF0000"/>
                </a:solidFill>
                <a:cs typeface="PT Bold Heading" pitchFamily="2" charset="-78"/>
              </a:rPr>
              <a:t> السير... الخ </a:t>
            </a:r>
            <a:r>
              <a:rPr lang="ar-EG" sz="2200" dirty="0">
                <a:solidFill>
                  <a:schemeClr val="bg1"/>
                </a:solidFill>
                <a:cs typeface="PT Bold Heading" pitchFamily="2" charset="-78"/>
              </a:rPr>
              <a:t>)</a:t>
            </a:r>
            <a:r>
              <a:rPr lang="ar-EG" sz="2200" dirty="0">
                <a:solidFill>
                  <a:srgbClr val="FF0000"/>
                </a:solidFill>
                <a:cs typeface="PT Bold Heading" pitchFamily="2" charset="-78"/>
              </a:rPr>
              <a:t> .</a:t>
            </a:r>
            <a:r>
              <a:rPr lang="ar-EG" sz="2200" dirty="0">
                <a:solidFill>
                  <a:schemeClr val="bg1"/>
                </a:solidFill>
                <a:cs typeface="PT Bold Heading" pitchFamily="2" charset="-78"/>
              </a:rPr>
              <a:t> </a:t>
            </a:r>
          </a:p>
        </p:txBody>
      </p:sp>
      <p:sp>
        <p:nvSpPr>
          <p:cNvPr id="11" name="AutoShape 2"/>
          <p:cNvSpPr>
            <a:spLocks noChangeArrowheads="1"/>
          </p:cNvSpPr>
          <p:nvPr/>
        </p:nvSpPr>
        <p:spPr bwMode="auto">
          <a:xfrm>
            <a:off x="214282" y="4784470"/>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342900" indent="-342900" defTabSz="957263" fontAlgn="base">
              <a:lnSpc>
                <a:spcPts val="2640"/>
              </a:lnSpc>
              <a:spcBef>
                <a:spcPct val="50000"/>
              </a:spcBef>
              <a:spcAft>
                <a:spcPct val="0"/>
              </a:spcAft>
              <a:tabLst>
                <a:tab pos="57150" algn="l"/>
              </a:tabLst>
              <a:defRPr/>
            </a:pPr>
            <a:r>
              <a:rPr lang="ar-EG" sz="2200" dirty="0">
                <a:solidFill>
                  <a:schemeClr val="bg1"/>
                </a:solidFill>
                <a:cs typeface="PT Bold Heading" pitchFamily="2" charset="-78"/>
              </a:rPr>
              <a:t>التأثير على وظائف الكبد ، المعدة .</a:t>
            </a:r>
          </a:p>
        </p:txBody>
      </p:sp>
      <p:sp>
        <p:nvSpPr>
          <p:cNvPr id="12" name="AutoShape 2"/>
          <p:cNvSpPr>
            <a:spLocks noChangeArrowheads="1"/>
          </p:cNvSpPr>
          <p:nvPr/>
        </p:nvSpPr>
        <p:spPr bwMode="auto">
          <a:xfrm>
            <a:off x="214282" y="5462143"/>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a:lnSpc>
                <a:spcPct val="110000"/>
              </a:lnSpc>
              <a:spcBef>
                <a:spcPct val="50000"/>
              </a:spcBef>
            </a:pPr>
            <a:r>
              <a:rPr lang="ar-EG" sz="2200" dirty="0">
                <a:solidFill>
                  <a:schemeClr val="bg1"/>
                </a:solidFill>
                <a:cs typeface="PT Bold Heading" pitchFamily="2" charset="-78"/>
              </a:rPr>
              <a:t>تدمير الكلى </a:t>
            </a:r>
            <a:r>
              <a:rPr lang="ar-EG" sz="2200" dirty="0" err="1">
                <a:solidFill>
                  <a:schemeClr val="bg1"/>
                </a:solidFill>
                <a:cs typeface="PT Bold Heading" pitchFamily="2" charset="-78"/>
              </a:rPr>
              <a:t>و</a:t>
            </a:r>
            <a:r>
              <a:rPr lang="ar-EG" sz="2200" dirty="0">
                <a:solidFill>
                  <a:schemeClr val="bg1"/>
                </a:solidFill>
                <a:cs typeface="PT Bold Heading" pitchFamily="2" charset="-78"/>
              </a:rPr>
              <a:t> البنكرياس .</a:t>
            </a:r>
            <a:endParaRPr lang="ar-EG" sz="2200" dirty="0">
              <a:solidFill>
                <a:srgbClr val="FFFFFF"/>
              </a:solidFill>
              <a:cs typeface="PT Bold Heading" pitchFamily="2" charset="-78"/>
            </a:endParaRPr>
          </a:p>
        </p:txBody>
      </p:sp>
      <p:sp>
        <p:nvSpPr>
          <p:cNvPr id="13" name="AutoShape 2"/>
          <p:cNvSpPr>
            <a:spLocks noChangeArrowheads="1"/>
          </p:cNvSpPr>
          <p:nvPr/>
        </p:nvSpPr>
        <p:spPr bwMode="auto">
          <a:xfrm>
            <a:off x="214282" y="6139813"/>
            <a:ext cx="8786874" cy="503897"/>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342900" indent="-342900" defTabSz="957263" fontAlgn="base">
              <a:lnSpc>
                <a:spcPts val="2640"/>
              </a:lnSpc>
              <a:spcBef>
                <a:spcPct val="50000"/>
              </a:spcBef>
              <a:spcAft>
                <a:spcPct val="0"/>
              </a:spcAft>
              <a:tabLst>
                <a:tab pos="57150" algn="l"/>
              </a:tabLst>
              <a:defRPr/>
            </a:pPr>
            <a:r>
              <a:rPr lang="ar-EG" sz="2200" dirty="0">
                <a:solidFill>
                  <a:schemeClr val="bg1"/>
                </a:solidFill>
                <a:cs typeface="PT Bold Heading" pitchFamily="2" charset="-78"/>
              </a:rPr>
              <a:t>فقدان </a:t>
            </a:r>
            <a:r>
              <a:rPr lang="ar-EG" sz="2200" dirty="0" err="1">
                <a:solidFill>
                  <a:schemeClr val="bg1"/>
                </a:solidFill>
                <a:cs typeface="PT Bold Heading" pitchFamily="2" charset="-78"/>
              </a:rPr>
              <a:t>الوعى</a:t>
            </a:r>
            <a:r>
              <a:rPr lang="ar-EG" sz="2200" dirty="0">
                <a:solidFill>
                  <a:schemeClr val="bg1"/>
                </a:solidFill>
                <a:cs typeface="PT Bold Heading" pitchFamily="2" charset="-78"/>
              </a:rPr>
              <a:t> / الغيبوبة / الموت المفاجئ / الإصابة بالأمراض المعدية </a:t>
            </a:r>
            <a:r>
              <a:rPr lang="ar-EG" sz="2200" dirty="0" err="1">
                <a:solidFill>
                  <a:schemeClr val="bg1"/>
                </a:solidFill>
                <a:cs typeface="PT Bold Heading" pitchFamily="2" charset="-78"/>
              </a:rPr>
              <a:t>الخطيرةمثل</a:t>
            </a:r>
            <a:r>
              <a:rPr lang="ar-EG" sz="2200" dirty="0">
                <a:solidFill>
                  <a:schemeClr val="bg1"/>
                </a:solidFill>
                <a:cs typeface="PT Bold Heading" pitchFamily="2" charset="-78"/>
              </a:rPr>
              <a:t> الإيدز .</a:t>
            </a:r>
          </a:p>
        </p:txBody>
      </p:sp>
    </p:spTree>
    <p:extLst>
      <p:ext uri="{BB962C8B-B14F-4D97-AF65-F5344CB8AC3E}">
        <p14:creationId xmlns="" xmlns:p14="http://schemas.microsoft.com/office/powerpoint/2010/main" val="1982788260"/>
      </p:ext>
    </p:extLst>
  </p:cSld>
  <p:clrMapOvr>
    <a:masterClrMapping/>
  </p:clrMapOvr>
  <p:transition spd="slow">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3500430" y="1428736"/>
            <a:ext cx="540060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ct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أهم الآثار الصحية الناجمة عن تعاطى المخدرات</a:t>
            </a:r>
          </a:p>
        </p:txBody>
      </p:sp>
      <p:pic>
        <p:nvPicPr>
          <p:cNvPr id="8" name="Picture 10" descr="src1226915753"/>
          <p:cNvPicPr>
            <a:picLocks noChangeAspect="1" noChangeArrowheads="1"/>
          </p:cNvPicPr>
          <p:nvPr/>
        </p:nvPicPr>
        <p:blipFill>
          <a:blip r:embed="rId3"/>
          <a:srcRect/>
          <a:stretch>
            <a:fillRect/>
          </a:stretch>
        </p:blipFill>
        <p:spPr bwMode="auto">
          <a:xfrm>
            <a:off x="323528" y="2857497"/>
            <a:ext cx="2517818" cy="3883871"/>
          </a:xfrm>
          <a:prstGeom prst="rect">
            <a:avLst/>
          </a:prstGeom>
          <a:ln w="38100" cap="rnd">
            <a:solidFill>
              <a:srgbClr val="FF00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4117" descr="4_A"/>
          <p:cNvPicPr>
            <a:picLocks noChangeAspect="1" noChangeArrowheads="1"/>
          </p:cNvPicPr>
          <p:nvPr/>
        </p:nvPicPr>
        <p:blipFill>
          <a:blip r:embed="rId4"/>
          <a:srcRect l="4167"/>
          <a:stretch>
            <a:fillRect/>
          </a:stretch>
        </p:blipFill>
        <p:spPr bwMode="auto">
          <a:xfrm>
            <a:off x="2931062" y="2857496"/>
            <a:ext cx="2351897" cy="3883871"/>
          </a:xfrm>
          <a:prstGeom prst="rect">
            <a:avLst/>
          </a:prstGeom>
          <a:ln w="38100" cap="rnd">
            <a:solidFill>
              <a:srgbClr val="FF000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AutoShape 2"/>
          <p:cNvSpPr>
            <a:spLocks noChangeArrowheads="1"/>
          </p:cNvSpPr>
          <p:nvPr/>
        </p:nvSpPr>
        <p:spPr bwMode="auto">
          <a:xfrm>
            <a:off x="5715008" y="2608692"/>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a:solidFill>
                  <a:schemeClr val="bg1"/>
                </a:solidFill>
                <a:cs typeface="PT Bold Heading" pitchFamily="2" charset="-78"/>
              </a:rPr>
              <a:t>قلق زائد . </a:t>
            </a:r>
          </a:p>
        </p:txBody>
      </p:sp>
      <p:sp>
        <p:nvSpPr>
          <p:cNvPr id="11" name="AutoShape 2"/>
          <p:cNvSpPr>
            <a:spLocks noChangeArrowheads="1"/>
          </p:cNvSpPr>
          <p:nvPr/>
        </p:nvSpPr>
        <p:spPr bwMode="auto">
          <a:xfrm>
            <a:off x="5715008" y="2019533"/>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a:solidFill>
                  <a:schemeClr val="bg1"/>
                </a:solidFill>
                <a:cs typeface="PT Bold Heading" pitchFamily="2" charset="-78"/>
              </a:rPr>
              <a:t>فقد السيطرة على النفس .</a:t>
            </a:r>
          </a:p>
        </p:txBody>
      </p:sp>
      <p:sp>
        <p:nvSpPr>
          <p:cNvPr id="12" name="AutoShape 2"/>
          <p:cNvSpPr>
            <a:spLocks noChangeArrowheads="1"/>
          </p:cNvSpPr>
          <p:nvPr/>
        </p:nvSpPr>
        <p:spPr bwMode="auto">
          <a:xfrm>
            <a:off x="5715008" y="3197851"/>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a:solidFill>
                  <a:schemeClr val="bg1"/>
                </a:solidFill>
                <a:cs typeface="PT Bold Heading" pitchFamily="2" charset="-78"/>
              </a:rPr>
              <a:t>اضطرابات التفكير .</a:t>
            </a:r>
          </a:p>
        </p:txBody>
      </p:sp>
      <p:sp>
        <p:nvSpPr>
          <p:cNvPr id="13" name="AutoShape 2"/>
          <p:cNvSpPr>
            <a:spLocks noChangeArrowheads="1"/>
          </p:cNvSpPr>
          <p:nvPr/>
        </p:nvSpPr>
        <p:spPr bwMode="auto">
          <a:xfrm>
            <a:off x="5715008" y="3787010"/>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a:solidFill>
                  <a:schemeClr val="bg1"/>
                </a:solidFill>
                <a:cs typeface="PT Bold Heading" pitchFamily="2" charset="-78"/>
              </a:rPr>
              <a:t>تشوهات إدراكية . </a:t>
            </a:r>
          </a:p>
        </p:txBody>
      </p:sp>
      <p:sp>
        <p:nvSpPr>
          <p:cNvPr id="14" name="AutoShape 2"/>
          <p:cNvSpPr>
            <a:spLocks noChangeArrowheads="1"/>
          </p:cNvSpPr>
          <p:nvPr/>
        </p:nvSpPr>
        <p:spPr bwMode="auto">
          <a:xfrm>
            <a:off x="5715008" y="4376169"/>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a:solidFill>
                  <a:schemeClr val="bg1"/>
                </a:solidFill>
                <a:cs typeface="PT Bold Heading" pitchFamily="2" charset="-78"/>
              </a:rPr>
              <a:t>أفكار </a:t>
            </a:r>
            <a:r>
              <a:rPr lang="ar-EG" sz="2200" dirty="0" err="1">
                <a:solidFill>
                  <a:schemeClr val="bg1"/>
                </a:solidFill>
                <a:cs typeface="PT Bold Heading" pitchFamily="2" charset="-78"/>
              </a:rPr>
              <a:t>بارانودية</a:t>
            </a:r>
            <a:r>
              <a:rPr lang="ar-EG" sz="2200" dirty="0">
                <a:solidFill>
                  <a:schemeClr val="bg1"/>
                </a:solidFill>
                <a:cs typeface="PT Bold Heading" pitchFamily="2" charset="-78"/>
              </a:rPr>
              <a:t> .</a:t>
            </a:r>
          </a:p>
        </p:txBody>
      </p:sp>
      <p:sp>
        <p:nvSpPr>
          <p:cNvPr id="15" name="AutoShape 2"/>
          <p:cNvSpPr>
            <a:spLocks noChangeArrowheads="1"/>
          </p:cNvSpPr>
          <p:nvPr/>
        </p:nvSpPr>
        <p:spPr bwMode="auto">
          <a:xfrm>
            <a:off x="5715008" y="4965328"/>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a:solidFill>
                  <a:schemeClr val="bg1"/>
                </a:solidFill>
                <a:cs typeface="PT Bold Heading" pitchFamily="2" charset="-78"/>
              </a:rPr>
              <a:t>تدهور الوظائف العقلية .</a:t>
            </a:r>
          </a:p>
        </p:txBody>
      </p:sp>
      <p:sp>
        <p:nvSpPr>
          <p:cNvPr id="16" name="AutoShape 2"/>
          <p:cNvSpPr>
            <a:spLocks noChangeArrowheads="1"/>
          </p:cNvSpPr>
          <p:nvPr/>
        </p:nvSpPr>
        <p:spPr bwMode="auto">
          <a:xfrm>
            <a:off x="5715008" y="5554487"/>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err="1">
                <a:solidFill>
                  <a:schemeClr val="bg1"/>
                </a:solidFill>
                <a:cs typeface="PT Bold Heading" pitchFamily="2" charset="-78"/>
              </a:rPr>
              <a:t>إضطراب</a:t>
            </a:r>
            <a:r>
              <a:rPr lang="ar-EG" sz="2200" dirty="0">
                <a:solidFill>
                  <a:schemeClr val="bg1"/>
                </a:solidFill>
                <a:cs typeface="PT Bold Heading" pitchFamily="2" charset="-78"/>
              </a:rPr>
              <a:t> </a:t>
            </a:r>
            <a:r>
              <a:rPr lang="ar-EG" sz="2200" dirty="0" err="1">
                <a:solidFill>
                  <a:schemeClr val="bg1"/>
                </a:solidFill>
                <a:cs typeface="PT Bold Heading" pitchFamily="2" charset="-78"/>
              </a:rPr>
              <a:t>ذهانى</a:t>
            </a:r>
            <a:r>
              <a:rPr lang="ar-EG" sz="2200" dirty="0">
                <a:solidFill>
                  <a:schemeClr val="bg1"/>
                </a:solidFill>
                <a:cs typeface="PT Bold Heading" pitchFamily="2" charset="-78"/>
              </a:rPr>
              <a:t> .</a:t>
            </a:r>
          </a:p>
        </p:txBody>
      </p:sp>
      <p:sp>
        <p:nvSpPr>
          <p:cNvPr id="17" name="AutoShape 2"/>
          <p:cNvSpPr>
            <a:spLocks noChangeArrowheads="1"/>
          </p:cNvSpPr>
          <p:nvPr/>
        </p:nvSpPr>
        <p:spPr bwMode="auto">
          <a:xfrm>
            <a:off x="5715008" y="6143644"/>
            <a:ext cx="321471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a:solidFill>
                  <a:schemeClr val="bg1"/>
                </a:solidFill>
                <a:cs typeface="PT Bold Heading" pitchFamily="2" charset="-78"/>
              </a:rPr>
              <a:t>الاكتئاب الشديد .</a:t>
            </a:r>
          </a:p>
        </p:txBody>
      </p:sp>
      <p:sp>
        <p:nvSpPr>
          <p:cNvPr id="19" name="AutoShape 3107"/>
          <p:cNvSpPr>
            <a:spLocks noChangeArrowheads="1"/>
          </p:cNvSpPr>
          <p:nvPr/>
        </p:nvSpPr>
        <p:spPr bwMode="auto">
          <a:xfrm>
            <a:off x="5715008" y="757982"/>
            <a:ext cx="335758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الفرد </a:t>
            </a:r>
          </a:p>
        </p:txBody>
      </p:sp>
    </p:spTree>
    <p:extLst>
      <p:ext uri="{BB962C8B-B14F-4D97-AF65-F5344CB8AC3E}">
        <p14:creationId xmlns="" xmlns:p14="http://schemas.microsoft.com/office/powerpoint/2010/main" val="2928380455"/>
      </p:ext>
    </p:extLst>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3243366" y="1484784"/>
            <a:ext cx="575779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أهم الآثار الصحية الناجمة عن تعاطى المخدرات</a:t>
            </a:r>
          </a:p>
        </p:txBody>
      </p:sp>
      <p:sp>
        <p:nvSpPr>
          <p:cNvPr id="8" name="AutoShape 2"/>
          <p:cNvSpPr>
            <a:spLocks noChangeArrowheads="1"/>
          </p:cNvSpPr>
          <p:nvPr/>
        </p:nvSpPr>
        <p:spPr bwMode="auto">
          <a:xfrm>
            <a:off x="500034" y="2846258"/>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a:solidFill>
                  <a:schemeClr val="bg1"/>
                </a:solidFill>
                <a:cs typeface="PT Bold Heading" pitchFamily="2" charset="-78"/>
              </a:rPr>
              <a:t>الفشل </a:t>
            </a:r>
            <a:r>
              <a:rPr lang="ar-EG" sz="2200" dirty="0" err="1">
                <a:solidFill>
                  <a:schemeClr val="bg1"/>
                </a:solidFill>
                <a:cs typeface="PT Bold Heading" pitchFamily="2" charset="-78"/>
              </a:rPr>
              <a:t>فى</a:t>
            </a:r>
            <a:r>
              <a:rPr lang="ar-EG" sz="2200" dirty="0">
                <a:solidFill>
                  <a:schemeClr val="bg1"/>
                </a:solidFill>
                <a:cs typeface="PT Bold Heading" pitchFamily="2" charset="-78"/>
              </a:rPr>
              <a:t> الأدوار </a:t>
            </a:r>
            <a:r>
              <a:rPr lang="ar-EG" sz="2200" dirty="0" err="1">
                <a:solidFill>
                  <a:schemeClr val="bg1"/>
                </a:solidFill>
                <a:cs typeface="PT Bold Heading" pitchFamily="2" charset="-78"/>
              </a:rPr>
              <a:t>الإجتماعية</a:t>
            </a:r>
            <a:r>
              <a:rPr lang="ar-EG" sz="2200" dirty="0">
                <a:solidFill>
                  <a:schemeClr val="bg1"/>
                </a:solidFill>
                <a:cs typeface="PT Bold Heading" pitchFamily="2" charset="-78"/>
              </a:rPr>
              <a:t> .</a:t>
            </a:r>
          </a:p>
        </p:txBody>
      </p:sp>
      <p:sp>
        <p:nvSpPr>
          <p:cNvPr id="9" name="AutoShape 2"/>
          <p:cNvSpPr>
            <a:spLocks noChangeArrowheads="1"/>
          </p:cNvSpPr>
          <p:nvPr/>
        </p:nvSpPr>
        <p:spPr bwMode="auto">
          <a:xfrm>
            <a:off x="500034" y="2214554"/>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a:solidFill>
                  <a:schemeClr val="bg1"/>
                </a:solidFill>
                <a:cs typeface="PT Bold Heading" pitchFamily="2" charset="-78"/>
              </a:rPr>
              <a:t>ضعف العلاقات الاجتماعية .</a:t>
            </a:r>
          </a:p>
        </p:txBody>
      </p:sp>
      <p:sp>
        <p:nvSpPr>
          <p:cNvPr id="10" name="AutoShape 2"/>
          <p:cNvSpPr>
            <a:spLocks noChangeArrowheads="1"/>
          </p:cNvSpPr>
          <p:nvPr/>
        </p:nvSpPr>
        <p:spPr bwMode="auto">
          <a:xfrm>
            <a:off x="500034" y="3477962"/>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a:solidFill>
                  <a:schemeClr val="bg1"/>
                </a:solidFill>
                <a:cs typeface="PT Bold Heading" pitchFamily="2" charset="-78"/>
              </a:rPr>
              <a:t>تدهور القواعد والمعايير السلوكية السائدة في المجتمع .</a:t>
            </a:r>
          </a:p>
        </p:txBody>
      </p:sp>
      <p:sp>
        <p:nvSpPr>
          <p:cNvPr id="11" name="AutoShape 2"/>
          <p:cNvSpPr>
            <a:spLocks noChangeArrowheads="1"/>
          </p:cNvSpPr>
          <p:nvPr/>
        </p:nvSpPr>
        <p:spPr bwMode="auto">
          <a:xfrm>
            <a:off x="500034" y="4109666"/>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808038" lvl="3" indent="-808038"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التصدع الأسرى .</a:t>
            </a:r>
          </a:p>
        </p:txBody>
      </p:sp>
      <p:sp>
        <p:nvSpPr>
          <p:cNvPr id="12" name="AutoShape 2"/>
          <p:cNvSpPr>
            <a:spLocks noChangeArrowheads="1"/>
          </p:cNvSpPr>
          <p:nvPr/>
        </p:nvSpPr>
        <p:spPr bwMode="auto">
          <a:xfrm>
            <a:off x="500034" y="4741370"/>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spcBef>
                <a:spcPct val="50000"/>
              </a:spcBef>
              <a:spcAft>
                <a:spcPct val="0"/>
              </a:spcAft>
              <a:tabLst>
                <a:tab pos="57150" algn="l"/>
              </a:tabLst>
              <a:defRPr/>
            </a:pPr>
            <a:r>
              <a:rPr lang="ar-EG" sz="2200" dirty="0">
                <a:solidFill>
                  <a:schemeClr val="bg1"/>
                </a:solidFill>
                <a:cs typeface="PT Bold Heading" pitchFamily="2" charset="-78"/>
              </a:rPr>
              <a:t>خلافات أسرية وزوجية .</a:t>
            </a:r>
          </a:p>
        </p:txBody>
      </p:sp>
      <p:sp>
        <p:nvSpPr>
          <p:cNvPr id="13" name="AutoShape 2"/>
          <p:cNvSpPr>
            <a:spLocks noChangeArrowheads="1"/>
          </p:cNvSpPr>
          <p:nvPr/>
        </p:nvSpPr>
        <p:spPr bwMode="auto">
          <a:xfrm>
            <a:off x="500034" y="5373076"/>
            <a:ext cx="8429684"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إنفاق المال بلا حساب وذلك لشراء المخدر مما يضع </a:t>
            </a:r>
            <a:r>
              <a:rPr lang="ar-EG" sz="2200" dirty="0" err="1">
                <a:solidFill>
                  <a:schemeClr val="bg1"/>
                </a:solidFill>
                <a:cs typeface="PT Bold Heading" pitchFamily="2" charset="-78"/>
              </a:rPr>
              <a:t>المتعاطى</a:t>
            </a:r>
            <a:r>
              <a:rPr lang="ar-EG" sz="2200" dirty="0">
                <a:solidFill>
                  <a:schemeClr val="bg1"/>
                </a:solidFill>
                <a:cs typeface="PT Bold Heading" pitchFamily="2" charset="-78"/>
              </a:rPr>
              <a:t> تحت وطأة الدين </a:t>
            </a:r>
            <a:r>
              <a:rPr lang="ar-EG" sz="2200" dirty="0" err="1">
                <a:solidFill>
                  <a:schemeClr val="bg1"/>
                </a:solidFill>
                <a:cs typeface="PT Bold Heading" pitchFamily="2" charset="-78"/>
              </a:rPr>
              <a:t>وإرتكاب</a:t>
            </a:r>
            <a:r>
              <a:rPr lang="ar-EG" sz="2200" dirty="0">
                <a:solidFill>
                  <a:schemeClr val="bg1"/>
                </a:solidFill>
                <a:cs typeface="PT Bold Heading" pitchFamily="2" charset="-78"/>
              </a:rPr>
              <a:t> سلوكيات غير قانونية .</a:t>
            </a:r>
          </a:p>
        </p:txBody>
      </p:sp>
      <p:sp>
        <p:nvSpPr>
          <p:cNvPr id="17" name="AutoShape 3107"/>
          <p:cNvSpPr>
            <a:spLocks noChangeArrowheads="1"/>
          </p:cNvSpPr>
          <p:nvPr/>
        </p:nvSpPr>
        <p:spPr bwMode="auto">
          <a:xfrm>
            <a:off x="5715008" y="757982"/>
            <a:ext cx="335758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a:solidFill>
                  <a:srgbClr val="FFFF00"/>
                </a:solidFill>
                <a:cs typeface="PT Bold Heading" pitchFamily="2" charset="-78"/>
              </a:rPr>
              <a:t>آثار المخدرات على الفرد </a:t>
            </a:r>
          </a:p>
        </p:txBody>
      </p:sp>
    </p:spTree>
    <p:extLst>
      <p:ext uri="{BB962C8B-B14F-4D97-AF65-F5344CB8AC3E}">
        <p14:creationId xmlns="" xmlns:p14="http://schemas.microsoft.com/office/powerpoint/2010/main" val="2854669844"/>
      </p:ext>
    </p:extLst>
  </p:cSld>
  <p:clrMapOvr>
    <a:masterClrMapping/>
  </p:clrMapOvr>
  <p:transition spd="slow">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51520" y="1556792"/>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تجارة المخدرات تفتك بأرواح الناس وتدمر المجتمعات وتقوض الوسائل المشروعة لتنفيذ القانون والمؤسسات الحكومية.</a:t>
            </a:r>
          </a:p>
        </p:txBody>
      </p:sp>
      <p:sp>
        <p:nvSpPr>
          <p:cNvPr id="4" name="AutoShape 2"/>
          <p:cNvSpPr>
            <a:spLocks noChangeArrowheads="1"/>
          </p:cNvSpPr>
          <p:nvPr/>
        </p:nvSpPr>
        <p:spPr bwMode="auto">
          <a:xfrm>
            <a:off x="214282" y="3071810"/>
            <a:ext cx="8640960" cy="286866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chemeClr val="bg1"/>
                </a:solidFill>
                <a:cs typeface="PT Bold Heading" pitchFamily="2" charset="-78"/>
              </a:rPr>
              <a:t>وتتداخل المخدرات مع جرائم أخرى كالعصابات المنظمة التي يمتد عملها </a:t>
            </a:r>
            <a:br>
              <a:rPr lang="ar-EG" sz="2200" dirty="0">
                <a:solidFill>
                  <a:schemeClr val="bg1"/>
                </a:solidFill>
                <a:cs typeface="PT Bold Heading" pitchFamily="2" charset="-78"/>
              </a:rPr>
            </a:br>
            <a:r>
              <a:rPr lang="ar-EG" sz="2200" dirty="0">
                <a:solidFill>
                  <a:schemeClr val="bg1"/>
                </a:solidFill>
                <a:cs typeface="PT Bold Heading" pitchFamily="2" charset="-78"/>
              </a:rPr>
              <a:t>إلى الدعارة والسرقة والسطو والخطف وغسل الأموال، والمشاركة في  الأنشطة الاقتصادية المشروعة، فيتسلل تجار المخدرات إلى المؤسسات الاقتصادية والسياسية ومواقع السلطة والنفوذ والتأثير على الانتخابات، واستفادت تجارة المخدرات </a:t>
            </a:r>
            <a:br>
              <a:rPr lang="ar-EG" sz="2200" dirty="0">
                <a:solidFill>
                  <a:schemeClr val="bg1"/>
                </a:solidFill>
                <a:cs typeface="PT Bold Heading" pitchFamily="2" charset="-78"/>
              </a:rPr>
            </a:br>
            <a:r>
              <a:rPr lang="ar-EG" sz="2200" dirty="0">
                <a:solidFill>
                  <a:schemeClr val="bg1"/>
                </a:solidFill>
                <a:cs typeface="PT Bold Heading" pitchFamily="2" charset="-78"/>
              </a:rPr>
              <a:t>من الشبكة الدولية للاتصالات "الإنترنت".</a:t>
            </a: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Tree>
    <p:extLst>
      <p:ext uri="{BB962C8B-B14F-4D97-AF65-F5344CB8AC3E}">
        <p14:creationId xmlns="" xmlns:p14="http://schemas.microsoft.com/office/powerpoint/2010/main" val="173966374"/>
      </p:ext>
    </p:extLst>
  </p:cSld>
  <p:clrMapOvr>
    <a:masterClrMapping/>
  </p:clrMapOvr>
  <p:transition spd="slow">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537272" y="2993814"/>
            <a:ext cx="8392446" cy="1346201"/>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1611313" indent="-1611313" algn="justLow" defTabSz="957263" fontAlgn="base">
              <a:spcBef>
                <a:spcPct val="50000"/>
              </a:spcBef>
              <a:spcAft>
                <a:spcPct val="0"/>
              </a:spcAft>
              <a:tabLst>
                <a:tab pos="57150" algn="l"/>
              </a:tabLst>
              <a:defRPr/>
            </a:pPr>
            <a:r>
              <a:rPr lang="ar-EG" sz="2200" dirty="0">
                <a:solidFill>
                  <a:srgbClr val="FFFF00"/>
                </a:solidFill>
                <a:cs typeface="PT Bold Heading" pitchFamily="2" charset="-78"/>
              </a:rPr>
              <a:t>خسائر ظاهرة </a:t>
            </a:r>
            <a:r>
              <a:rPr lang="ar-EG" sz="2200" dirty="0">
                <a:solidFill>
                  <a:schemeClr val="bg1"/>
                </a:solidFill>
                <a:cs typeface="PT Bold Heading" pitchFamily="2" charset="-78"/>
              </a:rPr>
              <a:t>: يأتي في الإنفاق الظاهر ( </a:t>
            </a:r>
            <a:r>
              <a:rPr lang="ar-EG" sz="2200" dirty="0">
                <a:solidFill>
                  <a:srgbClr val="FF0000"/>
                </a:solidFill>
                <a:cs typeface="PT Bold Heading" pitchFamily="2" charset="-78"/>
              </a:rPr>
              <a:t>مكافحة العرض وخفض الطلب </a:t>
            </a:r>
            <a:r>
              <a:rPr lang="ar-EG" sz="2200" dirty="0">
                <a:solidFill>
                  <a:schemeClr val="bg1"/>
                </a:solidFill>
                <a:cs typeface="PT Bold Heading" pitchFamily="2" charset="-78"/>
              </a:rPr>
              <a:t>) </a:t>
            </a:r>
            <a:br>
              <a:rPr lang="ar-EG" sz="2200" dirty="0">
                <a:solidFill>
                  <a:schemeClr val="bg1"/>
                </a:solidFill>
                <a:cs typeface="PT Bold Heading" pitchFamily="2" charset="-78"/>
              </a:rPr>
            </a:br>
            <a:r>
              <a:rPr lang="ar-EG" sz="2200" dirty="0">
                <a:solidFill>
                  <a:schemeClr val="bg1"/>
                </a:solidFill>
                <a:cs typeface="PT Bold Heading" pitchFamily="2" charset="-78"/>
              </a:rPr>
              <a:t>من خلال </a:t>
            </a:r>
            <a:r>
              <a:rPr lang="ar-EG" sz="2200" dirty="0" err="1">
                <a:solidFill>
                  <a:schemeClr val="bg1"/>
                </a:solidFill>
                <a:cs typeface="PT Bold Heading" pitchFamily="2" charset="-78"/>
              </a:rPr>
              <a:t>إنتشار</a:t>
            </a:r>
            <a:r>
              <a:rPr lang="ar-EG" sz="2200" dirty="0">
                <a:solidFill>
                  <a:schemeClr val="bg1"/>
                </a:solidFill>
                <a:cs typeface="PT Bold Heading" pitchFamily="2" charset="-78"/>
              </a:rPr>
              <a:t> ( </a:t>
            </a:r>
            <a:r>
              <a:rPr lang="ar-EG" sz="2200" dirty="0">
                <a:solidFill>
                  <a:srgbClr val="FF0000"/>
                </a:solidFill>
                <a:cs typeface="PT Bold Heading" pitchFamily="2" charset="-78"/>
              </a:rPr>
              <a:t>برامج التوعية والتشخيص والعلاج - </a:t>
            </a:r>
            <a:br>
              <a:rPr lang="ar-EG" sz="2200" dirty="0">
                <a:solidFill>
                  <a:srgbClr val="FF0000"/>
                </a:solidFill>
                <a:cs typeface="PT Bold Heading" pitchFamily="2" charset="-78"/>
              </a:rPr>
            </a:br>
            <a:r>
              <a:rPr lang="ar-EG" sz="2200" dirty="0">
                <a:solidFill>
                  <a:srgbClr val="FF0000"/>
                </a:solidFill>
                <a:cs typeface="PT Bold Heading" pitchFamily="2" charset="-78"/>
              </a:rPr>
              <a:t>إعادة التأهيل والاستيعاب </a:t>
            </a:r>
            <a:r>
              <a:rPr lang="ar-EG" sz="2200" dirty="0">
                <a:solidFill>
                  <a:schemeClr val="bg1"/>
                </a:solidFill>
                <a:cs typeface="PT Bold Heading" pitchFamily="2" charset="-78"/>
              </a:rPr>
              <a:t>) . </a:t>
            </a:r>
          </a:p>
        </p:txBody>
      </p:sp>
      <p:sp>
        <p:nvSpPr>
          <p:cNvPr id="4" name="AutoShape 2"/>
          <p:cNvSpPr>
            <a:spLocks noChangeArrowheads="1"/>
          </p:cNvSpPr>
          <p:nvPr/>
        </p:nvSpPr>
        <p:spPr bwMode="auto">
          <a:xfrm>
            <a:off x="6357950" y="1544113"/>
            <a:ext cx="253453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الأضرار الاقتصادية :</a:t>
            </a:r>
          </a:p>
        </p:txBody>
      </p:sp>
      <p:sp>
        <p:nvSpPr>
          <p:cNvPr id="7" name="AutoShape 2"/>
          <p:cNvSpPr>
            <a:spLocks noChangeArrowheads="1"/>
          </p:cNvSpPr>
          <p:nvPr/>
        </p:nvSpPr>
        <p:spPr bwMode="auto">
          <a:xfrm>
            <a:off x="500034" y="4569090"/>
            <a:ext cx="8392446" cy="845412"/>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1611313" indent="-1611313" defTabSz="957263" fontAlgn="base">
              <a:lnSpc>
                <a:spcPts val="2640"/>
              </a:lnSpc>
              <a:spcBef>
                <a:spcPct val="50000"/>
              </a:spcBef>
              <a:spcAft>
                <a:spcPct val="0"/>
              </a:spcAft>
              <a:tabLst>
                <a:tab pos="57150" algn="l"/>
              </a:tabLst>
              <a:defRPr/>
            </a:pPr>
            <a:r>
              <a:rPr lang="ar-EG" sz="2200" dirty="0">
                <a:solidFill>
                  <a:srgbClr val="FFFF00"/>
                </a:solidFill>
                <a:cs typeface="PT Bold Heading" pitchFamily="2" charset="-78"/>
              </a:rPr>
              <a:t>خسائر مستترة </a:t>
            </a:r>
            <a:r>
              <a:rPr lang="ar-EG" sz="2200" dirty="0">
                <a:solidFill>
                  <a:schemeClr val="bg1"/>
                </a:solidFill>
                <a:cs typeface="PT Bold Heading" pitchFamily="2" charset="-78"/>
              </a:rPr>
              <a:t>: يأتي في الإنفاق المستتر ( </a:t>
            </a:r>
            <a:r>
              <a:rPr lang="ar-EG" sz="2200" dirty="0">
                <a:solidFill>
                  <a:srgbClr val="FF0000"/>
                </a:solidFill>
                <a:cs typeface="PT Bold Heading" pitchFamily="2" charset="-78"/>
              </a:rPr>
              <a:t>التهريب - </a:t>
            </a:r>
            <a:r>
              <a:rPr lang="ar-EG" sz="2200" dirty="0" err="1">
                <a:solidFill>
                  <a:srgbClr val="FF0000"/>
                </a:solidFill>
                <a:cs typeface="PT Bold Heading" pitchFamily="2" charset="-78"/>
              </a:rPr>
              <a:t>الإتجار</a:t>
            </a:r>
            <a:r>
              <a:rPr lang="ar-EG" sz="2200" dirty="0">
                <a:solidFill>
                  <a:srgbClr val="FF0000"/>
                </a:solidFill>
                <a:cs typeface="PT Bold Heading" pitchFamily="2" charset="-78"/>
              </a:rPr>
              <a:t> - الزراعة - التصنيع </a:t>
            </a:r>
            <a:br>
              <a:rPr lang="ar-EG" sz="2200" dirty="0">
                <a:solidFill>
                  <a:srgbClr val="FF0000"/>
                </a:solidFill>
                <a:cs typeface="PT Bold Heading" pitchFamily="2" charset="-78"/>
              </a:rPr>
            </a:br>
            <a:r>
              <a:rPr lang="ar-EG" sz="2200" dirty="0">
                <a:solidFill>
                  <a:srgbClr val="FF0000"/>
                </a:solidFill>
                <a:cs typeface="PT Bold Heading" pitchFamily="2" charset="-78"/>
              </a:rPr>
              <a:t>  - العمل - تناقص الإنتاج - </a:t>
            </a:r>
            <a:r>
              <a:rPr lang="ar-EG" sz="2200" dirty="0" err="1">
                <a:solidFill>
                  <a:srgbClr val="FF0000"/>
                </a:solidFill>
                <a:cs typeface="PT Bold Heading" pitchFamily="2" charset="-78"/>
              </a:rPr>
              <a:t>إضطراب</a:t>
            </a:r>
            <a:r>
              <a:rPr lang="ar-EG" sz="2200" dirty="0">
                <a:solidFill>
                  <a:srgbClr val="FF0000"/>
                </a:solidFill>
                <a:cs typeface="PT Bold Heading" pitchFamily="2" charset="-78"/>
              </a:rPr>
              <a:t> العمل -علاقاته - الحوادث </a:t>
            </a:r>
            <a:r>
              <a:rPr lang="ar-EG" sz="2200" dirty="0">
                <a:solidFill>
                  <a:schemeClr val="bg1"/>
                </a:solidFill>
                <a:cs typeface="PT Bold Heading" pitchFamily="2" charset="-78"/>
              </a:rPr>
              <a:t>) .</a:t>
            </a:r>
          </a:p>
        </p:txBody>
      </p:sp>
      <p:sp>
        <p:nvSpPr>
          <p:cNvPr id="8" name="AutoShape 2"/>
          <p:cNvSpPr>
            <a:spLocks noChangeArrowheads="1"/>
          </p:cNvSpPr>
          <p:nvPr/>
        </p:nvSpPr>
        <p:spPr bwMode="auto">
          <a:xfrm>
            <a:off x="500034" y="5643578"/>
            <a:ext cx="8392446" cy="845412"/>
          </a:xfrm>
          <a:prstGeom prst="roundRect">
            <a:avLst>
              <a:gd name="adj" fmla="val 16667"/>
            </a:avLst>
          </a:prstGeom>
          <a:solidFill>
            <a:srgbClr val="008000">
              <a:gamma/>
              <a:shade val="46275"/>
              <a:invGamma/>
            </a:srgbClr>
          </a:solidFill>
          <a:ln w="28575" algn="ctr">
            <a:solidFill>
              <a:srgbClr val="FFFF00">
                <a:alpha val="97000"/>
              </a:srgbClr>
            </a:solidFill>
            <a:round/>
            <a:headEnd/>
            <a:tailEnd/>
          </a:ln>
          <a:effectLst>
            <a:outerShdw blurRad="38100" dist="38100" sx="1000" sy="1000" algn="ctr" rotWithShape="0">
              <a:srgbClr val="FFFF00"/>
            </a:outerShdw>
          </a:effectLst>
        </p:spPr>
        <p:txBody>
          <a:bodyPr wrap="none" lIns="36000" rIns="36000">
            <a:noAutofit/>
          </a:bodyPr>
          <a:lstStyle/>
          <a:p>
            <a:pPr marL="1616075" indent="-1616075" defTabSz="957263" fontAlgn="base">
              <a:lnSpc>
                <a:spcPts val="2640"/>
              </a:lnSpc>
              <a:spcBef>
                <a:spcPct val="50000"/>
              </a:spcBef>
              <a:spcAft>
                <a:spcPct val="0"/>
              </a:spcAft>
              <a:tabLst>
                <a:tab pos="57150" algn="l"/>
              </a:tabLst>
              <a:defRPr/>
            </a:pPr>
            <a:r>
              <a:rPr lang="ar-EG" sz="2200" dirty="0">
                <a:solidFill>
                  <a:srgbClr val="FFFF00"/>
                </a:solidFill>
                <a:cs typeface="PT Bold Heading" pitchFamily="2" charset="-78"/>
              </a:rPr>
              <a:t>خسائر بشرية  </a:t>
            </a:r>
            <a:r>
              <a:rPr lang="ar-EG" sz="2200" dirty="0">
                <a:solidFill>
                  <a:schemeClr val="bg1"/>
                </a:solidFill>
                <a:cs typeface="PT Bold Heading" pitchFamily="2" charset="-78"/>
              </a:rPr>
              <a:t>:  يأتي في الخسائر البشرية العاملون في ( </a:t>
            </a:r>
            <a:r>
              <a:rPr lang="ar-EG" sz="2200" dirty="0">
                <a:solidFill>
                  <a:srgbClr val="FF0000"/>
                </a:solidFill>
                <a:cs typeface="PT Bold Heading" pitchFamily="2" charset="-78"/>
              </a:rPr>
              <a:t>المخدرات - المدمنون - </a:t>
            </a:r>
          </a:p>
          <a:p>
            <a:pPr marL="1548000" indent="88900" defTabSz="957263" fontAlgn="base">
              <a:lnSpc>
                <a:spcPts val="2640"/>
              </a:lnSpc>
              <a:spcAft>
                <a:spcPct val="0"/>
              </a:spcAft>
              <a:tabLst>
                <a:tab pos="57150" algn="l"/>
              </a:tabLst>
              <a:defRPr/>
            </a:pPr>
            <a:r>
              <a:rPr lang="ar-EG" sz="2200" dirty="0">
                <a:solidFill>
                  <a:srgbClr val="FF0000"/>
                </a:solidFill>
                <a:cs typeface="PT Bold Heading" pitchFamily="2" charset="-78"/>
              </a:rPr>
              <a:t>المتعاطون - الضحايا الأبرياء</a:t>
            </a:r>
            <a:r>
              <a:rPr lang="ar-EG" sz="2200" dirty="0">
                <a:solidFill>
                  <a:schemeClr val="bg1"/>
                </a:solidFill>
                <a:cs typeface="PT Bold Heading" pitchFamily="2" charset="-78"/>
              </a:rPr>
              <a:t> ) .</a:t>
            </a:r>
          </a:p>
        </p:txBody>
      </p:sp>
      <p:sp>
        <p:nvSpPr>
          <p:cNvPr id="10" name="AutoShape 2"/>
          <p:cNvSpPr>
            <a:spLocks noChangeArrowheads="1"/>
          </p:cNvSpPr>
          <p:nvPr/>
        </p:nvSpPr>
        <p:spPr bwMode="auto">
          <a:xfrm>
            <a:off x="500034" y="2283966"/>
            <a:ext cx="842968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indent="-342900" defTabSz="957263" fontAlgn="base">
              <a:lnSpc>
                <a:spcPts val="2640"/>
              </a:lnSpc>
              <a:spcBef>
                <a:spcPct val="50000"/>
              </a:spcBef>
              <a:spcAft>
                <a:spcPct val="0"/>
              </a:spcAft>
              <a:tabLst>
                <a:tab pos="57150" algn="l"/>
              </a:tabLst>
              <a:defRPr/>
            </a:pPr>
            <a:r>
              <a:rPr lang="ar-EG" sz="2200" dirty="0">
                <a:solidFill>
                  <a:schemeClr val="bg1"/>
                </a:solidFill>
                <a:cs typeface="PT Bold Heading" pitchFamily="2" charset="-78"/>
              </a:rPr>
              <a:t>تنقسم الخسائر الاقتصادية الناشئة عن المخدرات إلى :</a:t>
            </a:r>
          </a:p>
        </p:txBody>
      </p:sp>
      <p:sp>
        <p:nvSpPr>
          <p:cNvPr id="11"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Tree>
    <p:extLst>
      <p:ext uri="{BB962C8B-B14F-4D97-AF65-F5344CB8AC3E}">
        <p14:creationId xmlns="" xmlns:p14="http://schemas.microsoft.com/office/powerpoint/2010/main" val="2778803855"/>
      </p:ext>
    </p:extLst>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71438" y="1500174"/>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a:solidFill>
                  <a:schemeClr val="bg1"/>
                </a:solidFill>
                <a:cs typeface="PT Bold Heading" pitchFamily="2" charset="-78"/>
              </a:rPr>
              <a:t>الشواهد الدالة على شخصية المدمن / </a:t>
            </a:r>
            <a:r>
              <a:rPr lang="ar-EG" sz="2000" dirty="0" err="1">
                <a:solidFill>
                  <a:schemeClr val="bg1"/>
                </a:solidFill>
                <a:cs typeface="PT Bold Heading" pitchFamily="2" charset="-78"/>
              </a:rPr>
              <a:t>المتعاطى</a:t>
            </a:r>
            <a:r>
              <a:rPr lang="ar-EG" sz="2000" dirty="0">
                <a:solidFill>
                  <a:schemeClr val="bg1"/>
                </a:solidFill>
                <a:cs typeface="PT Bold Heading" pitchFamily="2" charset="-78"/>
              </a:rPr>
              <a:t> .</a:t>
            </a:r>
          </a:p>
        </p:txBody>
      </p:sp>
      <p:sp>
        <p:nvSpPr>
          <p:cNvPr id="5" name="AutoShape 2"/>
          <p:cNvSpPr>
            <a:spLocks noChangeArrowheads="1"/>
          </p:cNvSpPr>
          <p:nvPr/>
        </p:nvSpPr>
        <p:spPr bwMode="auto">
          <a:xfrm>
            <a:off x="71438" y="2531502"/>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a:solidFill>
                  <a:schemeClr val="bg1"/>
                </a:solidFill>
                <a:cs typeface="PT Bold Heading" pitchFamily="2" charset="-78"/>
              </a:rPr>
              <a:t>المخدرات وآثارها على الفرد .</a:t>
            </a:r>
          </a:p>
        </p:txBody>
      </p:sp>
      <p:sp>
        <p:nvSpPr>
          <p:cNvPr id="7" name="AutoShape 2"/>
          <p:cNvSpPr>
            <a:spLocks noChangeArrowheads="1"/>
          </p:cNvSpPr>
          <p:nvPr/>
        </p:nvSpPr>
        <p:spPr bwMode="auto">
          <a:xfrm>
            <a:off x="71438" y="3562830"/>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a:solidFill>
                  <a:schemeClr val="bg1"/>
                </a:solidFill>
                <a:cs typeface="PT Bold Heading" pitchFamily="2" charset="-78"/>
              </a:rPr>
              <a:t>أضرار المخدرات على المجتمع .</a:t>
            </a:r>
          </a:p>
        </p:txBody>
      </p:sp>
      <p:sp>
        <p:nvSpPr>
          <p:cNvPr id="8" name="AutoShape 2"/>
          <p:cNvSpPr>
            <a:spLocks noChangeArrowheads="1"/>
          </p:cNvSpPr>
          <p:nvPr/>
        </p:nvSpPr>
        <p:spPr bwMode="auto">
          <a:xfrm>
            <a:off x="71438" y="4594158"/>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a:solidFill>
                  <a:schemeClr val="bg1"/>
                </a:solidFill>
                <a:cs typeface="PT Bold Heading" pitchFamily="2" charset="-78"/>
              </a:rPr>
              <a:t>أنسب الطرق والوسائل والأساليب العلمية للتحكم واحتواء التأثيرات السلبية لانتشار المخدرات .</a:t>
            </a:r>
          </a:p>
        </p:txBody>
      </p:sp>
      <p:sp>
        <p:nvSpPr>
          <p:cNvPr id="9" name="AutoShape 2"/>
          <p:cNvSpPr>
            <a:spLocks noChangeArrowheads="1"/>
          </p:cNvSpPr>
          <p:nvPr/>
        </p:nvSpPr>
        <p:spPr bwMode="auto">
          <a:xfrm>
            <a:off x="71406" y="5625485"/>
            <a:ext cx="9001156" cy="446721"/>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61950" indent="-361950" defTabSz="957263" fontAlgn="base">
              <a:spcBef>
                <a:spcPct val="50000"/>
              </a:spcBef>
              <a:spcAft>
                <a:spcPct val="0"/>
              </a:spcAft>
              <a:tabLst>
                <a:tab pos="57150" algn="l"/>
              </a:tabLst>
              <a:defRPr/>
            </a:pPr>
            <a:r>
              <a:rPr lang="ar-EG" sz="2000" dirty="0">
                <a:solidFill>
                  <a:schemeClr val="bg1"/>
                </a:solidFill>
                <a:cs typeface="PT Bold Heading" pitchFamily="2" charset="-78"/>
              </a:rPr>
              <a:t>الوقاية والعلاج .</a:t>
            </a:r>
          </a:p>
        </p:txBody>
      </p:sp>
      <p:sp>
        <p:nvSpPr>
          <p:cNvPr id="10" name="AutoShape 3107"/>
          <p:cNvSpPr>
            <a:spLocks noChangeArrowheads="1"/>
          </p:cNvSpPr>
          <p:nvPr/>
        </p:nvSpPr>
        <p:spPr bwMode="auto">
          <a:xfrm>
            <a:off x="6357950" y="714356"/>
            <a:ext cx="271464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a:solidFill>
                  <a:srgbClr val="FFFF00"/>
                </a:solidFill>
                <a:cs typeface="PT Bold Heading" pitchFamily="2" charset="-78"/>
              </a:rPr>
              <a:t>عناصر المحاضرة</a:t>
            </a:r>
          </a:p>
        </p:txBody>
      </p:sp>
    </p:spTree>
    <p:extLst>
      <p:ext uri="{BB962C8B-B14F-4D97-AF65-F5344CB8AC3E}">
        <p14:creationId xmlns="" xmlns:p14="http://schemas.microsoft.com/office/powerpoint/2010/main" val="2675712271"/>
      </p:ext>
    </p:extLst>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
        <p:nvSpPr>
          <p:cNvPr id="6" name="AutoShape 2"/>
          <p:cNvSpPr>
            <a:spLocks noChangeArrowheads="1"/>
          </p:cNvSpPr>
          <p:nvPr/>
        </p:nvSpPr>
        <p:spPr bwMode="auto">
          <a:xfrm>
            <a:off x="214282" y="4137668"/>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إهدار للأموال بدون وجه حق وفي سبيل الشيطان حيث أن المتعاطي يصرف ما يحصل علية من دخل من اجل الحصول علي المخدرات وهذه الأموال تهرب إلى الخارج وبالتالي يضعف الاقتصاد في الدول .</a:t>
            </a:r>
          </a:p>
        </p:txBody>
      </p:sp>
      <p:sp>
        <p:nvSpPr>
          <p:cNvPr id="7" name="AutoShape 2"/>
          <p:cNvSpPr>
            <a:spLocks noChangeArrowheads="1"/>
          </p:cNvSpPr>
          <p:nvPr/>
        </p:nvSpPr>
        <p:spPr bwMode="auto">
          <a:xfrm>
            <a:off x="214282" y="6060782"/>
            <a:ext cx="8640960" cy="58292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السبب الرئيسي للفقر وخراب البيوت .</a:t>
            </a:r>
          </a:p>
        </p:txBody>
      </p:sp>
      <p:sp>
        <p:nvSpPr>
          <p:cNvPr id="10" name="AutoShape 2"/>
          <p:cNvSpPr>
            <a:spLocks noChangeArrowheads="1"/>
          </p:cNvSpPr>
          <p:nvPr/>
        </p:nvSpPr>
        <p:spPr bwMode="auto">
          <a:xfrm>
            <a:off x="6357950" y="1544113"/>
            <a:ext cx="253453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الأضرار الاقتصادية :</a:t>
            </a:r>
          </a:p>
        </p:txBody>
      </p:sp>
      <p:sp>
        <p:nvSpPr>
          <p:cNvPr id="11" name="AutoShape 2"/>
          <p:cNvSpPr>
            <a:spLocks noChangeArrowheads="1"/>
          </p:cNvSpPr>
          <p:nvPr/>
        </p:nvSpPr>
        <p:spPr bwMode="auto">
          <a:xfrm>
            <a:off x="214282" y="2285992"/>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indent="22225"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تدني إنتاجية الفرد وبالتالي تدني إنتاجية المجتمع والتخلف عن ركب الحضارة لأن  المتعاطي يفقد الكثير من قوته الجسمية والعقلية </a:t>
            </a:r>
            <a:br>
              <a:rPr lang="ar-EG" sz="2200" dirty="0">
                <a:solidFill>
                  <a:schemeClr val="bg1"/>
                </a:solidFill>
                <a:cs typeface="PT Bold Heading" pitchFamily="2" charset="-78"/>
              </a:rPr>
            </a:br>
            <a:r>
              <a:rPr lang="ar-EG" sz="2200" dirty="0">
                <a:solidFill>
                  <a:schemeClr val="bg1"/>
                </a:solidFill>
                <a:cs typeface="PT Bold Heading" pitchFamily="2" charset="-78"/>
              </a:rPr>
              <a:t>من جراء تعاطي المخدرات . </a:t>
            </a:r>
          </a:p>
        </p:txBody>
      </p:sp>
    </p:spTree>
    <p:extLst>
      <p:ext uri="{BB962C8B-B14F-4D97-AF65-F5344CB8AC3E}">
        <p14:creationId xmlns="" xmlns:p14="http://schemas.microsoft.com/office/powerpoint/2010/main" val="151623719"/>
      </p:ext>
    </p:extLst>
  </p:cSld>
  <p:clrMapOvr>
    <a:masterClrMapping/>
  </p:clrMapOvr>
  <p:transition spd="slow">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071678"/>
            <a:ext cx="8640960" cy="214931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إهدار لموارد البلاد التي تصرف في مجال المكافحة والعلاج والسجون </a:t>
            </a:r>
            <a:br>
              <a:rPr lang="ar-EG" sz="2200" dirty="0">
                <a:solidFill>
                  <a:schemeClr val="bg1"/>
                </a:solidFill>
                <a:cs typeface="PT Bold Heading" pitchFamily="2" charset="-78"/>
              </a:rPr>
            </a:br>
            <a:r>
              <a:rPr lang="ar-EG" sz="2200" dirty="0">
                <a:solidFill>
                  <a:schemeClr val="bg1"/>
                </a:solidFill>
                <a:cs typeface="PT Bold Heading" pitchFamily="2" charset="-78"/>
              </a:rPr>
              <a:t>والمستشفيات الدولة تصرف الكثير من اجل مكافحة المخدرات عن طريق </a:t>
            </a:r>
            <a:br>
              <a:rPr lang="ar-EG" sz="2200" dirty="0">
                <a:solidFill>
                  <a:schemeClr val="bg1"/>
                </a:solidFill>
                <a:cs typeface="PT Bold Heading" pitchFamily="2" charset="-78"/>
              </a:rPr>
            </a:br>
            <a:r>
              <a:rPr lang="ar-EG" sz="2200" dirty="0">
                <a:solidFill>
                  <a:schemeClr val="bg1"/>
                </a:solidFill>
                <a:cs typeface="PT Bold Heading" pitchFamily="2" charset="-78"/>
              </a:rPr>
              <a:t>بناء المصحات لعلاج المتعاطين </a:t>
            </a:r>
            <a:r>
              <a:rPr lang="ar-EG" sz="2200" dirty="0" err="1">
                <a:solidFill>
                  <a:schemeClr val="bg1"/>
                </a:solidFill>
                <a:cs typeface="PT Bold Heading" pitchFamily="2" charset="-78"/>
              </a:rPr>
              <a:t>و</a:t>
            </a:r>
            <a:r>
              <a:rPr lang="ar-EG" sz="2200" dirty="0">
                <a:solidFill>
                  <a:schemeClr val="bg1"/>
                </a:solidFill>
                <a:cs typeface="PT Bold Heading" pitchFamily="2" charset="-78"/>
              </a:rPr>
              <a:t> نجد انه كان من الأفضل صرف هذه المبالغ الطائلة </a:t>
            </a:r>
            <a:br>
              <a:rPr lang="ar-EG" sz="2200" dirty="0">
                <a:solidFill>
                  <a:schemeClr val="bg1"/>
                </a:solidFill>
                <a:cs typeface="PT Bold Heading" pitchFamily="2" charset="-78"/>
              </a:rPr>
            </a:br>
            <a:r>
              <a:rPr lang="ar-EG" sz="2200" dirty="0">
                <a:solidFill>
                  <a:schemeClr val="bg1"/>
                </a:solidFill>
                <a:cs typeface="PT Bold Heading" pitchFamily="2" charset="-78"/>
              </a:rPr>
              <a:t>في تطوير الدول. </a:t>
            </a:r>
          </a:p>
        </p:txBody>
      </p:sp>
      <p:sp>
        <p:nvSpPr>
          <p:cNvPr id="9" name="AutoShape 2"/>
          <p:cNvSpPr>
            <a:spLocks noChangeArrowheads="1"/>
          </p:cNvSpPr>
          <p:nvPr/>
        </p:nvSpPr>
        <p:spPr bwMode="auto">
          <a:xfrm>
            <a:off x="6357950" y="1428736"/>
            <a:ext cx="25430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الأضرار الاقتصادية :</a:t>
            </a:r>
          </a:p>
        </p:txBody>
      </p:sp>
      <p:sp>
        <p:nvSpPr>
          <p:cNvPr id="6" name="AutoShape 2"/>
          <p:cNvSpPr>
            <a:spLocks noChangeArrowheads="1"/>
          </p:cNvSpPr>
          <p:nvPr/>
        </p:nvSpPr>
        <p:spPr bwMode="auto">
          <a:xfrm>
            <a:off x="217320" y="4643446"/>
            <a:ext cx="8640960" cy="163853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هذه كلها خسائر يصعب تقديرها أو حصرها بدقة ولكن يمكن القول </a:t>
            </a:r>
            <a:br>
              <a:rPr lang="ar-EG" sz="2200" dirty="0">
                <a:solidFill>
                  <a:schemeClr val="bg1"/>
                </a:solidFill>
                <a:cs typeface="PT Bold Heading" pitchFamily="2" charset="-78"/>
              </a:rPr>
            </a:br>
            <a:r>
              <a:rPr lang="ar-EG" sz="2200" dirty="0">
                <a:solidFill>
                  <a:schemeClr val="bg1"/>
                </a:solidFill>
                <a:cs typeface="PT Bold Heading" pitchFamily="2" charset="-78"/>
              </a:rPr>
              <a:t>إنها متواليـة من الخسائر والنزف </a:t>
            </a:r>
            <a:r>
              <a:rPr lang="ar-EG" sz="2200" dirty="0" err="1">
                <a:solidFill>
                  <a:schemeClr val="bg1"/>
                </a:solidFill>
                <a:cs typeface="PT Bold Heading" pitchFamily="2" charset="-78"/>
              </a:rPr>
              <a:t>و</a:t>
            </a:r>
            <a:r>
              <a:rPr lang="ar-EG" sz="2200" dirty="0">
                <a:solidFill>
                  <a:schemeClr val="bg1"/>
                </a:solidFill>
                <a:cs typeface="PT Bold Heading" pitchFamily="2" charset="-78"/>
              </a:rPr>
              <a:t> ترهـق المجتمعات </a:t>
            </a:r>
            <a:br>
              <a:rPr lang="ar-EG" sz="2200" dirty="0">
                <a:solidFill>
                  <a:schemeClr val="bg1"/>
                </a:solidFill>
                <a:cs typeface="PT Bold Heading" pitchFamily="2" charset="-78"/>
              </a:rPr>
            </a:br>
            <a:r>
              <a:rPr lang="ar-EG" sz="2200" dirty="0">
                <a:solidFill>
                  <a:schemeClr val="bg1"/>
                </a:solidFill>
                <a:cs typeface="PT Bold Heading" pitchFamily="2" charset="-78"/>
              </a:rPr>
              <a:t>والدول وتدمر الأفراد والأسر . </a:t>
            </a: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Tree>
    <p:extLst>
      <p:ext uri="{BB962C8B-B14F-4D97-AF65-F5344CB8AC3E}">
        <p14:creationId xmlns="" xmlns:p14="http://schemas.microsoft.com/office/powerpoint/2010/main" val="1604484262"/>
      </p:ext>
    </p:extLst>
  </p:cSld>
  <p:clrMapOvr>
    <a:masterClrMapping/>
  </p:clrMapOvr>
  <p:transition spd="slow">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79512" y="2270524"/>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يؤدي </a:t>
            </a:r>
            <a:r>
              <a:rPr lang="ar-EG" sz="2200" dirty="0" err="1">
                <a:solidFill>
                  <a:schemeClr val="bg1"/>
                </a:solidFill>
                <a:cs typeface="PT Bold Heading" pitchFamily="2" charset="-78"/>
              </a:rPr>
              <a:t>إنتشار</a:t>
            </a:r>
            <a:r>
              <a:rPr lang="ar-EG" sz="2200" dirty="0">
                <a:solidFill>
                  <a:schemeClr val="bg1"/>
                </a:solidFill>
                <a:cs typeface="PT Bold Heading" pitchFamily="2" charset="-78"/>
              </a:rPr>
              <a:t> المخدرات وتفشيها بين أفراد المجتمع في بعض الحالات إلى انحراف بعض الموظفين القائمين بالخدمات العامة للعمل بتجارة المخدرات رغبة في الثـراء السريـع آو مـن أجـل الحصول على رشاوى لقاء سكوتهم على مرور المواد المخدرة . </a:t>
            </a:r>
          </a:p>
        </p:txBody>
      </p:sp>
      <p:sp>
        <p:nvSpPr>
          <p:cNvPr id="8"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
        <p:nvSpPr>
          <p:cNvPr id="9" name="AutoShape 2"/>
          <p:cNvSpPr>
            <a:spLocks noChangeArrowheads="1"/>
          </p:cNvSpPr>
          <p:nvPr/>
        </p:nvSpPr>
        <p:spPr bwMode="auto">
          <a:xfrm>
            <a:off x="6357950" y="1428736"/>
            <a:ext cx="25430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الأضرار الأمنية:</a:t>
            </a:r>
          </a:p>
        </p:txBody>
      </p:sp>
      <p:sp>
        <p:nvSpPr>
          <p:cNvPr id="6" name="AutoShape 2"/>
          <p:cNvSpPr>
            <a:spLocks noChangeArrowheads="1"/>
          </p:cNvSpPr>
          <p:nvPr/>
        </p:nvSpPr>
        <p:spPr bwMode="auto">
          <a:xfrm>
            <a:off x="179512" y="4049806"/>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في بعض الحالات يحاول العدو الحصول على أسرار الدول العسكريـة عن طريـق دفع المسئولين للتعاطي واستخلاص المعلومات منهـم كما أنـه في بعض الحالات يتـم نشـر المواد المخدرة من اجل أضعاف نفوس الشباب وجعلهم عاجزين </a:t>
            </a:r>
            <a:br>
              <a:rPr lang="ar-EG" sz="2200" dirty="0">
                <a:solidFill>
                  <a:schemeClr val="bg1"/>
                </a:solidFill>
                <a:cs typeface="PT Bold Heading" pitchFamily="2" charset="-78"/>
              </a:rPr>
            </a:br>
            <a:r>
              <a:rPr lang="ar-EG" sz="2200" dirty="0">
                <a:solidFill>
                  <a:schemeClr val="bg1"/>
                </a:solidFill>
                <a:cs typeface="PT Bold Heading" pitchFamily="2" charset="-78"/>
              </a:rPr>
              <a:t>عن العمل وتحطيم الروح المعنوية لديهم . </a:t>
            </a:r>
          </a:p>
        </p:txBody>
      </p:sp>
      <p:sp>
        <p:nvSpPr>
          <p:cNvPr id="7" name="AutoShape 2"/>
          <p:cNvSpPr>
            <a:spLocks noChangeArrowheads="1"/>
          </p:cNvSpPr>
          <p:nvPr/>
        </p:nvSpPr>
        <p:spPr bwMode="auto">
          <a:xfrm>
            <a:off x="214282" y="6203658"/>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266700" indent="-266700"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استقطاب واستدراج </a:t>
            </a:r>
            <a:r>
              <a:rPr lang="ar-EG" sz="2200" dirty="0" err="1">
                <a:solidFill>
                  <a:schemeClr val="bg1"/>
                </a:solidFill>
                <a:cs typeface="PT Bold Heading" pitchFamily="2" charset="-78"/>
              </a:rPr>
              <a:t>افراد</a:t>
            </a:r>
            <a:r>
              <a:rPr lang="ar-EG" sz="2200" dirty="0">
                <a:solidFill>
                  <a:schemeClr val="bg1"/>
                </a:solidFill>
                <a:cs typeface="PT Bold Heading" pitchFamily="2" charset="-78"/>
              </a:rPr>
              <a:t> للدخول </a:t>
            </a:r>
            <a:r>
              <a:rPr lang="ar-EG" sz="2200" dirty="0" err="1">
                <a:solidFill>
                  <a:schemeClr val="bg1"/>
                </a:solidFill>
                <a:cs typeface="PT Bold Heading" pitchFamily="2" charset="-78"/>
              </a:rPr>
              <a:t>فى</a:t>
            </a:r>
            <a:r>
              <a:rPr lang="ar-EG" sz="2200" dirty="0">
                <a:solidFill>
                  <a:schemeClr val="bg1"/>
                </a:solidFill>
                <a:cs typeface="PT Bold Heading" pitchFamily="2" charset="-78"/>
              </a:rPr>
              <a:t> صفقات تهريب المخدرات عبر الحدود . </a:t>
            </a:r>
          </a:p>
        </p:txBody>
      </p:sp>
    </p:spTree>
    <p:extLst>
      <p:ext uri="{BB962C8B-B14F-4D97-AF65-F5344CB8AC3E}">
        <p14:creationId xmlns="" xmlns:p14="http://schemas.microsoft.com/office/powerpoint/2010/main" val="1991444827"/>
      </p:ext>
    </p:extLst>
  </p:cSld>
  <p:clrMapOvr>
    <a:masterClrMapping/>
  </p:clrMapOvr>
  <p:transition spd="slow">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85720" y="3917998"/>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الأسرة هي الخلية الرئيسية في الأمة إذا صلحت صلح حال المجتمع وإذا فسدت انهار بنيانه فالأسرة أهم عامل يؤثر في التكوين النفساني للفرد فتعاطي المخدرات يصيب الأسرة والحياة الأسرية بأضرار بالغة من وجوه كثيرة أهمها .</a:t>
            </a:r>
          </a:p>
        </p:txBody>
      </p:sp>
      <p:sp>
        <p:nvSpPr>
          <p:cNvPr id="9" name="AutoShape 2"/>
          <p:cNvSpPr>
            <a:spLocks noChangeArrowheads="1"/>
          </p:cNvSpPr>
          <p:nvPr/>
        </p:nvSpPr>
        <p:spPr bwMode="auto">
          <a:xfrm>
            <a:off x="5572132" y="1484784"/>
            <a:ext cx="3328898"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تأثير المخدرات على الأسرة :</a:t>
            </a:r>
          </a:p>
        </p:txBody>
      </p:sp>
      <p:sp>
        <p:nvSpPr>
          <p:cNvPr id="6" name="AutoShape 2"/>
          <p:cNvSpPr>
            <a:spLocks noChangeArrowheads="1"/>
          </p:cNvSpPr>
          <p:nvPr/>
        </p:nvSpPr>
        <p:spPr bwMode="auto">
          <a:xfrm>
            <a:off x="285720" y="2428868"/>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lnSpc>
                <a:spcPts val="3600"/>
              </a:lnSpc>
              <a:spcBef>
                <a:spcPct val="20000"/>
              </a:spcBef>
              <a:spcAft>
                <a:spcPct val="0"/>
              </a:spcAft>
              <a:tabLst>
                <a:tab pos="57150" algn="l"/>
                <a:tab pos="92075" algn="l"/>
              </a:tabLst>
              <a:defRPr/>
            </a:pPr>
            <a:r>
              <a:rPr lang="ar-EG" sz="2200" dirty="0">
                <a:solidFill>
                  <a:schemeClr val="bg1"/>
                </a:solidFill>
                <a:cs typeface="PT Bold Heading" pitchFamily="2" charset="-78"/>
              </a:rPr>
              <a:t>لأنه البيئة التي يحل بها وتحضنه فور أن يرى نور الحياة ووجود خلل </a:t>
            </a:r>
            <a:br>
              <a:rPr lang="ar-EG" sz="2200" dirty="0">
                <a:solidFill>
                  <a:schemeClr val="bg1"/>
                </a:solidFill>
                <a:cs typeface="PT Bold Heading" pitchFamily="2" charset="-78"/>
              </a:rPr>
            </a:br>
            <a:r>
              <a:rPr lang="ar-EG" sz="2200" dirty="0">
                <a:solidFill>
                  <a:schemeClr val="bg1"/>
                </a:solidFill>
                <a:cs typeface="PT Bold Heading" pitchFamily="2" charset="-78"/>
              </a:rPr>
              <a:t>فى نظام الأسرة من شأنه أن يحول دون قيامها بواجبها التعليمي لأبنائها</a:t>
            </a:r>
          </a:p>
        </p:txBody>
      </p:sp>
      <p:sp>
        <p:nvSpPr>
          <p:cNvPr id="7" name="AutoShape 2"/>
          <p:cNvSpPr>
            <a:spLocks noChangeArrowheads="1"/>
          </p:cNvSpPr>
          <p:nvPr/>
        </p:nvSpPr>
        <p:spPr bwMode="auto">
          <a:xfrm>
            <a:off x="285720" y="5917906"/>
            <a:ext cx="8569522" cy="616980"/>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ولادة الأم المدمنة على تعاطي المخدرات لأطفال مشوهين. </a:t>
            </a:r>
          </a:p>
        </p:txBody>
      </p:sp>
      <p:sp>
        <p:nvSpPr>
          <p:cNvPr id="10"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Tree>
    <p:extLst>
      <p:ext uri="{BB962C8B-B14F-4D97-AF65-F5344CB8AC3E}">
        <p14:creationId xmlns="" xmlns:p14="http://schemas.microsoft.com/office/powerpoint/2010/main" val="1514481317"/>
      </p:ext>
    </p:extLst>
  </p:cSld>
  <p:clrMapOvr>
    <a:masterClrMapping/>
  </p:clrMapOvr>
  <p:transition spd="slow">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79512" y="2348880"/>
            <a:ext cx="8640960" cy="211526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22225" indent="-22225" algn="justLow" defTabSz="957263" eaLnBrk="0" fontAlgn="base" hangingPunct="0">
              <a:lnSpc>
                <a:spcPts val="3600"/>
              </a:lnSpc>
              <a:spcBef>
                <a:spcPct val="20000"/>
              </a:spcBef>
              <a:spcAft>
                <a:spcPct val="0"/>
              </a:spcAft>
              <a:tabLst>
                <a:tab pos="0" algn="l"/>
                <a:tab pos="57150" algn="l"/>
              </a:tabLst>
              <a:defRPr/>
            </a:pPr>
            <a:r>
              <a:rPr lang="ar-EG" sz="2200" dirty="0">
                <a:solidFill>
                  <a:schemeClr val="bg1"/>
                </a:solidFill>
                <a:cs typeface="PT Bold Heading" pitchFamily="2" charset="-78"/>
              </a:rPr>
              <a:t>مع زيادة الإنفاق على تعاطي المخدرات يقل دخل الأسرة</a:t>
            </a:r>
            <a:r>
              <a:rPr lang="ar-SA" sz="2200" dirty="0">
                <a:solidFill>
                  <a:schemeClr val="bg1"/>
                </a:solidFill>
                <a:cs typeface="PT Bold Heading" pitchFamily="2" charset="-78"/>
              </a:rPr>
              <a:t> </a:t>
            </a:r>
            <a:r>
              <a:rPr lang="ar-EG" sz="2200" dirty="0">
                <a:solidFill>
                  <a:schemeClr val="bg1"/>
                </a:solidFill>
                <a:cs typeface="PT Bold Heading" pitchFamily="2" charset="-78"/>
              </a:rPr>
              <a:t>الفعلـي ممـا يؤثـر على نواحي الإنفــاق الأخـرى ويتدنـى</a:t>
            </a:r>
            <a:r>
              <a:rPr lang="ar-SA" sz="2200" dirty="0">
                <a:solidFill>
                  <a:schemeClr val="bg1"/>
                </a:solidFill>
                <a:cs typeface="PT Bold Heading" pitchFamily="2" charset="-78"/>
              </a:rPr>
              <a:t> </a:t>
            </a:r>
            <a:r>
              <a:rPr lang="ar-EG" sz="2200" dirty="0">
                <a:solidFill>
                  <a:schemeClr val="bg1"/>
                </a:solidFill>
                <a:cs typeface="PT Bold Heading" pitchFamily="2" charset="-78"/>
              </a:rPr>
              <a:t>المستوى الصحـي والغذائي والاجتماعي والتعليـم وبالتالي</a:t>
            </a:r>
            <a:r>
              <a:rPr lang="ar-SA" sz="2200" dirty="0">
                <a:solidFill>
                  <a:schemeClr val="bg1"/>
                </a:solidFill>
                <a:cs typeface="PT Bold Heading" pitchFamily="2" charset="-78"/>
              </a:rPr>
              <a:t> </a:t>
            </a:r>
            <a:r>
              <a:rPr lang="ar-EG" sz="2200" dirty="0">
                <a:solidFill>
                  <a:schemeClr val="bg1"/>
                </a:solidFill>
                <a:cs typeface="PT Bold Heading" pitchFamily="2" charset="-78"/>
              </a:rPr>
              <a:t>الأخلاقـي لـدى أفراد تلك الأسـرة</a:t>
            </a:r>
            <a:br>
              <a:rPr lang="ar-EG" sz="2200" dirty="0">
                <a:solidFill>
                  <a:schemeClr val="bg1"/>
                </a:solidFill>
                <a:cs typeface="PT Bold Heading" pitchFamily="2" charset="-78"/>
              </a:rPr>
            </a:br>
            <a:r>
              <a:rPr lang="ar-EG" sz="2200" dirty="0">
                <a:solidFill>
                  <a:schemeClr val="bg1"/>
                </a:solidFill>
                <a:cs typeface="PT Bold Heading" pitchFamily="2" charset="-78"/>
              </a:rPr>
              <a:t>التي وجـه عائلهتا دخله إلى الإنفاق علي المخدرات. </a:t>
            </a:r>
          </a:p>
        </p:txBody>
      </p:sp>
      <p:sp>
        <p:nvSpPr>
          <p:cNvPr id="8"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المخدرات على المجتمع</a:t>
            </a:r>
          </a:p>
        </p:txBody>
      </p:sp>
      <p:sp>
        <p:nvSpPr>
          <p:cNvPr id="9" name="AutoShape 2"/>
          <p:cNvSpPr>
            <a:spLocks noChangeArrowheads="1"/>
          </p:cNvSpPr>
          <p:nvPr/>
        </p:nvSpPr>
        <p:spPr bwMode="auto">
          <a:xfrm>
            <a:off x="5429256" y="1484784"/>
            <a:ext cx="3463224"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تأثير المخدرات على الأسرة :</a:t>
            </a:r>
          </a:p>
        </p:txBody>
      </p:sp>
    </p:spTree>
    <p:extLst>
      <p:ext uri="{BB962C8B-B14F-4D97-AF65-F5344CB8AC3E}">
        <p14:creationId xmlns="" xmlns:p14="http://schemas.microsoft.com/office/powerpoint/2010/main" val="2665046321"/>
      </p:ext>
    </p:extLst>
  </p:cSld>
  <p:clrMapOvr>
    <a:masterClrMapping/>
  </p:clrMapOvr>
  <p:transition spd="slow">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3110256"/>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الكشف عن وجود المشكلة وتعتمد على خلق الأدراك السليم ونشر الوعى الكامل حول المشكلة وإرتكازاً على الإكتشاف المبكر للعوامل والدوافع المهيئة لوقوع المشكلة أو السلوك المنحرف (</a:t>
            </a:r>
            <a:r>
              <a:rPr lang="ar-EG" sz="2200" dirty="0">
                <a:solidFill>
                  <a:srgbClr val="FFFF00"/>
                </a:solidFill>
                <a:cs typeface="PT Bold Heading" pitchFamily="2" charset="-78"/>
              </a:rPr>
              <a:t>تعاطى المخدرات).</a:t>
            </a:r>
          </a:p>
        </p:txBody>
      </p:sp>
      <p:sp>
        <p:nvSpPr>
          <p:cNvPr id="8" name="AutoShape 3107"/>
          <p:cNvSpPr>
            <a:spLocks noChangeArrowheads="1"/>
          </p:cNvSpPr>
          <p:nvPr/>
        </p:nvSpPr>
        <p:spPr bwMode="auto">
          <a:xfrm>
            <a:off x="71406" y="723649"/>
            <a:ext cx="9001188" cy="919401"/>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أنسب الطرق والوسائل والأساليب العلمية للتحكم واحتواء التأثيرات السلبية لانتشار المخدرات</a:t>
            </a:r>
          </a:p>
        </p:txBody>
      </p:sp>
      <p:sp>
        <p:nvSpPr>
          <p:cNvPr id="9" name="AutoShape 2"/>
          <p:cNvSpPr>
            <a:spLocks noChangeArrowheads="1"/>
          </p:cNvSpPr>
          <p:nvPr/>
        </p:nvSpPr>
        <p:spPr bwMode="auto">
          <a:xfrm>
            <a:off x="5754050" y="2484980"/>
            <a:ext cx="3143272" cy="442674"/>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مرحــلة التنبــــــــؤ </a:t>
            </a:r>
          </a:p>
        </p:txBody>
      </p:sp>
      <p:sp>
        <p:nvSpPr>
          <p:cNvPr id="6" name="AutoShape 2"/>
          <p:cNvSpPr>
            <a:spLocks noChangeArrowheads="1"/>
          </p:cNvSpPr>
          <p:nvPr/>
        </p:nvSpPr>
        <p:spPr bwMode="auto">
          <a:xfrm>
            <a:off x="681952" y="1825652"/>
            <a:ext cx="8247766" cy="476726"/>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lnSpc>
                <a:spcPct val="110000"/>
              </a:lnSpc>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فإن منظومة التحكم / وقاية - علاج فى مشكلة المخدرات تمر بأربعة مراحل أساسية هى : </a:t>
            </a:r>
          </a:p>
        </p:txBody>
      </p:sp>
      <p:sp>
        <p:nvSpPr>
          <p:cNvPr id="7" name="AutoShape 2"/>
          <p:cNvSpPr>
            <a:spLocks noChangeArrowheads="1"/>
          </p:cNvSpPr>
          <p:nvPr/>
        </p:nvSpPr>
        <p:spPr bwMode="auto">
          <a:xfrm>
            <a:off x="214282" y="5148050"/>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350"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التحديد الدقيق والمبكر لحجم وطبيعة المشكله وآثارها وتداعياتها على الأفراد </a:t>
            </a:r>
            <a:br>
              <a:rPr lang="ar-EG" sz="2200" dirty="0">
                <a:solidFill>
                  <a:schemeClr val="bg1"/>
                </a:solidFill>
                <a:cs typeface="PT Bold Heading" pitchFamily="2" charset="-78"/>
              </a:rPr>
            </a:br>
            <a:r>
              <a:rPr lang="ar-EG" sz="2200" dirty="0">
                <a:solidFill>
                  <a:schemeClr val="bg1"/>
                </a:solidFill>
                <a:cs typeface="PT Bold Heading" pitchFamily="2" charset="-78"/>
              </a:rPr>
              <a:t>أو على المجتمع المستهدف حتى يمكن التدخل وإتخاذ الإجراءات والتدابير الإضافية ويعتمد فى ذلك على تعديل وتغيير الإتجاهات لكافة الأطراف .</a:t>
            </a:r>
          </a:p>
        </p:txBody>
      </p:sp>
      <p:sp>
        <p:nvSpPr>
          <p:cNvPr id="10" name="AutoShape 2"/>
          <p:cNvSpPr>
            <a:spLocks noChangeArrowheads="1"/>
          </p:cNvSpPr>
          <p:nvPr/>
        </p:nvSpPr>
        <p:spPr bwMode="auto">
          <a:xfrm>
            <a:off x="6000760" y="4522772"/>
            <a:ext cx="2883740" cy="442674"/>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0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مـرحـلة التحـديـد </a:t>
            </a:r>
          </a:p>
        </p:txBody>
      </p:sp>
    </p:spTree>
    <p:extLst>
      <p:ext uri="{BB962C8B-B14F-4D97-AF65-F5344CB8AC3E}">
        <p14:creationId xmlns="" xmlns:p14="http://schemas.microsoft.com/office/powerpoint/2010/main" val="4151246994"/>
      </p:ext>
    </p:extLst>
  </p:cSld>
  <p:clrMapOvr>
    <a:masterClrMapping/>
  </p:clrMapOvr>
  <p:transition spd="slow">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7320" y="2513416"/>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السيطرة على أنتشار السلوك / الظاهرة وتركز على تكثيف الجهود والإجراءات المتخذة للحد مـن آثارهـا والقضاء على العوامـل والظـروف المساعـدة علـى إنتشارهـا وتـركز هـذه المرحلـة علـى التهيئـة والتعبئـة النفسية . </a:t>
            </a:r>
          </a:p>
        </p:txBody>
      </p:sp>
      <p:sp>
        <p:nvSpPr>
          <p:cNvPr id="8" name="AutoShape 3107"/>
          <p:cNvSpPr>
            <a:spLocks noChangeArrowheads="1"/>
          </p:cNvSpPr>
          <p:nvPr/>
        </p:nvSpPr>
        <p:spPr bwMode="auto">
          <a:xfrm>
            <a:off x="142844" y="723649"/>
            <a:ext cx="8858312" cy="919401"/>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آثار أنسب الطرق والوسائل والأساليب العلمية للتحكم واحتواء التأثيرات السلبية لانتشار المخدرات</a:t>
            </a:r>
          </a:p>
        </p:txBody>
      </p:sp>
      <p:sp>
        <p:nvSpPr>
          <p:cNvPr id="9" name="AutoShape 2"/>
          <p:cNvSpPr>
            <a:spLocks noChangeArrowheads="1"/>
          </p:cNvSpPr>
          <p:nvPr/>
        </p:nvSpPr>
        <p:spPr bwMode="auto">
          <a:xfrm>
            <a:off x="5715008" y="1928802"/>
            <a:ext cx="314327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مرحــلة الإحتــواء</a:t>
            </a:r>
          </a:p>
        </p:txBody>
      </p:sp>
      <p:sp>
        <p:nvSpPr>
          <p:cNvPr id="7" name="AutoShape 2"/>
          <p:cNvSpPr>
            <a:spLocks noChangeArrowheads="1"/>
          </p:cNvSpPr>
          <p:nvPr/>
        </p:nvSpPr>
        <p:spPr bwMode="auto">
          <a:xfrm>
            <a:off x="214282" y="5159100"/>
            <a:ext cx="8640960" cy="11277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34290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وتلى وقوع الإنحراف السلوكى وعدم نجاح المراحل السابقة فى الحد منه</a:t>
            </a:r>
            <a:br>
              <a:rPr lang="ar-EG" sz="2200" dirty="0">
                <a:solidFill>
                  <a:schemeClr val="bg1"/>
                </a:solidFill>
                <a:cs typeface="PT Bold Heading" pitchFamily="2" charset="-78"/>
              </a:rPr>
            </a:br>
            <a:r>
              <a:rPr lang="ar-EG" sz="2200" dirty="0">
                <a:solidFill>
                  <a:schemeClr val="bg1"/>
                </a:solidFill>
                <a:cs typeface="PT Bold Heading" pitchFamily="2" charset="-78"/>
              </a:rPr>
              <a:t>أو أحتوائه وتتضمن العلاج الطبى والنفسى والإجتماعى وإعادة التأهيل للأفراد . </a:t>
            </a:r>
          </a:p>
        </p:txBody>
      </p:sp>
      <p:sp>
        <p:nvSpPr>
          <p:cNvPr id="10" name="AutoShape 2"/>
          <p:cNvSpPr>
            <a:spLocks noChangeArrowheads="1"/>
          </p:cNvSpPr>
          <p:nvPr/>
        </p:nvSpPr>
        <p:spPr bwMode="auto">
          <a:xfrm>
            <a:off x="5715008" y="4489858"/>
            <a:ext cx="314327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مرحــلة العـــــــــلاج </a:t>
            </a:r>
          </a:p>
        </p:txBody>
      </p:sp>
    </p:spTree>
    <p:extLst>
      <p:ext uri="{BB962C8B-B14F-4D97-AF65-F5344CB8AC3E}">
        <p14:creationId xmlns="" xmlns:p14="http://schemas.microsoft.com/office/powerpoint/2010/main" val="827901381"/>
      </p:ext>
    </p:extLst>
  </p:cSld>
  <p:clrMapOvr>
    <a:masterClrMapping/>
  </p:clrMapOvr>
  <p:transition spd="slow">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132856"/>
            <a:ext cx="8606190" cy="2660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000" dirty="0">
                <a:solidFill>
                  <a:schemeClr val="bg1"/>
                </a:solidFill>
                <a:cs typeface="PT Bold Heading" pitchFamily="2" charset="-78"/>
              </a:rPr>
              <a:t>تشكيل لجنة متخصصة من كافة الجهات الرسمية والشعبية (</a:t>
            </a:r>
            <a:r>
              <a:rPr lang="ar-EG" sz="2000" dirty="0">
                <a:solidFill>
                  <a:srgbClr val="FFFF00"/>
                </a:solidFill>
                <a:cs typeface="PT Bold Heading" pitchFamily="2" charset="-78"/>
              </a:rPr>
              <a:t>صحية - </a:t>
            </a:r>
            <a:r>
              <a:rPr lang="ar-EG" sz="2000" dirty="0" err="1">
                <a:solidFill>
                  <a:srgbClr val="FFFF00"/>
                </a:solidFill>
                <a:cs typeface="PT Bold Heading" pitchFamily="2" charset="-78"/>
              </a:rPr>
              <a:t>إجتماعية</a:t>
            </a:r>
            <a:r>
              <a:rPr lang="ar-EG" sz="2000" dirty="0">
                <a:solidFill>
                  <a:srgbClr val="FFFF00"/>
                </a:solidFill>
                <a:cs typeface="PT Bold Heading" pitchFamily="2" charset="-78"/>
              </a:rPr>
              <a:t> - اقتصادية - حقوقيين - مفكرين - مؤسسات شعبية من أندية وجمعيات مهنية ونسائية… الخ ) </a:t>
            </a:r>
            <a:r>
              <a:rPr lang="ar-EG" sz="2000" dirty="0">
                <a:solidFill>
                  <a:schemeClr val="bg1"/>
                </a:solidFill>
                <a:cs typeface="PT Bold Heading" pitchFamily="2" charset="-78"/>
              </a:rPr>
              <a:t>وذلك لمشاركة في الكشف عن الأسباب الحقيقية للمشكلة </a:t>
            </a:r>
            <a:br>
              <a:rPr lang="ar-EG" sz="2000" dirty="0">
                <a:solidFill>
                  <a:schemeClr val="bg1"/>
                </a:solidFill>
                <a:cs typeface="PT Bold Heading" pitchFamily="2" charset="-78"/>
              </a:rPr>
            </a:br>
            <a:r>
              <a:rPr lang="ar-EG" sz="2000" dirty="0">
                <a:solidFill>
                  <a:schemeClr val="bg1"/>
                </a:solidFill>
                <a:cs typeface="PT Bold Heading" pitchFamily="2" charset="-78"/>
              </a:rPr>
              <a:t>وفي وضع الحلول بشكل جماعي وتشجيع الدعم المادى والمعنوى </a:t>
            </a:r>
            <a:br>
              <a:rPr lang="ar-EG" sz="2000" dirty="0">
                <a:solidFill>
                  <a:schemeClr val="bg1"/>
                </a:solidFill>
                <a:cs typeface="PT Bold Heading" pitchFamily="2" charset="-78"/>
              </a:rPr>
            </a:br>
            <a:r>
              <a:rPr lang="ar-EG" sz="2000" dirty="0">
                <a:solidFill>
                  <a:schemeClr val="bg1"/>
                </a:solidFill>
                <a:cs typeface="PT Bold Heading" pitchFamily="2" charset="-78"/>
              </a:rPr>
              <a:t>لبناء المصحات العلاجية.</a:t>
            </a:r>
          </a:p>
        </p:txBody>
      </p:sp>
      <p:sp>
        <p:nvSpPr>
          <p:cNvPr id="8"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9"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
        <p:nvSpPr>
          <p:cNvPr id="6" name="AutoShape 2"/>
          <p:cNvSpPr>
            <a:spLocks noChangeArrowheads="1"/>
          </p:cNvSpPr>
          <p:nvPr/>
        </p:nvSpPr>
        <p:spPr bwMode="auto">
          <a:xfrm>
            <a:off x="214282" y="4976300"/>
            <a:ext cx="8640960" cy="1595972"/>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000" dirty="0">
                <a:solidFill>
                  <a:schemeClr val="bg1"/>
                </a:solidFill>
                <a:cs typeface="PT Bold Heading" pitchFamily="2" charset="-78"/>
              </a:rPr>
              <a:t>الاهتمام بالتعليم التربوي وإتباع الأساليب التربوية العلمية المتطورة في المناهج التعليمية لبناء جيل المستقبل على قاعدة متينة من الوعي والتربية وإدخال موضوع المخدرات </a:t>
            </a:r>
            <a:r>
              <a:rPr lang="ar-EG" sz="2000" dirty="0" err="1">
                <a:solidFill>
                  <a:schemeClr val="bg1"/>
                </a:solidFill>
                <a:cs typeface="PT Bold Heading" pitchFamily="2" charset="-78"/>
              </a:rPr>
              <a:t>و</a:t>
            </a:r>
            <a:r>
              <a:rPr lang="ar-EG" sz="2000" dirty="0">
                <a:solidFill>
                  <a:schemeClr val="bg1"/>
                </a:solidFill>
                <a:cs typeface="PT Bold Heading" pitchFamily="2" charset="-78"/>
              </a:rPr>
              <a:t> المؤثرات العقلية في برامج كليات الحقوق والشرطة .</a:t>
            </a:r>
          </a:p>
        </p:txBody>
      </p:sp>
    </p:spTree>
    <p:extLst>
      <p:ext uri="{BB962C8B-B14F-4D97-AF65-F5344CB8AC3E}">
        <p14:creationId xmlns="" xmlns:p14="http://schemas.microsoft.com/office/powerpoint/2010/main" val="355048764"/>
      </p:ext>
    </p:extLst>
  </p:cSld>
  <p:clrMapOvr>
    <a:masterClrMapping/>
  </p:clrMapOvr>
  <p:transition spd="slow">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071678"/>
            <a:ext cx="8640960" cy="211526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 pos="92075" algn="l"/>
              </a:tabLst>
              <a:defRPr/>
            </a:pPr>
            <a:r>
              <a:rPr lang="ar-EG" sz="2200" dirty="0">
                <a:solidFill>
                  <a:schemeClr val="bg1"/>
                </a:solidFill>
                <a:cs typeface="PT Bold Heading" pitchFamily="2" charset="-78"/>
              </a:rPr>
              <a:t>توعية أفراد المجتمع عبر أجهزة الإعلام المختلفة للدولة بالأضرار الجسيمة والصحية والاجتماعية والقومية الناشئة عن تعاطي المخدرات على ضوء </a:t>
            </a:r>
            <a:br>
              <a:rPr lang="ar-EG" sz="2200" dirty="0">
                <a:solidFill>
                  <a:schemeClr val="bg1"/>
                </a:solidFill>
                <a:cs typeface="PT Bold Heading" pitchFamily="2" charset="-78"/>
              </a:rPr>
            </a:br>
            <a:r>
              <a:rPr lang="ar-EG" sz="2200" dirty="0">
                <a:solidFill>
                  <a:schemeClr val="bg1"/>
                </a:solidFill>
                <a:cs typeface="PT Bold Heading" pitchFamily="2" charset="-78"/>
              </a:rPr>
              <a:t>ما تسفر عنه نتائج الدراسات والبحوث الاجتماعيـة </a:t>
            </a:r>
            <a:br>
              <a:rPr lang="ar-EG" sz="2200" dirty="0">
                <a:solidFill>
                  <a:schemeClr val="bg1"/>
                </a:solidFill>
                <a:cs typeface="PT Bold Heading" pitchFamily="2" charset="-78"/>
              </a:rPr>
            </a:br>
            <a:r>
              <a:rPr lang="ar-EG" sz="2200" dirty="0">
                <a:solidFill>
                  <a:schemeClr val="bg1"/>
                </a:solidFill>
                <a:cs typeface="PT Bold Heading" pitchFamily="2" charset="-78"/>
              </a:rPr>
              <a:t>والنفسيـة حـول المشكلة .</a:t>
            </a:r>
          </a:p>
        </p:txBody>
      </p:sp>
      <p:sp>
        <p:nvSpPr>
          <p:cNvPr id="6" name="AutoShape 2"/>
          <p:cNvSpPr>
            <a:spLocks noChangeArrowheads="1"/>
          </p:cNvSpPr>
          <p:nvPr/>
        </p:nvSpPr>
        <p:spPr bwMode="auto">
          <a:xfrm>
            <a:off x="214282" y="4406996"/>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 إستغلال أفراد وشخصيات لها قبول تشترك فى الترويج لمناقشة المخدرات </a:t>
            </a:r>
            <a:br>
              <a:rPr lang="ar-EG" sz="2200" dirty="0">
                <a:solidFill>
                  <a:schemeClr val="bg1"/>
                </a:solidFill>
                <a:cs typeface="PT Bold Heading" pitchFamily="2" charset="-78"/>
              </a:rPr>
            </a:br>
            <a:r>
              <a:rPr lang="ar-EG" sz="2200" dirty="0">
                <a:solidFill>
                  <a:schemeClr val="bg1"/>
                </a:solidFill>
                <a:cs typeface="PT Bold Heading" pitchFamily="2" charset="-78"/>
              </a:rPr>
              <a:t>عبر وسائل الإعلام .</a:t>
            </a: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0"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 xmlns:p14="http://schemas.microsoft.com/office/powerpoint/2010/main" val="3561673525"/>
      </p:ext>
    </p:extLst>
  </p:cSld>
  <p:clrMapOvr>
    <a:masterClrMapping/>
  </p:clrMapOvr>
  <p:transition spd="slow">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42844" y="2324581"/>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توعية أفراد المجتمع عبر أجهزة الإعلام المختلفة للدولة بالأضرار الجسيمة والصحية والاجتماعية والقومية الناشئة عن تعاطي المخدرات على ضوء </a:t>
            </a:r>
            <a:br>
              <a:rPr lang="ar-EG" sz="2200" dirty="0">
                <a:solidFill>
                  <a:schemeClr val="bg1"/>
                </a:solidFill>
                <a:cs typeface="PT Bold Heading" pitchFamily="2" charset="-78"/>
              </a:rPr>
            </a:br>
            <a:r>
              <a:rPr lang="ar-EG" sz="2200" dirty="0">
                <a:solidFill>
                  <a:schemeClr val="bg1"/>
                </a:solidFill>
                <a:cs typeface="PT Bold Heading" pitchFamily="2" charset="-78"/>
              </a:rPr>
              <a:t>ما تسفر عنه نتائج الدراسات والبحوث الاجتماعيـة </a:t>
            </a:r>
            <a:br>
              <a:rPr lang="ar-EG" sz="2200" dirty="0">
                <a:solidFill>
                  <a:schemeClr val="bg1"/>
                </a:solidFill>
                <a:cs typeface="PT Bold Heading" pitchFamily="2" charset="-78"/>
              </a:rPr>
            </a:br>
            <a:r>
              <a:rPr lang="ar-EG" sz="2200" dirty="0">
                <a:solidFill>
                  <a:schemeClr val="bg1"/>
                </a:solidFill>
                <a:cs typeface="PT Bold Heading" pitchFamily="2" charset="-78"/>
              </a:rPr>
              <a:t>والنفسيـة حـول المشكلة.</a:t>
            </a:r>
          </a:p>
        </p:txBody>
      </p:sp>
      <p:sp>
        <p:nvSpPr>
          <p:cNvPr id="6" name="AutoShape 2"/>
          <p:cNvSpPr>
            <a:spLocks noChangeArrowheads="1"/>
          </p:cNvSpPr>
          <p:nvPr/>
        </p:nvSpPr>
        <p:spPr bwMode="auto">
          <a:xfrm>
            <a:off x="142844" y="4279478"/>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err="1">
                <a:solidFill>
                  <a:schemeClr val="bg1"/>
                </a:solidFill>
                <a:cs typeface="PT Bold Heading" pitchFamily="2" charset="-78"/>
              </a:rPr>
              <a:t>إستغلال</a:t>
            </a:r>
            <a:r>
              <a:rPr lang="ar-EG" sz="2200" dirty="0">
                <a:solidFill>
                  <a:schemeClr val="bg1"/>
                </a:solidFill>
                <a:cs typeface="PT Bold Heading" pitchFamily="2" charset="-78"/>
              </a:rPr>
              <a:t> أفراد وشخصيات لها قبول تشترك </a:t>
            </a:r>
            <a:r>
              <a:rPr lang="ar-EG" sz="2200" dirty="0" err="1">
                <a:solidFill>
                  <a:schemeClr val="bg1"/>
                </a:solidFill>
                <a:cs typeface="PT Bold Heading" pitchFamily="2" charset="-78"/>
              </a:rPr>
              <a:t>فى</a:t>
            </a:r>
            <a:r>
              <a:rPr lang="ar-EG" sz="2200" dirty="0">
                <a:solidFill>
                  <a:schemeClr val="bg1"/>
                </a:solidFill>
                <a:cs typeface="PT Bold Heading" pitchFamily="2" charset="-78"/>
              </a:rPr>
              <a:t> الترويج لمناقشة المخدرات </a:t>
            </a:r>
            <a:br>
              <a:rPr lang="ar-EG" sz="2200" dirty="0">
                <a:solidFill>
                  <a:schemeClr val="bg1"/>
                </a:solidFill>
                <a:cs typeface="PT Bold Heading" pitchFamily="2" charset="-78"/>
              </a:rPr>
            </a:br>
            <a:r>
              <a:rPr lang="ar-EG" sz="2200" dirty="0">
                <a:solidFill>
                  <a:schemeClr val="bg1"/>
                </a:solidFill>
                <a:cs typeface="PT Bold Heading" pitchFamily="2" charset="-78"/>
              </a:rPr>
              <a:t>عبر وسائل الإعلام .</a:t>
            </a:r>
            <a:endParaRPr lang="ar-SA" sz="2200" dirty="0">
              <a:solidFill>
                <a:schemeClr val="bg1"/>
              </a:solidFill>
              <a:cs typeface="PT Bold Heading" pitchFamily="2" charset="-78"/>
            </a:endParaRPr>
          </a:p>
        </p:txBody>
      </p:sp>
      <p:sp>
        <p:nvSpPr>
          <p:cNvPr id="7" name="AutoShape 2"/>
          <p:cNvSpPr>
            <a:spLocks noChangeArrowheads="1"/>
          </p:cNvSpPr>
          <p:nvPr/>
        </p:nvSpPr>
        <p:spPr bwMode="auto">
          <a:xfrm>
            <a:off x="142844" y="5485234"/>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القضاء على مشكلة البطالة التي يعانى منها المئات من الشباب بتوفير فرص متكافئة من العمل والاعتماد على المواطن في البناء الاقتصادي </a:t>
            </a:r>
            <a:br>
              <a:rPr lang="ar-EG" sz="2200" dirty="0">
                <a:solidFill>
                  <a:schemeClr val="bg1"/>
                </a:solidFill>
                <a:cs typeface="PT Bold Heading" pitchFamily="2" charset="-78"/>
              </a:rPr>
            </a:br>
            <a:r>
              <a:rPr lang="ar-EG" sz="2200" dirty="0">
                <a:solidFill>
                  <a:schemeClr val="bg1"/>
                </a:solidFill>
                <a:cs typeface="PT Bold Heading" pitchFamily="2" charset="-78"/>
              </a:rPr>
              <a:t>بشكل رئيسي والعمل على تضييق حدة الاعتماد على الخبرات الأجنبية </a:t>
            </a:r>
          </a:p>
        </p:txBody>
      </p:sp>
      <p:sp>
        <p:nvSpPr>
          <p:cNvPr id="10"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1"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 xmlns:p14="http://schemas.microsoft.com/office/powerpoint/2010/main" val="1692973387"/>
      </p:ext>
    </p:extLst>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4357686" y="759614"/>
            <a:ext cx="450059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مفاهيم وتعريفات</a:t>
            </a:r>
          </a:p>
        </p:txBody>
      </p:sp>
      <p:sp>
        <p:nvSpPr>
          <p:cNvPr id="3" name="AutoShape 2"/>
          <p:cNvSpPr>
            <a:spLocks noChangeArrowheads="1"/>
          </p:cNvSpPr>
          <p:nvPr/>
        </p:nvSpPr>
        <p:spPr bwMode="auto">
          <a:xfrm>
            <a:off x="251520" y="2143116"/>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هى مادة طبيعية أو مصنعة تدخل جسم الإنسان وتؤثر عليه فتغير إحساسه وتصرفاته وبعض وظائفه وينتج عن تكرار إستعمال هذه المادة نتائج خطيرة </a:t>
            </a:r>
            <a:br>
              <a:rPr lang="ar-EG" sz="2200" dirty="0">
                <a:solidFill>
                  <a:srgbClr val="FFFFFF"/>
                </a:solidFill>
                <a:cs typeface="PT Bold Heading" pitchFamily="2" charset="-78"/>
              </a:rPr>
            </a:br>
            <a:r>
              <a:rPr lang="ar-EG" sz="2200" dirty="0">
                <a:solidFill>
                  <a:srgbClr val="FFFFFF"/>
                </a:solidFill>
                <a:cs typeface="PT Bold Heading" pitchFamily="2" charset="-78"/>
              </a:rPr>
              <a:t>على الصحة الجسدية والعقلية وتأثيراً ضاراً على البيئة والمجتمع .</a:t>
            </a:r>
          </a:p>
        </p:txBody>
      </p:sp>
      <p:sp>
        <p:nvSpPr>
          <p:cNvPr id="4" name="AutoShape 2"/>
          <p:cNvSpPr>
            <a:spLocks noChangeArrowheads="1"/>
          </p:cNvSpPr>
          <p:nvPr/>
        </p:nvSpPr>
        <p:spPr bwMode="auto">
          <a:xfrm>
            <a:off x="4487610" y="1418024"/>
            <a:ext cx="440487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المخدرات </a:t>
            </a:r>
          </a:p>
        </p:txBody>
      </p:sp>
      <p:sp>
        <p:nvSpPr>
          <p:cNvPr id="5" name="AutoShape 2"/>
          <p:cNvSpPr>
            <a:spLocks noChangeArrowheads="1"/>
          </p:cNvSpPr>
          <p:nvPr/>
        </p:nvSpPr>
        <p:spPr bwMode="auto">
          <a:xfrm>
            <a:off x="251520" y="4725144"/>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هو تناول أى مادة من المواد المخدرة والتى تؤدى إلى الإعتياد أو الإدمان </a:t>
            </a:r>
            <a:br>
              <a:rPr lang="ar-EG" sz="2200" dirty="0">
                <a:solidFill>
                  <a:srgbClr val="FFFFFF"/>
                </a:solidFill>
                <a:cs typeface="PT Bold Heading" pitchFamily="2" charset="-78"/>
              </a:rPr>
            </a:br>
            <a:r>
              <a:rPr lang="ar-EG" sz="2200" dirty="0">
                <a:solidFill>
                  <a:srgbClr val="FFFFFF"/>
                </a:solidFill>
                <a:cs typeface="PT Bold Heading" pitchFamily="2" charset="-78"/>
              </a:rPr>
              <a:t>وذلك التعاطى إما أن يكون بشكل دائم أو متقطع.</a:t>
            </a:r>
          </a:p>
        </p:txBody>
      </p:sp>
      <p:sp>
        <p:nvSpPr>
          <p:cNvPr id="6" name="AutoShape 2"/>
          <p:cNvSpPr>
            <a:spLocks noChangeArrowheads="1"/>
          </p:cNvSpPr>
          <p:nvPr/>
        </p:nvSpPr>
        <p:spPr bwMode="auto">
          <a:xfrm>
            <a:off x="4487610" y="4060315"/>
            <a:ext cx="440487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a:t>
            </a:r>
          </a:p>
        </p:txBody>
      </p:sp>
    </p:spTree>
    <p:extLst>
      <p:ext uri="{BB962C8B-B14F-4D97-AF65-F5344CB8AC3E}">
        <p14:creationId xmlns="" xmlns:p14="http://schemas.microsoft.com/office/powerpoint/2010/main" val="2198923259"/>
      </p:ext>
    </p:extLst>
  </p:cSld>
  <p:clrMapOvr>
    <a:masterClrMapping/>
  </p:clrMapOvr>
  <p:transition spd="slow">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238603"/>
            <a:ext cx="8640960" cy="1229914"/>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التأكيد على دور الأسرة في تهيئة الظروف الاقتصادية والاجتماعية والصحية لتربية الأبناء على أسس وأخلاقيات سليمة تقيهم من شرط السقوط</a:t>
            </a:r>
            <a:br>
              <a:rPr lang="ar-EG" sz="2200" dirty="0">
                <a:solidFill>
                  <a:schemeClr val="bg1"/>
                </a:solidFill>
                <a:cs typeface="PT Bold Heading" pitchFamily="2" charset="-78"/>
              </a:rPr>
            </a:br>
            <a:r>
              <a:rPr lang="ar-EG" sz="2200" dirty="0">
                <a:solidFill>
                  <a:schemeClr val="bg1"/>
                </a:solidFill>
                <a:cs typeface="PT Bold Heading" pitchFamily="2" charset="-78"/>
              </a:rPr>
              <a:t> في تعاطي المخدرات وغيرها من أمراض اجتماعية أخرى. </a:t>
            </a:r>
          </a:p>
        </p:txBody>
      </p:sp>
      <p:sp>
        <p:nvSpPr>
          <p:cNvPr id="6" name="AutoShape 2"/>
          <p:cNvSpPr>
            <a:spLocks noChangeArrowheads="1"/>
          </p:cNvSpPr>
          <p:nvPr/>
        </p:nvSpPr>
        <p:spPr bwMode="auto">
          <a:xfrm>
            <a:off x="217320" y="3820241"/>
            <a:ext cx="864096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البدء </a:t>
            </a:r>
            <a:r>
              <a:rPr lang="ar-EG" sz="2200" dirty="0" err="1">
                <a:solidFill>
                  <a:schemeClr val="bg1"/>
                </a:solidFill>
                <a:cs typeface="PT Bold Heading" pitchFamily="2" charset="-78"/>
              </a:rPr>
              <a:t>فى</a:t>
            </a:r>
            <a:r>
              <a:rPr lang="ar-EG" sz="2200" dirty="0">
                <a:solidFill>
                  <a:schemeClr val="bg1"/>
                </a:solidFill>
                <a:cs typeface="PT Bold Heading" pitchFamily="2" charset="-78"/>
              </a:rPr>
              <a:t> نشر ثقافة مكافحة المخدرات والتنشئة السليمة بدأ من مدارس الإعدادي .  </a:t>
            </a:r>
          </a:p>
        </p:txBody>
      </p:sp>
      <p:sp>
        <p:nvSpPr>
          <p:cNvPr id="7" name="AutoShape 2"/>
          <p:cNvSpPr>
            <a:spLocks noChangeArrowheads="1"/>
          </p:cNvSpPr>
          <p:nvPr/>
        </p:nvSpPr>
        <p:spPr bwMode="auto">
          <a:xfrm>
            <a:off x="214282" y="4652738"/>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الدعوة عبر وسائل الإعلام لأولياء الأمور عن كيفية </a:t>
            </a:r>
            <a:r>
              <a:rPr lang="ar-EG" sz="2200" dirty="0" err="1">
                <a:solidFill>
                  <a:schemeClr val="bg1"/>
                </a:solidFill>
                <a:cs typeface="PT Bold Heading" pitchFamily="2" charset="-78"/>
              </a:rPr>
              <a:t>الإكتشاف</a:t>
            </a:r>
            <a:r>
              <a:rPr lang="ar-EG" sz="2200" dirty="0">
                <a:solidFill>
                  <a:schemeClr val="bg1"/>
                </a:solidFill>
                <a:cs typeface="PT Bold Heading" pitchFamily="2" charset="-78"/>
              </a:rPr>
              <a:t> المبكر للسلوك المنحرف للأبناء </a:t>
            </a:r>
            <a:r>
              <a:rPr lang="ar-EG" sz="2200" dirty="0" err="1">
                <a:solidFill>
                  <a:schemeClr val="bg1"/>
                </a:solidFill>
                <a:cs typeface="PT Bold Heading" pitchFamily="2" charset="-78"/>
              </a:rPr>
              <a:t>الذى</a:t>
            </a:r>
            <a:r>
              <a:rPr lang="ar-EG" sz="2200" dirty="0">
                <a:solidFill>
                  <a:schemeClr val="bg1"/>
                </a:solidFill>
                <a:cs typeface="PT Bold Heading" pitchFamily="2" charset="-78"/>
              </a:rPr>
              <a:t> يتنبأ بتعاطيهم للمخدرات .</a:t>
            </a:r>
          </a:p>
        </p:txBody>
      </p:sp>
      <p:sp>
        <p:nvSpPr>
          <p:cNvPr id="10" name="AutoShape 2"/>
          <p:cNvSpPr>
            <a:spLocks noChangeArrowheads="1"/>
          </p:cNvSpPr>
          <p:nvPr/>
        </p:nvSpPr>
        <p:spPr bwMode="auto">
          <a:xfrm>
            <a:off x="214282" y="5859805"/>
            <a:ext cx="8640960" cy="85534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تغليظ العقوبات على كافة أنواع التعاطى / الإتجار فى المخدرات وخاصة </a:t>
            </a:r>
            <a:br>
              <a:rPr lang="ar-EG" sz="2200" dirty="0">
                <a:solidFill>
                  <a:schemeClr val="bg1"/>
                </a:solidFill>
                <a:cs typeface="PT Bold Heading" pitchFamily="2" charset="-78"/>
              </a:rPr>
            </a:br>
            <a:r>
              <a:rPr lang="ar-EG" sz="2200" dirty="0">
                <a:solidFill>
                  <a:schemeClr val="bg1"/>
                </a:solidFill>
                <a:cs typeface="PT Bold Heading" pitchFamily="2" charset="-78"/>
              </a:rPr>
              <a:t>بين الشباب .</a:t>
            </a:r>
          </a:p>
        </p:txBody>
      </p:sp>
      <p:sp>
        <p:nvSpPr>
          <p:cNvPr id="11"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2"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 xmlns:p14="http://schemas.microsoft.com/office/powerpoint/2010/main" val="1470359432"/>
      </p:ext>
    </p:extLst>
  </p:cSld>
  <p:clrMapOvr>
    <a:masterClrMapping/>
  </p:clrMapOvr>
  <p:transition spd="slow">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88758" y="2214554"/>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indent="19050"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البدء فى إنتشار المراكز العلاجية وإقرار عنصر (السلامة من المخدرات) فى كافة التعيينات الوظيفية داخل الدولة .</a:t>
            </a:r>
            <a:endParaRPr lang="ar-SA" sz="2200" dirty="0">
              <a:solidFill>
                <a:schemeClr val="bg1"/>
              </a:solidFill>
              <a:cs typeface="PT Bold Heading" pitchFamily="2" charset="-78"/>
            </a:endParaRPr>
          </a:p>
        </p:txBody>
      </p:sp>
      <p:sp>
        <p:nvSpPr>
          <p:cNvPr id="6" name="AutoShape 2"/>
          <p:cNvSpPr>
            <a:spLocks noChangeArrowheads="1"/>
          </p:cNvSpPr>
          <p:nvPr/>
        </p:nvSpPr>
        <p:spPr bwMode="auto">
          <a:xfrm>
            <a:off x="288758" y="3722377"/>
            <a:ext cx="8640960" cy="11277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defTabSz="957263" eaLnBrk="0" fontAlgn="base" hangingPunct="0">
              <a:lnSpc>
                <a:spcPts val="3600"/>
              </a:lnSpc>
              <a:spcBef>
                <a:spcPct val="20000"/>
              </a:spcBef>
              <a:spcAft>
                <a:spcPct val="0"/>
              </a:spcAft>
              <a:tabLst>
                <a:tab pos="0" algn="l"/>
              </a:tabLst>
              <a:defRPr/>
            </a:pPr>
            <a:r>
              <a:rPr lang="ar-EG" sz="2200" dirty="0">
                <a:solidFill>
                  <a:schemeClr val="bg1"/>
                </a:solidFill>
                <a:cs typeface="PT Bold Heading" pitchFamily="2" charset="-78"/>
              </a:rPr>
              <a:t>الإعلان عن أو الترويج لإسلوب ونتائج مكافحة المخدرات التى تتم بمعرفة الدولة   (المحاكمات – عمليات القبض على العناصر ... إلخ) </a:t>
            </a:r>
          </a:p>
        </p:txBody>
      </p:sp>
      <p:sp>
        <p:nvSpPr>
          <p:cNvPr id="10" name="AutoShape 2"/>
          <p:cNvSpPr>
            <a:spLocks noChangeArrowheads="1"/>
          </p:cNvSpPr>
          <p:nvPr/>
        </p:nvSpPr>
        <p:spPr bwMode="auto">
          <a:xfrm>
            <a:off x="285720" y="5264252"/>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defTabSz="957263" eaLnBrk="0" fontAlgn="base" hangingPunct="0">
              <a:lnSpc>
                <a:spcPts val="3600"/>
              </a:lnSpc>
              <a:spcBef>
                <a:spcPct val="20000"/>
              </a:spcBef>
              <a:spcAft>
                <a:spcPct val="0"/>
              </a:spcAft>
              <a:tabLst>
                <a:tab pos="57150" algn="l"/>
                <a:tab pos="173038" algn="l"/>
              </a:tabLst>
              <a:defRPr/>
            </a:pPr>
            <a:r>
              <a:rPr lang="ar-EG" sz="2200" dirty="0">
                <a:solidFill>
                  <a:schemeClr val="bg1"/>
                </a:solidFill>
                <a:cs typeface="PT Bold Heading" pitchFamily="2" charset="-78"/>
              </a:rPr>
              <a:t>تشديد الرقابة على المنافذ الجمركية وعدم التهاون أو السماح </a:t>
            </a:r>
            <a:r>
              <a:rPr lang="ar-EG" sz="2200" dirty="0" err="1">
                <a:solidFill>
                  <a:schemeClr val="bg1"/>
                </a:solidFill>
                <a:cs typeface="PT Bold Heading" pitchFamily="2" charset="-78"/>
              </a:rPr>
              <a:t>بأى</a:t>
            </a:r>
            <a:r>
              <a:rPr lang="ar-EG" sz="2200" dirty="0">
                <a:solidFill>
                  <a:schemeClr val="bg1"/>
                </a:solidFill>
                <a:cs typeface="PT Bold Heading" pitchFamily="2" charset="-78"/>
              </a:rPr>
              <a:t> تداول أو </a:t>
            </a:r>
            <a:r>
              <a:rPr lang="ar-EG" sz="2200" dirty="0" err="1">
                <a:solidFill>
                  <a:schemeClr val="bg1"/>
                </a:solidFill>
                <a:cs typeface="PT Bold Heading" pitchFamily="2" charset="-78"/>
              </a:rPr>
              <a:t>تعاطى</a:t>
            </a:r>
            <a:r>
              <a:rPr lang="ar-EG" sz="2200" dirty="0">
                <a:solidFill>
                  <a:schemeClr val="bg1"/>
                </a:solidFill>
                <a:cs typeface="PT Bold Heading" pitchFamily="2" charset="-78"/>
              </a:rPr>
              <a:t> للأجانب أو أياً ما كان من القادمين للدولة مهما كانت وظائفهم </a:t>
            </a: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1"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 xmlns:p14="http://schemas.microsoft.com/office/powerpoint/2010/main" val="2611765473"/>
      </p:ext>
    </p:extLst>
  </p:cSld>
  <p:clrMapOvr>
    <a:masterClrMapping/>
  </p:clrMapOvr>
  <p:transition spd="slow">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4282" y="2500306"/>
            <a:ext cx="8606190" cy="11277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تعيين الكشف الدورى على تعاطى المخدرات قبل الإلتحاق بالكليات والمعاهد العسكرية وأثناء التجديد بشكل دورى مع القطع بأنهاء خدمة من ثبت تعاطيه. </a:t>
            </a:r>
          </a:p>
        </p:txBody>
      </p:sp>
      <p:sp>
        <p:nvSpPr>
          <p:cNvPr id="6" name="AutoShape 2"/>
          <p:cNvSpPr>
            <a:spLocks noChangeArrowheads="1"/>
          </p:cNvSpPr>
          <p:nvPr/>
        </p:nvSpPr>
        <p:spPr bwMode="auto">
          <a:xfrm>
            <a:off x="214282" y="4226218"/>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الدعم الأسرى وعدم التخلى عن الروابط الأسرية من أجل حياة </a:t>
            </a:r>
            <a:br>
              <a:rPr lang="ar-EG" sz="2200" dirty="0">
                <a:solidFill>
                  <a:schemeClr val="bg1"/>
                </a:solidFill>
                <a:cs typeface="PT Bold Heading" pitchFamily="2" charset="-78"/>
              </a:rPr>
            </a:br>
            <a:r>
              <a:rPr lang="ar-EG" sz="2200" dirty="0">
                <a:solidFill>
                  <a:schemeClr val="bg1"/>
                </a:solidFill>
                <a:cs typeface="PT Bold Heading" pitchFamily="2" charset="-78"/>
              </a:rPr>
              <a:t>أسرية واحدة سليمة .</a:t>
            </a:r>
          </a:p>
        </p:txBody>
      </p:sp>
      <p:sp>
        <p:nvSpPr>
          <p:cNvPr id="7"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
        <p:nvSpPr>
          <p:cNvPr id="10" name="AutoShape 2"/>
          <p:cNvSpPr>
            <a:spLocks noChangeArrowheads="1"/>
          </p:cNvSpPr>
          <p:nvPr/>
        </p:nvSpPr>
        <p:spPr bwMode="auto">
          <a:xfrm>
            <a:off x="5000628" y="1484784"/>
            <a:ext cx="389242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الوقاية من المخدرات : </a:t>
            </a:r>
          </a:p>
        </p:txBody>
      </p:sp>
    </p:spTree>
    <p:extLst>
      <p:ext uri="{BB962C8B-B14F-4D97-AF65-F5344CB8AC3E}">
        <p14:creationId xmlns="" xmlns:p14="http://schemas.microsoft.com/office/powerpoint/2010/main" val="1927441917"/>
      </p:ext>
    </p:extLst>
  </p:cSld>
  <p:clrMapOvr>
    <a:masterClrMapping/>
  </p:clrMapOvr>
  <p:transition spd="slow">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17320" y="4225530"/>
            <a:ext cx="8640960" cy="58292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تدعيم التدابير التي تهدف إلى القضاء على الاتجار الغير مشروع . </a:t>
            </a:r>
          </a:p>
        </p:txBody>
      </p:sp>
      <p:sp>
        <p:nvSpPr>
          <p:cNvPr id="9" name="AutoShape 2"/>
          <p:cNvSpPr>
            <a:spLocks noChangeArrowheads="1"/>
          </p:cNvSpPr>
          <p:nvPr/>
        </p:nvSpPr>
        <p:spPr bwMode="auto">
          <a:xfrm>
            <a:off x="5286380" y="1428736"/>
            <a:ext cx="357190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العلاج من المخدرات : </a:t>
            </a:r>
          </a:p>
        </p:txBody>
      </p:sp>
      <p:sp>
        <p:nvSpPr>
          <p:cNvPr id="6" name="AutoShape 2"/>
          <p:cNvSpPr>
            <a:spLocks noChangeArrowheads="1"/>
          </p:cNvSpPr>
          <p:nvPr/>
        </p:nvSpPr>
        <p:spPr bwMode="auto">
          <a:xfrm>
            <a:off x="214282" y="2143116"/>
            <a:ext cx="8640960" cy="1604485"/>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طبقاً </a:t>
            </a:r>
            <a:r>
              <a:rPr lang="ar-EG" sz="2200" dirty="0" err="1">
                <a:solidFill>
                  <a:schemeClr val="bg1"/>
                </a:solidFill>
                <a:cs typeface="PT Bold Heading" pitchFamily="2" charset="-78"/>
              </a:rPr>
              <a:t>للإتفاقيات</a:t>
            </a:r>
            <a:r>
              <a:rPr lang="ar-EG" sz="2200" dirty="0">
                <a:solidFill>
                  <a:schemeClr val="bg1"/>
                </a:solidFill>
                <a:cs typeface="PT Bold Heading" pitchFamily="2" charset="-78"/>
              </a:rPr>
              <a:t> الدولية لمواجهة ظاهرة </a:t>
            </a:r>
            <a:r>
              <a:rPr lang="ar-EG" sz="2200" dirty="0" err="1">
                <a:solidFill>
                  <a:schemeClr val="bg1"/>
                </a:solidFill>
                <a:cs typeface="PT Bold Heading" pitchFamily="2" charset="-78"/>
              </a:rPr>
              <a:t>الإتجار</a:t>
            </a:r>
            <a:r>
              <a:rPr lang="ar-EG" sz="2200" dirty="0">
                <a:solidFill>
                  <a:schemeClr val="bg1"/>
                </a:solidFill>
                <a:cs typeface="PT Bold Heading" pitchFamily="2" charset="-78"/>
              </a:rPr>
              <a:t> فـي المـواد المخـدرة</a:t>
            </a:r>
            <a:br>
              <a:rPr lang="ar-EG" sz="2200" dirty="0">
                <a:solidFill>
                  <a:schemeClr val="bg1"/>
                </a:solidFill>
                <a:cs typeface="PT Bold Heading" pitchFamily="2" charset="-78"/>
              </a:rPr>
            </a:br>
            <a:r>
              <a:rPr lang="ar-EG" sz="2200" dirty="0">
                <a:solidFill>
                  <a:schemeClr val="bg1"/>
                </a:solidFill>
                <a:cs typeface="PT Bold Heading" pitchFamily="2" charset="-78"/>
              </a:rPr>
              <a:t> كمـا لخصتهـا لجنـة المخـدرات بالأمـم المتحدة على شكل أسس ومبادئ في دورتها الاستثنائية في جنيف بسبتمبر عـام 1970 </a:t>
            </a:r>
            <a:r>
              <a:rPr lang="ar-EG" sz="2200" dirty="0" err="1">
                <a:solidFill>
                  <a:schemeClr val="bg1"/>
                </a:solidFill>
                <a:cs typeface="PT Bold Heading" pitchFamily="2" charset="-78"/>
              </a:rPr>
              <a:t>م</a:t>
            </a:r>
            <a:r>
              <a:rPr lang="ar-EG" sz="2200" dirty="0">
                <a:solidFill>
                  <a:schemeClr val="bg1"/>
                </a:solidFill>
                <a:cs typeface="PT Bold Heading" pitchFamily="2" charset="-78"/>
              </a:rPr>
              <a:t> التي نصـت علـى التالي: </a:t>
            </a:r>
          </a:p>
        </p:txBody>
      </p:sp>
      <p:sp>
        <p:nvSpPr>
          <p:cNvPr id="7" name="AutoShape 2"/>
          <p:cNvSpPr>
            <a:spLocks noChangeArrowheads="1"/>
          </p:cNvSpPr>
          <p:nvPr/>
        </p:nvSpPr>
        <p:spPr bwMode="auto">
          <a:xfrm>
            <a:off x="214282" y="5286388"/>
            <a:ext cx="8640960" cy="109370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lnSpc>
                <a:spcPts val="3600"/>
              </a:lnSpc>
              <a:spcBef>
                <a:spcPct val="20000"/>
              </a:spcBef>
              <a:spcAft>
                <a:spcPct val="0"/>
              </a:spcAft>
              <a:tabLst>
                <a:tab pos="57150" algn="l"/>
              </a:tabLst>
              <a:defRPr/>
            </a:pPr>
            <a:r>
              <a:rPr lang="ar-EG" sz="2200" dirty="0">
                <a:solidFill>
                  <a:schemeClr val="bg1"/>
                </a:solidFill>
                <a:cs typeface="PT Bold Heading" pitchFamily="2" charset="-78"/>
              </a:rPr>
              <a:t>توعية الجماهير بأخطار سوء استعمال المخدرات وتنفيرهم من استعمالها </a:t>
            </a:r>
            <a:br>
              <a:rPr lang="ar-EG" sz="2200" dirty="0">
                <a:solidFill>
                  <a:schemeClr val="bg1"/>
                </a:solidFill>
                <a:cs typeface="PT Bold Heading" pitchFamily="2" charset="-78"/>
              </a:rPr>
            </a:br>
            <a:r>
              <a:rPr lang="ar-EG" sz="2200" dirty="0">
                <a:solidFill>
                  <a:schemeClr val="bg1"/>
                </a:solidFill>
                <a:cs typeface="PT Bold Heading" pitchFamily="2" charset="-78"/>
              </a:rPr>
              <a:t>لآثارها الضارة. </a:t>
            </a:r>
          </a:p>
        </p:txBody>
      </p:sp>
      <p:sp>
        <p:nvSpPr>
          <p:cNvPr id="10"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Tree>
    <p:extLst>
      <p:ext uri="{BB962C8B-B14F-4D97-AF65-F5344CB8AC3E}">
        <p14:creationId xmlns="" xmlns:p14="http://schemas.microsoft.com/office/powerpoint/2010/main" val="1144991709"/>
      </p:ext>
    </p:extLst>
  </p:cSld>
  <p:clrMapOvr>
    <a:masterClrMapping/>
  </p:clrMapOvr>
  <p:transition spd="slow">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2854450" y="4219214"/>
            <a:ext cx="607223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85800" indent="-685800"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مرحلة التخلص من السموم .</a:t>
            </a:r>
          </a:p>
        </p:txBody>
      </p:sp>
      <p:sp>
        <p:nvSpPr>
          <p:cNvPr id="9" name="AutoShape 2"/>
          <p:cNvSpPr>
            <a:spLocks noChangeArrowheads="1"/>
          </p:cNvSpPr>
          <p:nvPr/>
        </p:nvSpPr>
        <p:spPr bwMode="auto">
          <a:xfrm>
            <a:off x="2786050" y="1418024"/>
            <a:ext cx="610700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أساليب العلاج من المخدرات : </a:t>
            </a:r>
          </a:p>
        </p:txBody>
      </p:sp>
      <p:sp>
        <p:nvSpPr>
          <p:cNvPr id="6" name="AutoShape 2"/>
          <p:cNvSpPr>
            <a:spLocks noChangeArrowheads="1"/>
          </p:cNvSpPr>
          <p:nvPr/>
        </p:nvSpPr>
        <p:spPr bwMode="auto">
          <a:xfrm>
            <a:off x="2857488" y="2133324"/>
            <a:ext cx="599775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إحلال زراعات نافعة بدلا من الزراعات الضارة .</a:t>
            </a:r>
          </a:p>
        </p:txBody>
      </p:sp>
      <p:sp>
        <p:nvSpPr>
          <p:cNvPr id="11" name="AutoShape 2"/>
          <p:cNvSpPr>
            <a:spLocks noChangeArrowheads="1"/>
          </p:cNvSpPr>
          <p:nvPr/>
        </p:nvSpPr>
        <p:spPr bwMode="auto">
          <a:xfrm>
            <a:off x="2857488" y="3503914"/>
            <a:ext cx="607223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defTabSz="957263" eaLnBrk="0" fontAlgn="base" hangingPunct="0">
              <a:spcBef>
                <a:spcPct val="20000"/>
              </a:spcBef>
              <a:spcAft>
                <a:spcPct val="0"/>
              </a:spcAft>
              <a:tabLst>
                <a:tab pos="57150" algn="l"/>
              </a:tabLst>
              <a:defRPr/>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تنقسم مراحل علاج الإدمان إلى ثلاث مراحل :</a:t>
            </a:r>
          </a:p>
        </p:txBody>
      </p:sp>
      <p:sp>
        <p:nvSpPr>
          <p:cNvPr id="7" name="AutoShape 2"/>
          <p:cNvSpPr>
            <a:spLocks noChangeArrowheads="1"/>
          </p:cNvSpPr>
          <p:nvPr/>
        </p:nvSpPr>
        <p:spPr bwMode="auto">
          <a:xfrm>
            <a:off x="2857488" y="2818619"/>
            <a:ext cx="5997754"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معالجة المدمنين وتأهيلهم مهنياً واجتماعياً. </a:t>
            </a:r>
            <a:endParaRPr lang="ar-SA" sz="2200" dirty="0">
              <a:solidFill>
                <a:schemeClr val="bg1"/>
              </a:solidFill>
              <a:cs typeface="PT Bold Heading" pitchFamily="2" charset="-78"/>
            </a:endParaRPr>
          </a:p>
        </p:txBody>
      </p:sp>
      <p:sp>
        <p:nvSpPr>
          <p:cNvPr id="10" name="AutoShape 2"/>
          <p:cNvSpPr>
            <a:spLocks noChangeArrowheads="1"/>
          </p:cNvSpPr>
          <p:nvPr/>
        </p:nvSpPr>
        <p:spPr bwMode="auto">
          <a:xfrm>
            <a:off x="2857488" y="4904509"/>
            <a:ext cx="607223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85800" indent="-685800"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مرحلة العلاج النفسي والاجتماعي .</a:t>
            </a:r>
          </a:p>
        </p:txBody>
      </p:sp>
      <p:sp>
        <p:nvSpPr>
          <p:cNvPr id="12" name="AutoShape 2"/>
          <p:cNvSpPr>
            <a:spLocks noChangeArrowheads="1"/>
          </p:cNvSpPr>
          <p:nvPr/>
        </p:nvSpPr>
        <p:spPr bwMode="auto">
          <a:xfrm>
            <a:off x="2857488" y="5589804"/>
            <a:ext cx="607223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85800" indent="-685800"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مرحلة التأهيل والرعاية اللاحقة وتشمل :</a:t>
            </a:r>
            <a:endParaRPr lang="ar-SA" sz="2200" dirty="0">
              <a:solidFill>
                <a:schemeClr val="bg1"/>
              </a:solidFill>
              <a:cs typeface="PT Bold Heading" pitchFamily="2" charset="-78"/>
            </a:endParaRPr>
          </a:p>
        </p:txBody>
      </p:sp>
      <p:sp>
        <p:nvSpPr>
          <p:cNvPr id="13" name="AutoShape 2"/>
          <p:cNvSpPr>
            <a:spLocks noChangeArrowheads="1"/>
          </p:cNvSpPr>
          <p:nvPr/>
        </p:nvSpPr>
        <p:spPr bwMode="auto">
          <a:xfrm>
            <a:off x="2854482" y="6275096"/>
            <a:ext cx="6072230" cy="48077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marL="685800" indent="-685800" algn="justLow" defTabSz="957263" eaLnBrk="0" fontAlgn="base" hangingPunct="0">
              <a:spcBef>
                <a:spcPct val="20000"/>
              </a:spcBef>
              <a:spcAft>
                <a:spcPct val="0"/>
              </a:spcAft>
              <a:tabLst>
                <a:tab pos="57150" algn="l"/>
              </a:tabLst>
              <a:defRPr/>
            </a:pPr>
            <a:r>
              <a:rPr lang="ar-EG" sz="2200" dirty="0">
                <a:solidFill>
                  <a:schemeClr val="bg1"/>
                </a:solidFill>
                <a:cs typeface="PT Bold Heading" pitchFamily="2" charset="-78"/>
              </a:rPr>
              <a:t>( </a:t>
            </a:r>
            <a:r>
              <a:rPr lang="ar-EG" sz="2200" dirty="0">
                <a:solidFill>
                  <a:srgbClr val="FFFF00"/>
                </a:solidFill>
                <a:cs typeface="PT Bold Heading" pitchFamily="2" charset="-78"/>
              </a:rPr>
              <a:t>مرحلة التأهيل العملي - التأهيل الاجتماعي </a:t>
            </a:r>
            <a:r>
              <a:rPr lang="ar-EG" sz="2200" dirty="0">
                <a:solidFill>
                  <a:schemeClr val="bg1"/>
                </a:solidFill>
                <a:cs typeface="PT Bold Heading" pitchFamily="2" charset="-78"/>
              </a:rPr>
              <a:t>) . </a:t>
            </a:r>
            <a:endParaRPr lang="ar-SA" sz="2200" dirty="0">
              <a:solidFill>
                <a:schemeClr val="bg1"/>
              </a:solidFill>
              <a:cs typeface="PT Bold Heading" pitchFamily="2" charset="-78"/>
            </a:endParaRPr>
          </a:p>
        </p:txBody>
      </p:sp>
      <p:sp>
        <p:nvSpPr>
          <p:cNvPr id="14" name="AutoShape 3107"/>
          <p:cNvSpPr>
            <a:spLocks noChangeArrowheads="1"/>
          </p:cNvSpPr>
          <p:nvPr/>
        </p:nvSpPr>
        <p:spPr bwMode="auto">
          <a:xfrm>
            <a:off x="5643570" y="757982"/>
            <a:ext cx="3230696"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الوقاية والعلاج </a:t>
            </a:r>
          </a:p>
        </p:txBody>
      </p:sp>
    </p:spTree>
    <p:extLst>
      <p:ext uri="{BB962C8B-B14F-4D97-AF65-F5344CB8AC3E}">
        <p14:creationId xmlns="" xmlns:p14="http://schemas.microsoft.com/office/powerpoint/2010/main" val="2087120864"/>
      </p:ext>
    </p:extLst>
  </p:cSld>
  <p:clrMapOvr>
    <a:masterClrMapping/>
  </p:clrMapOvr>
  <p:transition spd="slow">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7.png"/>
          <p:cNvPicPr>
            <a:picLocks noChangeAspect="1"/>
          </p:cNvPicPr>
          <p:nvPr/>
        </p:nvPicPr>
        <p:blipFill>
          <a:blip r:embed="rId2"/>
          <a:stretch>
            <a:fillRect/>
          </a:stretch>
        </p:blipFill>
        <p:spPr>
          <a:xfrm>
            <a:off x="0" y="431800"/>
            <a:ext cx="9144000" cy="5994400"/>
          </a:xfrm>
          <a:prstGeom prst="rect">
            <a:avLst/>
          </a:prstGeom>
        </p:spPr>
      </p:pic>
    </p:spTree>
  </p:cSld>
  <p:clrMapOvr>
    <a:masterClrMapping/>
  </p:clrMapOvr>
  <p:transition spd="slow">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8.png"/>
          <p:cNvPicPr>
            <a:picLocks noChangeAspect="1"/>
          </p:cNvPicPr>
          <p:nvPr/>
        </p:nvPicPr>
        <p:blipFill>
          <a:blip r:embed="rId2"/>
          <a:stretch>
            <a:fillRect/>
          </a:stretch>
        </p:blipFill>
        <p:spPr>
          <a:xfrm>
            <a:off x="628099" y="299600"/>
            <a:ext cx="7887801" cy="6258799"/>
          </a:xfrm>
          <a:prstGeom prst="rect">
            <a:avLst/>
          </a:prstGeom>
        </p:spPr>
      </p:pic>
    </p:spTree>
  </p:cSld>
  <p:clrMapOvr>
    <a:masterClrMapping/>
  </p:clrMapOvr>
  <p:transition spd="slow">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9.png"/>
          <p:cNvPicPr>
            <a:picLocks noChangeAspect="1"/>
          </p:cNvPicPr>
          <p:nvPr/>
        </p:nvPicPr>
        <p:blipFill>
          <a:blip r:embed="rId2"/>
          <a:stretch>
            <a:fillRect/>
          </a:stretch>
        </p:blipFill>
        <p:spPr>
          <a:xfrm>
            <a:off x="161309" y="838200"/>
            <a:ext cx="8821382" cy="5181600"/>
          </a:xfrm>
          <a:prstGeom prst="rect">
            <a:avLst/>
          </a:prstGeom>
        </p:spPr>
      </p:pic>
    </p:spTree>
  </p:cSld>
  <p:clrMapOvr>
    <a:masterClrMapping/>
  </p:clrMapOvr>
  <p:transition spd="slow">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4.png"/>
          <p:cNvPicPr>
            <a:picLocks noChangeAspect="1"/>
          </p:cNvPicPr>
          <p:nvPr/>
        </p:nvPicPr>
        <p:blipFill>
          <a:blip r:embed="rId2"/>
          <a:stretch>
            <a:fillRect/>
          </a:stretch>
        </p:blipFill>
        <p:spPr>
          <a:xfrm>
            <a:off x="381000" y="933101"/>
            <a:ext cx="8305800" cy="4991797"/>
          </a:xfrm>
          <a:prstGeom prst="rect">
            <a:avLst/>
          </a:prstGeom>
        </p:spPr>
      </p:pic>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251520" y="2204864"/>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تظل الكمية أو الجرعة ثابتة ويكون الإعتماد عليها نفسياً فقط على عكس الحال مع الإدمان.فتغير من مشاعرة و إنفعالاتة و سلوكياتة.</a:t>
            </a:r>
          </a:p>
        </p:txBody>
      </p:sp>
      <p:sp>
        <p:nvSpPr>
          <p:cNvPr id="4" name="AutoShape 2"/>
          <p:cNvSpPr>
            <a:spLocks noChangeArrowheads="1"/>
          </p:cNvSpPr>
          <p:nvPr/>
        </p:nvSpPr>
        <p:spPr bwMode="auto">
          <a:xfrm>
            <a:off x="4572000" y="1489462"/>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التعود </a:t>
            </a:r>
          </a:p>
        </p:txBody>
      </p:sp>
      <p:sp>
        <p:nvSpPr>
          <p:cNvPr id="5" name="AutoShape 2"/>
          <p:cNvSpPr>
            <a:spLocks noChangeArrowheads="1"/>
          </p:cNvSpPr>
          <p:nvPr/>
        </p:nvSpPr>
        <p:spPr bwMode="auto">
          <a:xfrm>
            <a:off x="251520" y="4218539"/>
            <a:ext cx="8640960" cy="2353626"/>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حالة نفسية وأحياناً عضوية ناتجة عن تفاعل الإنسان مع العقار ومن خصائصه إستجابات وأنماط سلوكية مختلفة تشمل دائماً الرغبة الملحة فى تعاطى المخدر (</a:t>
            </a:r>
            <a:r>
              <a:rPr lang="ar-EG" sz="2200" dirty="0">
                <a:solidFill>
                  <a:srgbClr val="FFFF00"/>
                </a:solidFill>
                <a:cs typeface="PT Bold Heading" pitchFamily="2" charset="-78"/>
              </a:rPr>
              <a:t>العقار</a:t>
            </a:r>
            <a:r>
              <a:rPr lang="ar-EG" sz="2200" dirty="0">
                <a:solidFill>
                  <a:srgbClr val="FFFFFF"/>
                </a:solidFill>
                <a:cs typeface="PT Bold Heading" pitchFamily="2" charset="-78"/>
              </a:rPr>
              <a:t>) بصورة متصلة أو دورية للهروب من الآثار النفسية </a:t>
            </a:r>
            <a:br>
              <a:rPr lang="ar-EG" sz="2200" dirty="0">
                <a:solidFill>
                  <a:srgbClr val="FFFFFF"/>
                </a:solidFill>
                <a:cs typeface="PT Bold Heading" pitchFamily="2" charset="-78"/>
              </a:rPr>
            </a:br>
            <a:r>
              <a:rPr lang="ar-EG" sz="2200" dirty="0">
                <a:solidFill>
                  <a:srgbClr val="FFFFFF"/>
                </a:solidFill>
                <a:cs typeface="PT Bold Heading" pitchFamily="2" charset="-78"/>
              </a:rPr>
              <a:t>التى تنتج عن عدم تناوله .</a:t>
            </a:r>
          </a:p>
        </p:txBody>
      </p:sp>
      <p:sp>
        <p:nvSpPr>
          <p:cNvPr id="6" name="AutoShape 2"/>
          <p:cNvSpPr>
            <a:spLocks noChangeArrowheads="1"/>
          </p:cNvSpPr>
          <p:nvPr/>
        </p:nvSpPr>
        <p:spPr bwMode="auto">
          <a:xfrm>
            <a:off x="4572000" y="3500438"/>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الإدمان </a:t>
            </a:r>
          </a:p>
        </p:txBody>
      </p:sp>
      <p:sp>
        <p:nvSpPr>
          <p:cNvPr id="7" name="AutoShape 3107"/>
          <p:cNvSpPr>
            <a:spLocks noChangeArrowheads="1"/>
          </p:cNvSpPr>
          <p:nvPr/>
        </p:nvSpPr>
        <p:spPr bwMode="auto">
          <a:xfrm>
            <a:off x="4357686" y="759614"/>
            <a:ext cx="450059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مفاهيم وتعريفات</a:t>
            </a:r>
          </a:p>
        </p:txBody>
      </p:sp>
    </p:spTree>
    <p:extLst>
      <p:ext uri="{BB962C8B-B14F-4D97-AF65-F5344CB8AC3E}">
        <p14:creationId xmlns="" xmlns:p14="http://schemas.microsoft.com/office/powerpoint/2010/main" val="3426079008"/>
      </p:ext>
    </p:extLst>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928662" y="2485792"/>
            <a:ext cx="7926580" cy="668058"/>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هو ذلك الشخص الذى يعتمد بشكل قهرى على المخدرات والمسكرات . </a:t>
            </a:r>
          </a:p>
        </p:txBody>
      </p:sp>
      <p:sp>
        <p:nvSpPr>
          <p:cNvPr id="4" name="AutoShape 2"/>
          <p:cNvSpPr>
            <a:spLocks noChangeArrowheads="1"/>
          </p:cNvSpPr>
          <p:nvPr/>
        </p:nvSpPr>
        <p:spPr bwMode="auto">
          <a:xfrm>
            <a:off x="4572000" y="1632338"/>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المدمن </a:t>
            </a:r>
          </a:p>
        </p:txBody>
      </p:sp>
      <p:sp>
        <p:nvSpPr>
          <p:cNvPr id="5" name="AutoShape 3107"/>
          <p:cNvSpPr>
            <a:spLocks noChangeArrowheads="1"/>
          </p:cNvSpPr>
          <p:nvPr/>
        </p:nvSpPr>
        <p:spPr bwMode="auto">
          <a:xfrm>
            <a:off x="4357686" y="759614"/>
            <a:ext cx="450059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مفاهيم وتعريفات</a:t>
            </a:r>
          </a:p>
        </p:txBody>
      </p:sp>
    </p:spTree>
    <p:extLst>
      <p:ext uri="{BB962C8B-B14F-4D97-AF65-F5344CB8AC3E}">
        <p14:creationId xmlns="" xmlns:p14="http://schemas.microsoft.com/office/powerpoint/2010/main" val="769884593"/>
      </p:ext>
    </p:extLst>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Line 13"/>
          <p:cNvSpPr>
            <a:spLocks noChangeShapeType="1"/>
          </p:cNvSpPr>
          <p:nvPr/>
        </p:nvSpPr>
        <p:spPr bwMode="auto">
          <a:xfrm>
            <a:off x="8215313" y="2890838"/>
            <a:ext cx="0" cy="6096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8195" name="Rectangle 3"/>
          <p:cNvSpPr>
            <a:spLocks noGrp="1" noChangeArrowheads="1"/>
          </p:cNvSpPr>
          <p:nvPr>
            <p:ph idx="1"/>
          </p:nvPr>
        </p:nvSpPr>
        <p:spPr>
          <a:xfrm>
            <a:off x="101600" y="785813"/>
            <a:ext cx="9144000" cy="6337300"/>
          </a:xfrm>
        </p:spPr>
        <p:txBody>
          <a:bodyPr/>
          <a:lstStyle/>
          <a:p>
            <a:pPr>
              <a:buFontTx/>
              <a:buNone/>
            </a:pPr>
            <a:r>
              <a:rPr lang="ar-EG" altLang="ar-EG" dirty="0"/>
              <a:t>.</a:t>
            </a:r>
            <a:endParaRPr lang="en-US" altLang="ar-EG" dirty="0"/>
          </a:p>
        </p:txBody>
      </p:sp>
      <p:sp>
        <p:nvSpPr>
          <p:cNvPr id="6" name="Line 4"/>
          <p:cNvSpPr>
            <a:spLocks noChangeShapeType="1"/>
          </p:cNvSpPr>
          <p:nvPr/>
        </p:nvSpPr>
        <p:spPr bwMode="auto">
          <a:xfrm flipH="1" flipV="1">
            <a:off x="990600" y="858838"/>
            <a:ext cx="7391400" cy="0"/>
          </a:xfrm>
          <a:prstGeom prst="line">
            <a:avLst/>
          </a:prstGeom>
          <a:noFill/>
          <a:ln w="57150" cmpd="thinThick">
            <a:solidFill>
              <a:srgbClr val="FFFF00"/>
            </a:solidFill>
            <a:round/>
            <a:headEnd/>
            <a:tailEnd/>
          </a:ln>
          <a:extLst>
            <a:ext uri="{909E8E84-426E-40DD-AFC4-6F175D3DCCD1}">
              <a14:hiddenFill xmlns="" xmlns:a14="http://schemas.microsoft.com/office/drawing/2010/main">
                <a:noFill/>
              </a14:hiddenFill>
            </a:ext>
          </a:extLst>
        </p:spPr>
        <p:txBody>
          <a:bodyPr anchor="ctr">
            <a:spAutoFit/>
          </a:bodyPr>
          <a:lstStyle/>
          <a:p>
            <a:endParaRPr lang="ar-EG"/>
          </a:p>
        </p:txBody>
      </p:sp>
      <p:sp>
        <p:nvSpPr>
          <p:cNvPr id="7" name="Line 11"/>
          <p:cNvSpPr>
            <a:spLocks noChangeShapeType="1"/>
          </p:cNvSpPr>
          <p:nvPr/>
        </p:nvSpPr>
        <p:spPr bwMode="auto">
          <a:xfrm>
            <a:off x="4648200" y="1981200"/>
            <a:ext cx="0" cy="7620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10" name="Line 13"/>
          <p:cNvSpPr>
            <a:spLocks noChangeShapeType="1"/>
          </p:cNvSpPr>
          <p:nvPr/>
        </p:nvSpPr>
        <p:spPr bwMode="auto">
          <a:xfrm>
            <a:off x="8572500" y="1714500"/>
            <a:ext cx="0" cy="6096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11" name="Line 14"/>
          <p:cNvSpPr>
            <a:spLocks noChangeShapeType="1"/>
          </p:cNvSpPr>
          <p:nvPr/>
        </p:nvSpPr>
        <p:spPr bwMode="auto">
          <a:xfrm>
            <a:off x="990600" y="3105150"/>
            <a:ext cx="0" cy="609600"/>
          </a:xfrm>
          <a:prstGeom prst="line">
            <a:avLst/>
          </a:prstGeom>
          <a:noFill/>
          <a:ln w="28575">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8201" name="Text Box 19"/>
          <p:cNvSpPr txBox="1">
            <a:spLocks noChangeArrowheads="1"/>
          </p:cNvSpPr>
          <p:nvPr/>
        </p:nvSpPr>
        <p:spPr bwMode="auto">
          <a:xfrm>
            <a:off x="6572250" y="3500438"/>
            <a:ext cx="2362200" cy="314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a:spcBef>
                <a:spcPct val="50000"/>
              </a:spcBef>
            </a:pPr>
            <a:r>
              <a:rPr lang="ar-SA" altLang="ar-EG" sz="2000" b="1" dirty="0">
                <a:solidFill>
                  <a:schemeClr val="bg1"/>
                </a:solidFill>
                <a:latin typeface="Tahoma" pitchFamily="34" charset="0"/>
              </a:rPr>
              <a:t>نبات القنب (الحشيش)</a:t>
            </a:r>
          </a:p>
          <a:p>
            <a:pPr algn="r">
              <a:spcBef>
                <a:spcPct val="50000"/>
              </a:spcBef>
            </a:pPr>
            <a:r>
              <a:rPr lang="ar-SA" altLang="ar-EG" sz="2000" b="1" dirty="0">
                <a:solidFill>
                  <a:schemeClr val="bg1"/>
                </a:solidFill>
                <a:latin typeface="Tahoma" pitchFamily="34" charset="0"/>
              </a:rPr>
              <a:t>نبات الخشخاش (الأفيون)</a:t>
            </a:r>
          </a:p>
          <a:p>
            <a:pPr algn="r">
              <a:spcBef>
                <a:spcPct val="50000"/>
              </a:spcBef>
            </a:pPr>
            <a:r>
              <a:rPr lang="ar-SA" altLang="ar-EG" sz="2000" b="1" dirty="0">
                <a:solidFill>
                  <a:schemeClr val="bg1"/>
                </a:solidFill>
                <a:latin typeface="Tahoma" pitchFamily="34" charset="0"/>
              </a:rPr>
              <a:t>نبات القات </a:t>
            </a:r>
          </a:p>
          <a:p>
            <a:pPr algn="r">
              <a:spcBef>
                <a:spcPct val="50000"/>
              </a:spcBef>
            </a:pPr>
            <a:r>
              <a:rPr lang="ar-SA" altLang="ar-EG" sz="2000" b="1" dirty="0">
                <a:solidFill>
                  <a:schemeClr val="bg1"/>
                </a:solidFill>
                <a:latin typeface="Tahoma" pitchFamily="34" charset="0"/>
              </a:rPr>
              <a:t>نبات الكوكا (الكوكايين)</a:t>
            </a:r>
            <a:r>
              <a:rPr lang="ar-SA" altLang="ar-EG" sz="2000" dirty="0">
                <a:solidFill>
                  <a:schemeClr val="bg1"/>
                </a:solidFill>
                <a:latin typeface="Tahoma" pitchFamily="34" charset="0"/>
              </a:rPr>
              <a:t> </a:t>
            </a:r>
          </a:p>
          <a:p>
            <a:pPr algn="r">
              <a:spcBef>
                <a:spcPct val="50000"/>
              </a:spcBef>
            </a:pPr>
            <a:r>
              <a:rPr lang="ar-EG" altLang="ar-EG" sz="2000" b="1" dirty="0">
                <a:solidFill>
                  <a:schemeClr val="bg1"/>
                </a:solidFill>
                <a:latin typeface="Tahoma" pitchFamily="34" charset="0"/>
              </a:rPr>
              <a:t>الكافيين</a:t>
            </a:r>
            <a:r>
              <a:rPr lang="ar-EG" altLang="ar-EG" sz="2000" dirty="0">
                <a:solidFill>
                  <a:schemeClr val="bg1"/>
                </a:solidFill>
                <a:latin typeface="Tahoma" pitchFamily="34" charset="0"/>
              </a:rPr>
              <a:t> </a:t>
            </a:r>
            <a:endParaRPr lang="ar-SA" altLang="ar-EG" sz="2000" dirty="0">
              <a:solidFill>
                <a:schemeClr val="bg1"/>
              </a:solidFill>
              <a:latin typeface="Tahoma" pitchFamily="34" charset="0"/>
            </a:endParaRPr>
          </a:p>
          <a:p>
            <a:pPr>
              <a:spcBef>
                <a:spcPct val="50000"/>
              </a:spcBef>
            </a:pPr>
            <a:endParaRPr lang="ar-SA" altLang="ar-EG" sz="2000" dirty="0">
              <a:solidFill>
                <a:schemeClr val="bg1"/>
              </a:solidFill>
              <a:latin typeface="Tahoma" pitchFamily="34" charset="0"/>
            </a:endParaRPr>
          </a:p>
          <a:p>
            <a:pPr>
              <a:spcBef>
                <a:spcPct val="50000"/>
              </a:spcBef>
            </a:pPr>
            <a:endParaRPr lang="en-US" altLang="ar-EG" sz="2000" dirty="0">
              <a:solidFill>
                <a:schemeClr val="bg1"/>
              </a:solidFill>
              <a:latin typeface="Tahoma" pitchFamily="34" charset="0"/>
            </a:endParaRPr>
          </a:p>
        </p:txBody>
      </p:sp>
      <p:sp>
        <p:nvSpPr>
          <p:cNvPr id="8202" name="Text Box 20"/>
          <p:cNvSpPr txBox="1">
            <a:spLocks noChangeArrowheads="1"/>
          </p:cNvSpPr>
          <p:nvPr/>
        </p:nvSpPr>
        <p:spPr bwMode="auto">
          <a:xfrm>
            <a:off x="2946400" y="3357563"/>
            <a:ext cx="2895600" cy="2073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a:spcBef>
                <a:spcPct val="50000"/>
              </a:spcBef>
            </a:pPr>
            <a:r>
              <a:rPr lang="ar-EG" altLang="ar-EG" sz="2000" b="1">
                <a:solidFill>
                  <a:schemeClr val="bg1"/>
                </a:solidFill>
                <a:latin typeface="Tahoma" pitchFamily="34" charset="0"/>
              </a:rPr>
              <a:t>المورفين مشتق من الأفيون</a:t>
            </a:r>
            <a:endParaRPr lang="ar-SA" altLang="ar-EG" sz="2000" b="1">
              <a:solidFill>
                <a:schemeClr val="bg1"/>
              </a:solidFill>
              <a:latin typeface="Tahoma" pitchFamily="34" charset="0"/>
            </a:endParaRPr>
          </a:p>
          <a:p>
            <a:pPr algn="r">
              <a:spcBef>
                <a:spcPct val="50000"/>
              </a:spcBef>
            </a:pPr>
            <a:r>
              <a:rPr lang="ar-EG" altLang="ar-EG" sz="2000" b="1">
                <a:solidFill>
                  <a:schemeClr val="bg1"/>
                </a:solidFill>
                <a:latin typeface="Tahoma" pitchFamily="34" charset="0"/>
              </a:rPr>
              <a:t>الهيروين (أستيل مورفين)</a:t>
            </a:r>
            <a:r>
              <a:rPr lang="ar-EG" altLang="ar-EG" sz="2000">
                <a:solidFill>
                  <a:schemeClr val="bg1"/>
                </a:solidFill>
                <a:latin typeface="Tahoma" pitchFamily="34" charset="0"/>
              </a:rPr>
              <a:t> </a:t>
            </a:r>
            <a:endParaRPr lang="ar-SA" altLang="ar-EG" sz="2000">
              <a:solidFill>
                <a:schemeClr val="bg1"/>
              </a:solidFill>
              <a:latin typeface="Tahoma" pitchFamily="34" charset="0"/>
            </a:endParaRPr>
          </a:p>
          <a:p>
            <a:pPr algn="r">
              <a:spcBef>
                <a:spcPct val="50000"/>
              </a:spcBef>
            </a:pPr>
            <a:r>
              <a:rPr lang="ar-EG" altLang="ar-EG" sz="2000" b="1">
                <a:solidFill>
                  <a:schemeClr val="bg1"/>
                </a:solidFill>
                <a:latin typeface="Tahoma" pitchFamily="34" charset="0"/>
              </a:rPr>
              <a:t>الكودايين</a:t>
            </a:r>
            <a:r>
              <a:rPr lang="en-US" altLang="ar-EG" sz="2000" b="1">
                <a:solidFill>
                  <a:schemeClr val="bg1"/>
                </a:solidFill>
                <a:latin typeface="Tahoma" pitchFamily="34" charset="0"/>
              </a:rPr>
              <a:t> </a:t>
            </a:r>
            <a:r>
              <a:rPr lang="ar-SA" altLang="ar-EG" sz="2000" b="1">
                <a:solidFill>
                  <a:schemeClr val="bg1"/>
                </a:solidFill>
                <a:latin typeface="Tahoma" pitchFamily="34" charset="0"/>
              </a:rPr>
              <a:t>من نبات الخشخاش</a:t>
            </a:r>
          </a:p>
          <a:p>
            <a:pPr algn="r">
              <a:spcBef>
                <a:spcPct val="50000"/>
              </a:spcBef>
            </a:pPr>
            <a:r>
              <a:rPr lang="ar-EG" altLang="ar-EG" sz="2000" b="1">
                <a:solidFill>
                  <a:schemeClr val="bg1"/>
                </a:solidFill>
                <a:latin typeface="Tahoma" pitchFamily="34" charset="0"/>
              </a:rPr>
              <a:t>عقاقير مشابهة فى تركيبها ومفعولها لمشتقات الأفيون</a:t>
            </a:r>
            <a:endParaRPr lang="en-US" altLang="ar-EG" sz="2000">
              <a:solidFill>
                <a:schemeClr val="bg1"/>
              </a:solidFill>
              <a:latin typeface="Tahoma" pitchFamily="34" charset="0"/>
            </a:endParaRPr>
          </a:p>
        </p:txBody>
      </p:sp>
      <p:sp>
        <p:nvSpPr>
          <p:cNvPr id="8203" name="Text Box 32"/>
          <p:cNvSpPr txBox="1">
            <a:spLocks noChangeArrowheads="1"/>
          </p:cNvSpPr>
          <p:nvPr/>
        </p:nvSpPr>
        <p:spPr bwMode="auto">
          <a:xfrm>
            <a:off x="261938" y="3675063"/>
            <a:ext cx="1524000" cy="268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spcBef>
                <a:spcPct val="50000"/>
              </a:spcBef>
            </a:pPr>
            <a:r>
              <a:rPr lang="ar-EG" altLang="ar-EG" sz="2000" b="1">
                <a:solidFill>
                  <a:schemeClr val="bg1"/>
                </a:solidFill>
                <a:latin typeface="Tahoma" pitchFamily="34" charset="0"/>
              </a:rPr>
              <a:t>المهدئات</a:t>
            </a:r>
            <a:r>
              <a:rPr lang="en-US" altLang="ar-EG" sz="2000">
                <a:solidFill>
                  <a:schemeClr val="bg1"/>
                </a:solidFill>
                <a:latin typeface="Tahoma" pitchFamily="34" charset="0"/>
              </a:rPr>
              <a:t> </a:t>
            </a:r>
            <a:endParaRPr lang="ar-SA" altLang="ar-EG" sz="2000">
              <a:solidFill>
                <a:schemeClr val="bg1"/>
              </a:solidFill>
              <a:latin typeface="Tahoma" pitchFamily="34" charset="0"/>
            </a:endParaRPr>
          </a:p>
          <a:p>
            <a:pPr>
              <a:spcBef>
                <a:spcPct val="50000"/>
              </a:spcBef>
            </a:pPr>
            <a:r>
              <a:rPr lang="ar-EG" altLang="ar-EG" sz="2000" b="1">
                <a:solidFill>
                  <a:schemeClr val="bg1"/>
                </a:solidFill>
                <a:latin typeface="Tahoma" pitchFamily="34" charset="0"/>
              </a:rPr>
              <a:t>المنومات</a:t>
            </a:r>
            <a:r>
              <a:rPr lang="en-US" altLang="ar-EG" sz="2000">
                <a:solidFill>
                  <a:schemeClr val="bg1"/>
                </a:solidFill>
                <a:latin typeface="Tahoma" pitchFamily="34" charset="0"/>
              </a:rPr>
              <a:t> </a:t>
            </a:r>
            <a:endParaRPr lang="ar-SA" altLang="ar-EG" sz="2000">
              <a:solidFill>
                <a:schemeClr val="bg1"/>
              </a:solidFill>
              <a:latin typeface="Tahoma" pitchFamily="34" charset="0"/>
            </a:endParaRPr>
          </a:p>
          <a:p>
            <a:pPr>
              <a:spcBef>
                <a:spcPct val="50000"/>
              </a:spcBef>
            </a:pPr>
            <a:r>
              <a:rPr lang="ar-SA" altLang="ar-EG" sz="2000" b="1">
                <a:solidFill>
                  <a:schemeClr val="bg1"/>
                </a:solidFill>
                <a:latin typeface="Tahoma" pitchFamily="34" charset="0"/>
              </a:rPr>
              <a:t>المسكنات</a:t>
            </a:r>
          </a:p>
          <a:p>
            <a:pPr>
              <a:spcBef>
                <a:spcPct val="50000"/>
              </a:spcBef>
            </a:pPr>
            <a:r>
              <a:rPr lang="ar-EG" altLang="ar-EG" sz="2000" b="1">
                <a:solidFill>
                  <a:schemeClr val="bg1"/>
                </a:solidFill>
                <a:latin typeface="Tahoma" pitchFamily="34" charset="0"/>
              </a:rPr>
              <a:t>المنشطات</a:t>
            </a:r>
            <a:r>
              <a:rPr lang="en-US" altLang="ar-EG" sz="2000">
                <a:solidFill>
                  <a:schemeClr val="bg1"/>
                </a:solidFill>
                <a:latin typeface="Tahoma" pitchFamily="34" charset="0"/>
              </a:rPr>
              <a:t> </a:t>
            </a:r>
            <a:endParaRPr lang="ar-SA" altLang="ar-EG" sz="2000">
              <a:solidFill>
                <a:schemeClr val="bg1"/>
              </a:solidFill>
              <a:latin typeface="Tahoma" pitchFamily="34" charset="0"/>
            </a:endParaRPr>
          </a:p>
          <a:p>
            <a:pPr>
              <a:spcBef>
                <a:spcPct val="50000"/>
              </a:spcBef>
            </a:pPr>
            <a:r>
              <a:rPr lang="ar-SA" altLang="ar-EG" sz="2000" b="1">
                <a:solidFill>
                  <a:schemeClr val="bg1"/>
                </a:solidFill>
                <a:latin typeface="Tahoma" pitchFamily="34" charset="0"/>
              </a:rPr>
              <a:t>عقاقير </a:t>
            </a:r>
            <a:r>
              <a:rPr lang="ar-EG" altLang="ar-EG" sz="2000" b="1">
                <a:solidFill>
                  <a:schemeClr val="bg1"/>
                </a:solidFill>
                <a:latin typeface="Tahoma" pitchFamily="34" charset="0"/>
              </a:rPr>
              <a:t>مهلوسة</a:t>
            </a:r>
            <a:r>
              <a:rPr lang="en-US" altLang="ar-EG" sz="2000" b="1">
                <a:solidFill>
                  <a:schemeClr val="bg1"/>
                </a:solidFill>
                <a:latin typeface="Tahoma" pitchFamily="34" charset="0"/>
              </a:rPr>
              <a:t> </a:t>
            </a:r>
            <a:endParaRPr lang="ar-SA" altLang="ar-EG" sz="2000" b="1">
              <a:solidFill>
                <a:schemeClr val="bg1"/>
              </a:solidFill>
              <a:latin typeface="Tahoma" pitchFamily="34" charset="0"/>
            </a:endParaRPr>
          </a:p>
          <a:p>
            <a:pPr>
              <a:spcBef>
                <a:spcPct val="50000"/>
              </a:spcBef>
            </a:pPr>
            <a:r>
              <a:rPr lang="ar-EG" altLang="ar-EG" sz="2000" b="1">
                <a:solidFill>
                  <a:schemeClr val="bg1"/>
                </a:solidFill>
                <a:latin typeface="Tahoma" pitchFamily="34" charset="0"/>
              </a:rPr>
              <a:t>مذيبات طيارة</a:t>
            </a:r>
            <a:r>
              <a:rPr lang="ar-EG" altLang="ar-EG" sz="2000">
                <a:solidFill>
                  <a:schemeClr val="bg1"/>
                </a:solidFill>
                <a:latin typeface="Tahoma" pitchFamily="34" charset="0"/>
              </a:rPr>
              <a:t> </a:t>
            </a:r>
            <a:endParaRPr lang="en-US" altLang="ar-EG" sz="2000">
              <a:solidFill>
                <a:schemeClr val="bg1"/>
              </a:solidFill>
              <a:latin typeface="Tahoma" pitchFamily="34" charset="0"/>
            </a:endParaRPr>
          </a:p>
        </p:txBody>
      </p:sp>
      <p:sp>
        <p:nvSpPr>
          <p:cNvPr id="20" name="Line 11"/>
          <p:cNvSpPr>
            <a:spLocks noChangeShapeType="1"/>
          </p:cNvSpPr>
          <p:nvPr/>
        </p:nvSpPr>
        <p:spPr bwMode="auto">
          <a:xfrm>
            <a:off x="4643438" y="2643188"/>
            <a:ext cx="0" cy="7620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21" name="Line 11"/>
          <p:cNvSpPr>
            <a:spLocks noChangeShapeType="1"/>
          </p:cNvSpPr>
          <p:nvPr/>
        </p:nvSpPr>
        <p:spPr bwMode="auto">
          <a:xfrm>
            <a:off x="4657725" y="922338"/>
            <a:ext cx="0" cy="7620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22" name="Line 12"/>
          <p:cNvSpPr>
            <a:spLocks noChangeShapeType="1"/>
          </p:cNvSpPr>
          <p:nvPr/>
        </p:nvSpPr>
        <p:spPr bwMode="auto">
          <a:xfrm flipH="1">
            <a:off x="1000125" y="1684338"/>
            <a:ext cx="7620000" cy="0"/>
          </a:xfrm>
          <a:prstGeom prst="line">
            <a:avLst/>
          </a:prstGeom>
          <a:noFill/>
          <a:ln w="38100">
            <a:solidFill>
              <a:schemeClr val="accent3">
                <a:lumMod val="95000"/>
              </a:schemeClr>
            </a:solidFill>
            <a:round/>
            <a:headEnd/>
            <a:tailEnd/>
          </a:ln>
        </p:spPr>
        <p:txBody>
          <a:bodyPr/>
          <a:lstStyle/>
          <a:p>
            <a:pPr>
              <a:defRPr/>
            </a:pPr>
            <a:endParaRPr lang="ar-SA">
              <a:solidFill>
                <a:schemeClr val="bg1"/>
              </a:solidFill>
            </a:endParaRPr>
          </a:p>
        </p:txBody>
      </p:sp>
      <p:sp>
        <p:nvSpPr>
          <p:cNvPr id="23" name="Line 14"/>
          <p:cNvSpPr>
            <a:spLocks noChangeShapeType="1"/>
          </p:cNvSpPr>
          <p:nvPr/>
        </p:nvSpPr>
        <p:spPr bwMode="auto">
          <a:xfrm>
            <a:off x="1000125" y="1684338"/>
            <a:ext cx="0" cy="609600"/>
          </a:xfrm>
          <a:prstGeom prst="line">
            <a:avLst/>
          </a:prstGeom>
          <a:noFill/>
          <a:ln w="28575">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8208" name="Oval 16"/>
          <p:cNvSpPr>
            <a:spLocks noChangeArrowheads="1"/>
          </p:cNvSpPr>
          <p:nvPr/>
        </p:nvSpPr>
        <p:spPr bwMode="auto">
          <a:xfrm>
            <a:off x="7572396" y="2357430"/>
            <a:ext cx="1857388" cy="914400"/>
          </a:xfrm>
          <a:prstGeom prst="ellipse">
            <a:avLst/>
          </a:prstGeom>
          <a:solidFill>
            <a:srgbClr val="C00000"/>
          </a:solidFill>
          <a:ln w="9525">
            <a:solidFill>
              <a:srgbClr val="FFFF00"/>
            </a:solidFill>
            <a:round/>
            <a:headEnd/>
            <a:tailEnd/>
          </a:ln>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ar-SA" altLang="ar-EG" sz="2000" b="1" dirty="0">
                <a:solidFill>
                  <a:schemeClr val="bg1"/>
                </a:solidFill>
                <a:latin typeface="Tahoma" pitchFamily="34" charset="0"/>
              </a:rPr>
              <a:t>مخدرات طبيعية</a:t>
            </a:r>
            <a:endParaRPr lang="en-US" altLang="ar-EG" sz="2000" b="1" dirty="0">
              <a:solidFill>
                <a:schemeClr val="bg1"/>
              </a:solidFill>
              <a:latin typeface="Tahoma" pitchFamily="34" charset="0"/>
            </a:endParaRPr>
          </a:p>
        </p:txBody>
      </p:sp>
      <p:sp>
        <p:nvSpPr>
          <p:cNvPr id="8209" name="Oval 17"/>
          <p:cNvSpPr>
            <a:spLocks noChangeArrowheads="1"/>
          </p:cNvSpPr>
          <p:nvPr/>
        </p:nvSpPr>
        <p:spPr bwMode="auto">
          <a:xfrm>
            <a:off x="3214679" y="2293938"/>
            <a:ext cx="2857520" cy="914400"/>
          </a:xfrm>
          <a:prstGeom prst="ellipse">
            <a:avLst/>
          </a:prstGeom>
          <a:solidFill>
            <a:srgbClr val="C00000"/>
          </a:solidFill>
          <a:ln w="9525">
            <a:solidFill>
              <a:srgbClr val="FFFF00"/>
            </a:solidFill>
            <a:round/>
            <a:headEnd/>
            <a:tailEnd/>
          </a:ln>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ar-SA" altLang="ar-EG" sz="2000" b="1" dirty="0">
                <a:solidFill>
                  <a:schemeClr val="bg1"/>
                </a:solidFill>
                <a:latin typeface="Tahoma" pitchFamily="34" charset="0"/>
              </a:rPr>
              <a:t>مخدرات نصف تصنيعية</a:t>
            </a:r>
            <a:endParaRPr lang="en-US" altLang="ar-EG" sz="2000" b="1" dirty="0">
              <a:solidFill>
                <a:schemeClr val="bg1"/>
              </a:solidFill>
              <a:latin typeface="Tahoma" pitchFamily="34" charset="0"/>
            </a:endParaRPr>
          </a:p>
        </p:txBody>
      </p:sp>
      <p:sp>
        <p:nvSpPr>
          <p:cNvPr id="8210" name="Oval 18"/>
          <p:cNvSpPr>
            <a:spLocks noChangeArrowheads="1"/>
          </p:cNvSpPr>
          <p:nvPr/>
        </p:nvSpPr>
        <p:spPr bwMode="auto">
          <a:xfrm>
            <a:off x="0" y="2293938"/>
            <a:ext cx="2143108" cy="914400"/>
          </a:xfrm>
          <a:prstGeom prst="ellipse">
            <a:avLst/>
          </a:prstGeom>
          <a:solidFill>
            <a:srgbClr val="C00000"/>
          </a:solidFill>
          <a:ln w="9525">
            <a:solidFill>
              <a:srgbClr val="FFFF00"/>
            </a:solidFill>
            <a:round/>
            <a:headEnd/>
            <a:tailEnd/>
          </a:ln>
        </p:spPr>
        <p:txBody>
          <a:bodyPr wrap="none" anchor="ct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ar-SA" altLang="ar-EG" sz="2000" b="1">
                <a:solidFill>
                  <a:schemeClr val="bg1"/>
                </a:solidFill>
                <a:latin typeface="Tahoma" pitchFamily="34" charset="0"/>
              </a:rPr>
              <a:t>مخدرات تصنيعية</a:t>
            </a:r>
            <a:endParaRPr lang="en-US" altLang="ar-EG" sz="2000" b="1">
              <a:solidFill>
                <a:schemeClr val="bg1"/>
              </a:solidFill>
              <a:latin typeface="Tahoma" pitchFamily="34" charset="0"/>
            </a:endParaRPr>
          </a:p>
        </p:txBody>
      </p:sp>
      <p:sp>
        <p:nvSpPr>
          <p:cNvPr id="28" name="Line 11"/>
          <p:cNvSpPr>
            <a:spLocks noChangeShapeType="1"/>
          </p:cNvSpPr>
          <p:nvPr/>
        </p:nvSpPr>
        <p:spPr bwMode="auto">
          <a:xfrm>
            <a:off x="4652963" y="1584325"/>
            <a:ext cx="0" cy="762000"/>
          </a:xfrm>
          <a:prstGeom prst="line">
            <a:avLst/>
          </a:prstGeom>
          <a:noFill/>
          <a:ln w="38100">
            <a:solidFill>
              <a:schemeClr val="accent3">
                <a:lumMod val="95000"/>
              </a:schemeClr>
            </a:solidFill>
            <a:round/>
            <a:headEnd/>
            <a:tailEnd type="triangle" w="med" len="med"/>
          </a:ln>
        </p:spPr>
        <p:txBody>
          <a:bodyPr/>
          <a:lstStyle/>
          <a:p>
            <a:pPr>
              <a:defRPr/>
            </a:pPr>
            <a:endParaRPr lang="ar-SA">
              <a:solidFill>
                <a:schemeClr val="bg1"/>
              </a:solidFill>
            </a:endParaRPr>
          </a:p>
        </p:txBody>
      </p:sp>
      <p:sp>
        <p:nvSpPr>
          <p:cNvPr id="30" name="Oval 26"/>
          <p:cNvSpPr>
            <a:spLocks noChangeArrowheads="1"/>
          </p:cNvSpPr>
          <p:nvPr/>
        </p:nvSpPr>
        <p:spPr bwMode="auto">
          <a:xfrm>
            <a:off x="5846763" y="350043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1" name="Oval 27"/>
          <p:cNvSpPr>
            <a:spLocks noChangeArrowheads="1"/>
          </p:cNvSpPr>
          <p:nvPr/>
        </p:nvSpPr>
        <p:spPr bwMode="auto">
          <a:xfrm>
            <a:off x="5846763" y="394493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2" name="Oval 28"/>
          <p:cNvSpPr>
            <a:spLocks noChangeArrowheads="1"/>
          </p:cNvSpPr>
          <p:nvPr/>
        </p:nvSpPr>
        <p:spPr bwMode="auto">
          <a:xfrm>
            <a:off x="5859463" y="440213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3" name="Oval 29"/>
          <p:cNvSpPr>
            <a:spLocks noChangeArrowheads="1"/>
          </p:cNvSpPr>
          <p:nvPr/>
        </p:nvSpPr>
        <p:spPr bwMode="auto">
          <a:xfrm>
            <a:off x="5846763" y="485933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4" name="Oval 26"/>
          <p:cNvSpPr>
            <a:spLocks noChangeArrowheads="1"/>
          </p:cNvSpPr>
          <p:nvPr/>
        </p:nvSpPr>
        <p:spPr bwMode="auto">
          <a:xfrm>
            <a:off x="1716088" y="378618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5" name="Oval 27"/>
          <p:cNvSpPr>
            <a:spLocks noChangeArrowheads="1"/>
          </p:cNvSpPr>
          <p:nvPr/>
        </p:nvSpPr>
        <p:spPr bwMode="auto">
          <a:xfrm>
            <a:off x="1716088" y="423068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6" name="Oval 28"/>
          <p:cNvSpPr>
            <a:spLocks noChangeArrowheads="1"/>
          </p:cNvSpPr>
          <p:nvPr/>
        </p:nvSpPr>
        <p:spPr bwMode="auto">
          <a:xfrm>
            <a:off x="1728788" y="468788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7" name="Oval 29"/>
          <p:cNvSpPr>
            <a:spLocks noChangeArrowheads="1"/>
          </p:cNvSpPr>
          <p:nvPr/>
        </p:nvSpPr>
        <p:spPr bwMode="auto">
          <a:xfrm>
            <a:off x="1716088" y="5145088"/>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8" name="Oval 28"/>
          <p:cNvSpPr>
            <a:spLocks noChangeArrowheads="1"/>
          </p:cNvSpPr>
          <p:nvPr/>
        </p:nvSpPr>
        <p:spPr bwMode="auto">
          <a:xfrm>
            <a:off x="1727200" y="5605463"/>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39" name="Oval 29"/>
          <p:cNvSpPr>
            <a:spLocks noChangeArrowheads="1"/>
          </p:cNvSpPr>
          <p:nvPr/>
        </p:nvSpPr>
        <p:spPr bwMode="auto">
          <a:xfrm>
            <a:off x="1714500" y="6062663"/>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49" name="Oval 26"/>
          <p:cNvSpPr>
            <a:spLocks noChangeArrowheads="1"/>
          </p:cNvSpPr>
          <p:nvPr/>
        </p:nvSpPr>
        <p:spPr bwMode="auto">
          <a:xfrm>
            <a:off x="8858250" y="3600450"/>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50" name="Oval 27"/>
          <p:cNvSpPr>
            <a:spLocks noChangeArrowheads="1"/>
          </p:cNvSpPr>
          <p:nvPr/>
        </p:nvSpPr>
        <p:spPr bwMode="auto">
          <a:xfrm>
            <a:off x="8858250" y="4044950"/>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51" name="Oval 28"/>
          <p:cNvSpPr>
            <a:spLocks noChangeArrowheads="1"/>
          </p:cNvSpPr>
          <p:nvPr/>
        </p:nvSpPr>
        <p:spPr bwMode="auto">
          <a:xfrm>
            <a:off x="8870950" y="4502150"/>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52" name="Oval 29"/>
          <p:cNvSpPr>
            <a:spLocks noChangeArrowheads="1"/>
          </p:cNvSpPr>
          <p:nvPr/>
        </p:nvSpPr>
        <p:spPr bwMode="auto">
          <a:xfrm>
            <a:off x="8858250" y="4959350"/>
            <a:ext cx="141288"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53" name="Oval 28"/>
          <p:cNvSpPr>
            <a:spLocks noChangeArrowheads="1"/>
          </p:cNvSpPr>
          <p:nvPr/>
        </p:nvSpPr>
        <p:spPr bwMode="auto">
          <a:xfrm>
            <a:off x="8869363" y="5419725"/>
            <a:ext cx="141287" cy="152400"/>
          </a:xfrm>
          <a:prstGeom prst="ellipse">
            <a:avLst/>
          </a:prstGeom>
          <a:solidFill>
            <a:schemeClr val="bg1"/>
          </a:solidFill>
          <a:ln w="28575">
            <a:solidFill>
              <a:schemeClr val="bg1">
                <a:lumMod val="95000"/>
              </a:schemeClr>
            </a:solidFill>
            <a:round/>
            <a:headEnd/>
            <a:tailEnd/>
          </a:ln>
          <a:effectLst>
            <a:outerShdw dist="35921" dir="2700000" algn="ctr" rotWithShape="0">
              <a:schemeClr val="bg2"/>
            </a:outerShdw>
          </a:effectLst>
        </p:spPr>
        <p:txBody>
          <a:bodyPr wrap="none" anchor="ctr"/>
          <a:lstStyle/>
          <a:p>
            <a:pPr>
              <a:defRPr/>
            </a:pPr>
            <a:endParaRPr lang="ar-EG"/>
          </a:p>
        </p:txBody>
      </p:sp>
      <p:sp>
        <p:nvSpPr>
          <p:cNvPr id="40" name="AutoShape 3107"/>
          <p:cNvSpPr>
            <a:spLocks noChangeArrowheads="1"/>
          </p:cNvSpPr>
          <p:nvPr/>
        </p:nvSpPr>
        <p:spPr bwMode="auto">
          <a:xfrm>
            <a:off x="1367524" y="759614"/>
            <a:ext cx="6516844" cy="510778"/>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ctr"/>
            <a:r>
              <a:rPr lang="ar-EG" sz="2400" dirty="0">
                <a:solidFill>
                  <a:srgbClr val="FFFF00"/>
                </a:solidFill>
                <a:cs typeface="PT Bold Heading" pitchFamily="2" charset="-78"/>
              </a:rPr>
              <a:t>تصنيف المخدرات</a:t>
            </a:r>
          </a:p>
        </p:txBody>
      </p:sp>
    </p:spTree>
    <p:extLst>
      <p:ext uri="{BB962C8B-B14F-4D97-AF65-F5344CB8AC3E}">
        <p14:creationId xmlns="" xmlns:p14="http://schemas.microsoft.com/office/powerpoint/2010/main" val="335200397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12" presetClass="entr" presetSubtype="1" fill="hold" grpId="0" nodeType="afterEffect">
                                  <p:stCondLst>
                                    <p:cond delay="300"/>
                                  </p:stCondLst>
                                  <p:childTnLst>
                                    <p:set>
                                      <p:cBhvr>
                                        <p:cTn id="10" dur="1" fill="hold">
                                          <p:stCondLst>
                                            <p:cond delay="0"/>
                                          </p:stCondLst>
                                        </p:cTn>
                                        <p:tgtEl>
                                          <p:spTgt spid="30"/>
                                        </p:tgtEl>
                                        <p:attrNameLst>
                                          <p:attrName>style.visibility</p:attrName>
                                        </p:attrNameLst>
                                      </p:cBhvr>
                                      <p:to>
                                        <p:strVal val="visible"/>
                                      </p:to>
                                    </p:set>
                                    <p:animEffect transition="in" filter="slide(fromTop)">
                                      <p:cBhvr>
                                        <p:cTn id="11" dur="500"/>
                                        <p:tgtEl>
                                          <p:spTgt spid="30"/>
                                        </p:tgtEl>
                                      </p:cBhvr>
                                    </p:animEffect>
                                  </p:childTnLst>
                                </p:cTn>
                              </p:par>
                            </p:childTnLst>
                          </p:cTn>
                        </p:par>
                        <p:par>
                          <p:cTn id="12" fill="hold" nodeType="afterGroup">
                            <p:stCondLst>
                              <p:cond delay="1300"/>
                            </p:stCondLst>
                            <p:childTnLst>
                              <p:par>
                                <p:cTn id="13" presetID="12" presetClass="entr" presetSubtype="1" fill="hold" grpId="0" nodeType="afterEffect">
                                  <p:stCondLst>
                                    <p:cond delay="300"/>
                                  </p:stCondLst>
                                  <p:childTnLst>
                                    <p:set>
                                      <p:cBhvr>
                                        <p:cTn id="14" dur="1" fill="hold">
                                          <p:stCondLst>
                                            <p:cond delay="0"/>
                                          </p:stCondLst>
                                        </p:cTn>
                                        <p:tgtEl>
                                          <p:spTgt spid="31"/>
                                        </p:tgtEl>
                                        <p:attrNameLst>
                                          <p:attrName>style.visibility</p:attrName>
                                        </p:attrNameLst>
                                      </p:cBhvr>
                                      <p:to>
                                        <p:strVal val="visible"/>
                                      </p:to>
                                    </p:set>
                                    <p:animEffect transition="in" filter="slide(fromTop)">
                                      <p:cBhvr>
                                        <p:cTn id="15" dur="500"/>
                                        <p:tgtEl>
                                          <p:spTgt spid="31"/>
                                        </p:tgtEl>
                                      </p:cBhvr>
                                    </p:animEffect>
                                  </p:childTnLst>
                                </p:cTn>
                              </p:par>
                            </p:childTnLst>
                          </p:cTn>
                        </p:par>
                        <p:par>
                          <p:cTn id="16" fill="hold" nodeType="afterGroup">
                            <p:stCondLst>
                              <p:cond delay="2100"/>
                            </p:stCondLst>
                            <p:childTnLst>
                              <p:par>
                                <p:cTn id="17" presetID="12" presetClass="entr" presetSubtype="1" fill="hold" grpId="0" nodeType="afterEffect">
                                  <p:stCondLst>
                                    <p:cond delay="300"/>
                                  </p:stCondLst>
                                  <p:childTnLst>
                                    <p:set>
                                      <p:cBhvr>
                                        <p:cTn id="18" dur="1" fill="hold">
                                          <p:stCondLst>
                                            <p:cond delay="0"/>
                                          </p:stCondLst>
                                        </p:cTn>
                                        <p:tgtEl>
                                          <p:spTgt spid="32"/>
                                        </p:tgtEl>
                                        <p:attrNameLst>
                                          <p:attrName>style.visibility</p:attrName>
                                        </p:attrNameLst>
                                      </p:cBhvr>
                                      <p:to>
                                        <p:strVal val="visible"/>
                                      </p:to>
                                    </p:set>
                                    <p:animEffect transition="in" filter="slide(fromTop)">
                                      <p:cBhvr>
                                        <p:cTn id="19" dur="500"/>
                                        <p:tgtEl>
                                          <p:spTgt spid="32"/>
                                        </p:tgtEl>
                                      </p:cBhvr>
                                    </p:animEffect>
                                  </p:childTnLst>
                                </p:cTn>
                              </p:par>
                            </p:childTnLst>
                          </p:cTn>
                        </p:par>
                        <p:par>
                          <p:cTn id="20" fill="hold" nodeType="afterGroup">
                            <p:stCondLst>
                              <p:cond delay="2900"/>
                            </p:stCondLst>
                            <p:childTnLst>
                              <p:par>
                                <p:cTn id="21" presetID="12" presetClass="entr" presetSubtype="1" fill="hold" grpId="0" nodeType="afterEffect">
                                  <p:stCondLst>
                                    <p:cond delay="300"/>
                                  </p:stCondLst>
                                  <p:childTnLst>
                                    <p:set>
                                      <p:cBhvr>
                                        <p:cTn id="22" dur="1" fill="hold">
                                          <p:stCondLst>
                                            <p:cond delay="0"/>
                                          </p:stCondLst>
                                        </p:cTn>
                                        <p:tgtEl>
                                          <p:spTgt spid="33"/>
                                        </p:tgtEl>
                                        <p:attrNameLst>
                                          <p:attrName>style.visibility</p:attrName>
                                        </p:attrNameLst>
                                      </p:cBhvr>
                                      <p:to>
                                        <p:strVal val="visible"/>
                                      </p:to>
                                    </p:set>
                                    <p:animEffect transition="in" filter="slide(fromTop)">
                                      <p:cBhvr>
                                        <p:cTn id="23" dur="500"/>
                                        <p:tgtEl>
                                          <p:spTgt spid="33"/>
                                        </p:tgtEl>
                                      </p:cBhvr>
                                    </p:animEffect>
                                  </p:childTnLst>
                                </p:cTn>
                              </p:par>
                            </p:childTnLst>
                          </p:cTn>
                        </p:par>
                        <p:par>
                          <p:cTn id="24" fill="hold" nodeType="afterGroup">
                            <p:stCondLst>
                              <p:cond delay="3700"/>
                            </p:stCondLst>
                            <p:childTnLst>
                              <p:par>
                                <p:cTn id="25" presetID="12" presetClass="entr" presetSubtype="1" fill="hold" grpId="0" nodeType="afterEffect">
                                  <p:stCondLst>
                                    <p:cond delay="300"/>
                                  </p:stCondLst>
                                  <p:childTnLst>
                                    <p:set>
                                      <p:cBhvr>
                                        <p:cTn id="26" dur="1" fill="hold">
                                          <p:stCondLst>
                                            <p:cond delay="0"/>
                                          </p:stCondLst>
                                        </p:cTn>
                                        <p:tgtEl>
                                          <p:spTgt spid="34"/>
                                        </p:tgtEl>
                                        <p:attrNameLst>
                                          <p:attrName>style.visibility</p:attrName>
                                        </p:attrNameLst>
                                      </p:cBhvr>
                                      <p:to>
                                        <p:strVal val="visible"/>
                                      </p:to>
                                    </p:set>
                                    <p:animEffect transition="in" filter="slide(fromTop)">
                                      <p:cBhvr>
                                        <p:cTn id="27" dur="500"/>
                                        <p:tgtEl>
                                          <p:spTgt spid="34"/>
                                        </p:tgtEl>
                                      </p:cBhvr>
                                    </p:animEffect>
                                  </p:childTnLst>
                                </p:cTn>
                              </p:par>
                            </p:childTnLst>
                          </p:cTn>
                        </p:par>
                        <p:par>
                          <p:cTn id="28" fill="hold" nodeType="afterGroup">
                            <p:stCondLst>
                              <p:cond delay="4500"/>
                            </p:stCondLst>
                            <p:childTnLst>
                              <p:par>
                                <p:cTn id="29" presetID="12" presetClass="entr" presetSubtype="1" fill="hold" grpId="0" nodeType="afterEffect">
                                  <p:stCondLst>
                                    <p:cond delay="300"/>
                                  </p:stCondLst>
                                  <p:childTnLst>
                                    <p:set>
                                      <p:cBhvr>
                                        <p:cTn id="30" dur="1" fill="hold">
                                          <p:stCondLst>
                                            <p:cond delay="0"/>
                                          </p:stCondLst>
                                        </p:cTn>
                                        <p:tgtEl>
                                          <p:spTgt spid="35"/>
                                        </p:tgtEl>
                                        <p:attrNameLst>
                                          <p:attrName>style.visibility</p:attrName>
                                        </p:attrNameLst>
                                      </p:cBhvr>
                                      <p:to>
                                        <p:strVal val="visible"/>
                                      </p:to>
                                    </p:set>
                                    <p:animEffect transition="in" filter="slide(fromTop)">
                                      <p:cBhvr>
                                        <p:cTn id="31" dur="500"/>
                                        <p:tgtEl>
                                          <p:spTgt spid="35"/>
                                        </p:tgtEl>
                                      </p:cBhvr>
                                    </p:animEffect>
                                  </p:childTnLst>
                                </p:cTn>
                              </p:par>
                            </p:childTnLst>
                          </p:cTn>
                        </p:par>
                        <p:par>
                          <p:cTn id="32" fill="hold" nodeType="afterGroup">
                            <p:stCondLst>
                              <p:cond delay="5300"/>
                            </p:stCondLst>
                            <p:childTnLst>
                              <p:par>
                                <p:cTn id="33" presetID="12" presetClass="entr" presetSubtype="1" fill="hold" grpId="0" nodeType="afterEffect">
                                  <p:stCondLst>
                                    <p:cond delay="300"/>
                                  </p:stCondLst>
                                  <p:childTnLst>
                                    <p:set>
                                      <p:cBhvr>
                                        <p:cTn id="34" dur="1" fill="hold">
                                          <p:stCondLst>
                                            <p:cond delay="0"/>
                                          </p:stCondLst>
                                        </p:cTn>
                                        <p:tgtEl>
                                          <p:spTgt spid="36"/>
                                        </p:tgtEl>
                                        <p:attrNameLst>
                                          <p:attrName>style.visibility</p:attrName>
                                        </p:attrNameLst>
                                      </p:cBhvr>
                                      <p:to>
                                        <p:strVal val="visible"/>
                                      </p:to>
                                    </p:set>
                                    <p:animEffect transition="in" filter="slide(fromTop)">
                                      <p:cBhvr>
                                        <p:cTn id="35" dur="500"/>
                                        <p:tgtEl>
                                          <p:spTgt spid="36"/>
                                        </p:tgtEl>
                                      </p:cBhvr>
                                    </p:animEffect>
                                  </p:childTnLst>
                                </p:cTn>
                              </p:par>
                            </p:childTnLst>
                          </p:cTn>
                        </p:par>
                        <p:par>
                          <p:cTn id="36" fill="hold" nodeType="afterGroup">
                            <p:stCondLst>
                              <p:cond delay="6100"/>
                            </p:stCondLst>
                            <p:childTnLst>
                              <p:par>
                                <p:cTn id="37" presetID="12" presetClass="entr" presetSubtype="1" fill="hold" grpId="0" nodeType="afterEffect">
                                  <p:stCondLst>
                                    <p:cond delay="300"/>
                                  </p:stCondLst>
                                  <p:childTnLst>
                                    <p:set>
                                      <p:cBhvr>
                                        <p:cTn id="38" dur="1" fill="hold">
                                          <p:stCondLst>
                                            <p:cond delay="0"/>
                                          </p:stCondLst>
                                        </p:cTn>
                                        <p:tgtEl>
                                          <p:spTgt spid="37"/>
                                        </p:tgtEl>
                                        <p:attrNameLst>
                                          <p:attrName>style.visibility</p:attrName>
                                        </p:attrNameLst>
                                      </p:cBhvr>
                                      <p:to>
                                        <p:strVal val="visible"/>
                                      </p:to>
                                    </p:set>
                                    <p:animEffect transition="in" filter="slide(fromTop)">
                                      <p:cBhvr>
                                        <p:cTn id="39" dur="500"/>
                                        <p:tgtEl>
                                          <p:spTgt spid="37"/>
                                        </p:tgtEl>
                                      </p:cBhvr>
                                    </p:animEffect>
                                  </p:childTnLst>
                                </p:cTn>
                              </p:par>
                            </p:childTnLst>
                          </p:cTn>
                        </p:par>
                        <p:par>
                          <p:cTn id="40" fill="hold" nodeType="afterGroup">
                            <p:stCondLst>
                              <p:cond delay="6900"/>
                            </p:stCondLst>
                            <p:childTnLst>
                              <p:par>
                                <p:cTn id="41" presetID="12" presetClass="entr" presetSubtype="1" fill="hold" grpId="0" nodeType="afterEffect">
                                  <p:stCondLst>
                                    <p:cond delay="300"/>
                                  </p:stCondLst>
                                  <p:childTnLst>
                                    <p:set>
                                      <p:cBhvr>
                                        <p:cTn id="42" dur="1" fill="hold">
                                          <p:stCondLst>
                                            <p:cond delay="0"/>
                                          </p:stCondLst>
                                        </p:cTn>
                                        <p:tgtEl>
                                          <p:spTgt spid="38"/>
                                        </p:tgtEl>
                                        <p:attrNameLst>
                                          <p:attrName>style.visibility</p:attrName>
                                        </p:attrNameLst>
                                      </p:cBhvr>
                                      <p:to>
                                        <p:strVal val="visible"/>
                                      </p:to>
                                    </p:set>
                                    <p:animEffect transition="in" filter="slide(fromTop)">
                                      <p:cBhvr>
                                        <p:cTn id="43" dur="500"/>
                                        <p:tgtEl>
                                          <p:spTgt spid="38"/>
                                        </p:tgtEl>
                                      </p:cBhvr>
                                    </p:animEffect>
                                  </p:childTnLst>
                                </p:cTn>
                              </p:par>
                            </p:childTnLst>
                          </p:cTn>
                        </p:par>
                        <p:par>
                          <p:cTn id="44" fill="hold" nodeType="afterGroup">
                            <p:stCondLst>
                              <p:cond delay="7700"/>
                            </p:stCondLst>
                            <p:childTnLst>
                              <p:par>
                                <p:cTn id="45" presetID="12" presetClass="entr" presetSubtype="1" fill="hold" grpId="0" nodeType="afterEffect">
                                  <p:stCondLst>
                                    <p:cond delay="300"/>
                                  </p:stCondLst>
                                  <p:childTnLst>
                                    <p:set>
                                      <p:cBhvr>
                                        <p:cTn id="46" dur="1" fill="hold">
                                          <p:stCondLst>
                                            <p:cond delay="0"/>
                                          </p:stCondLst>
                                        </p:cTn>
                                        <p:tgtEl>
                                          <p:spTgt spid="39"/>
                                        </p:tgtEl>
                                        <p:attrNameLst>
                                          <p:attrName>style.visibility</p:attrName>
                                        </p:attrNameLst>
                                      </p:cBhvr>
                                      <p:to>
                                        <p:strVal val="visible"/>
                                      </p:to>
                                    </p:set>
                                    <p:animEffect transition="in" filter="slide(fromTop)">
                                      <p:cBhvr>
                                        <p:cTn id="47" dur="500"/>
                                        <p:tgtEl>
                                          <p:spTgt spid="39"/>
                                        </p:tgtEl>
                                      </p:cBhvr>
                                    </p:animEffect>
                                  </p:childTnLst>
                                </p:cTn>
                              </p:par>
                            </p:childTnLst>
                          </p:cTn>
                        </p:par>
                        <p:par>
                          <p:cTn id="48" fill="hold" nodeType="afterGroup">
                            <p:stCondLst>
                              <p:cond delay="8500"/>
                            </p:stCondLst>
                            <p:childTnLst>
                              <p:par>
                                <p:cTn id="49" presetID="12" presetClass="entr" presetSubtype="1" fill="hold" grpId="0" nodeType="afterEffect">
                                  <p:stCondLst>
                                    <p:cond delay="300"/>
                                  </p:stCondLst>
                                  <p:childTnLst>
                                    <p:set>
                                      <p:cBhvr>
                                        <p:cTn id="50" dur="1" fill="hold">
                                          <p:stCondLst>
                                            <p:cond delay="0"/>
                                          </p:stCondLst>
                                        </p:cTn>
                                        <p:tgtEl>
                                          <p:spTgt spid="49"/>
                                        </p:tgtEl>
                                        <p:attrNameLst>
                                          <p:attrName>style.visibility</p:attrName>
                                        </p:attrNameLst>
                                      </p:cBhvr>
                                      <p:to>
                                        <p:strVal val="visible"/>
                                      </p:to>
                                    </p:set>
                                    <p:animEffect transition="in" filter="slide(fromTop)">
                                      <p:cBhvr>
                                        <p:cTn id="51" dur="500"/>
                                        <p:tgtEl>
                                          <p:spTgt spid="49"/>
                                        </p:tgtEl>
                                      </p:cBhvr>
                                    </p:animEffect>
                                  </p:childTnLst>
                                </p:cTn>
                              </p:par>
                            </p:childTnLst>
                          </p:cTn>
                        </p:par>
                        <p:par>
                          <p:cTn id="52" fill="hold" nodeType="afterGroup">
                            <p:stCondLst>
                              <p:cond delay="9300"/>
                            </p:stCondLst>
                            <p:childTnLst>
                              <p:par>
                                <p:cTn id="53" presetID="12" presetClass="entr" presetSubtype="1" fill="hold" grpId="0" nodeType="afterEffect">
                                  <p:stCondLst>
                                    <p:cond delay="300"/>
                                  </p:stCondLst>
                                  <p:childTnLst>
                                    <p:set>
                                      <p:cBhvr>
                                        <p:cTn id="54" dur="1" fill="hold">
                                          <p:stCondLst>
                                            <p:cond delay="0"/>
                                          </p:stCondLst>
                                        </p:cTn>
                                        <p:tgtEl>
                                          <p:spTgt spid="50"/>
                                        </p:tgtEl>
                                        <p:attrNameLst>
                                          <p:attrName>style.visibility</p:attrName>
                                        </p:attrNameLst>
                                      </p:cBhvr>
                                      <p:to>
                                        <p:strVal val="visible"/>
                                      </p:to>
                                    </p:set>
                                    <p:animEffect transition="in" filter="slide(fromTop)">
                                      <p:cBhvr>
                                        <p:cTn id="55" dur="500"/>
                                        <p:tgtEl>
                                          <p:spTgt spid="50"/>
                                        </p:tgtEl>
                                      </p:cBhvr>
                                    </p:animEffect>
                                  </p:childTnLst>
                                </p:cTn>
                              </p:par>
                            </p:childTnLst>
                          </p:cTn>
                        </p:par>
                        <p:par>
                          <p:cTn id="56" fill="hold" nodeType="afterGroup">
                            <p:stCondLst>
                              <p:cond delay="10100"/>
                            </p:stCondLst>
                            <p:childTnLst>
                              <p:par>
                                <p:cTn id="57" presetID="12" presetClass="entr" presetSubtype="1" fill="hold" grpId="0" nodeType="afterEffect">
                                  <p:stCondLst>
                                    <p:cond delay="300"/>
                                  </p:stCondLst>
                                  <p:childTnLst>
                                    <p:set>
                                      <p:cBhvr>
                                        <p:cTn id="58" dur="1" fill="hold">
                                          <p:stCondLst>
                                            <p:cond delay="0"/>
                                          </p:stCondLst>
                                        </p:cTn>
                                        <p:tgtEl>
                                          <p:spTgt spid="51"/>
                                        </p:tgtEl>
                                        <p:attrNameLst>
                                          <p:attrName>style.visibility</p:attrName>
                                        </p:attrNameLst>
                                      </p:cBhvr>
                                      <p:to>
                                        <p:strVal val="visible"/>
                                      </p:to>
                                    </p:set>
                                    <p:animEffect transition="in" filter="slide(fromTop)">
                                      <p:cBhvr>
                                        <p:cTn id="59" dur="500"/>
                                        <p:tgtEl>
                                          <p:spTgt spid="51"/>
                                        </p:tgtEl>
                                      </p:cBhvr>
                                    </p:animEffect>
                                  </p:childTnLst>
                                </p:cTn>
                              </p:par>
                            </p:childTnLst>
                          </p:cTn>
                        </p:par>
                        <p:par>
                          <p:cTn id="60" fill="hold" nodeType="afterGroup">
                            <p:stCondLst>
                              <p:cond delay="10900"/>
                            </p:stCondLst>
                            <p:childTnLst>
                              <p:par>
                                <p:cTn id="61" presetID="12" presetClass="entr" presetSubtype="1" fill="hold" grpId="0" nodeType="afterEffect">
                                  <p:stCondLst>
                                    <p:cond delay="300"/>
                                  </p:stCondLst>
                                  <p:childTnLst>
                                    <p:set>
                                      <p:cBhvr>
                                        <p:cTn id="62" dur="1" fill="hold">
                                          <p:stCondLst>
                                            <p:cond delay="0"/>
                                          </p:stCondLst>
                                        </p:cTn>
                                        <p:tgtEl>
                                          <p:spTgt spid="52"/>
                                        </p:tgtEl>
                                        <p:attrNameLst>
                                          <p:attrName>style.visibility</p:attrName>
                                        </p:attrNameLst>
                                      </p:cBhvr>
                                      <p:to>
                                        <p:strVal val="visible"/>
                                      </p:to>
                                    </p:set>
                                    <p:animEffect transition="in" filter="slide(fromTop)">
                                      <p:cBhvr>
                                        <p:cTn id="63" dur="500"/>
                                        <p:tgtEl>
                                          <p:spTgt spid="52"/>
                                        </p:tgtEl>
                                      </p:cBhvr>
                                    </p:animEffect>
                                  </p:childTnLst>
                                </p:cTn>
                              </p:par>
                            </p:childTnLst>
                          </p:cTn>
                        </p:par>
                        <p:par>
                          <p:cTn id="64" fill="hold" nodeType="afterGroup">
                            <p:stCondLst>
                              <p:cond delay="11700"/>
                            </p:stCondLst>
                            <p:childTnLst>
                              <p:par>
                                <p:cTn id="65" presetID="12" presetClass="entr" presetSubtype="1" fill="hold" grpId="0" nodeType="afterEffect">
                                  <p:stCondLst>
                                    <p:cond delay="300"/>
                                  </p:stCondLst>
                                  <p:childTnLst>
                                    <p:set>
                                      <p:cBhvr>
                                        <p:cTn id="66" dur="1" fill="hold">
                                          <p:stCondLst>
                                            <p:cond delay="0"/>
                                          </p:stCondLst>
                                        </p:cTn>
                                        <p:tgtEl>
                                          <p:spTgt spid="53"/>
                                        </p:tgtEl>
                                        <p:attrNameLst>
                                          <p:attrName>style.visibility</p:attrName>
                                        </p:attrNameLst>
                                      </p:cBhvr>
                                      <p:to>
                                        <p:strVal val="visible"/>
                                      </p:to>
                                    </p:set>
                                    <p:animEffect transition="in" filter="slide(fromTop)">
                                      <p:cBhvr>
                                        <p:cTn id="6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9"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107"/>
          <p:cNvSpPr>
            <a:spLocks noChangeArrowheads="1"/>
          </p:cNvSpPr>
          <p:nvPr/>
        </p:nvSpPr>
        <p:spPr bwMode="auto">
          <a:xfrm>
            <a:off x="4143372" y="759614"/>
            <a:ext cx="4730894"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أنواع </a:t>
            </a:r>
            <a:r>
              <a:rPr lang="ar-EG" sz="2400" dirty="0" err="1">
                <a:solidFill>
                  <a:srgbClr val="FFFF00"/>
                </a:solidFill>
                <a:cs typeface="PT Bold Heading" pitchFamily="2" charset="-78"/>
              </a:rPr>
              <a:t>التعاطى</a:t>
            </a:r>
            <a:r>
              <a:rPr lang="ar-EG" sz="2400" dirty="0">
                <a:solidFill>
                  <a:srgbClr val="FFFF00"/>
                </a:solidFill>
                <a:cs typeface="PT Bold Heading" pitchFamily="2" charset="-78"/>
              </a:rPr>
              <a:t> للمخدرات</a:t>
            </a:r>
            <a:br>
              <a:rPr lang="ar-EG" sz="2400" dirty="0">
                <a:solidFill>
                  <a:srgbClr val="FFFF00"/>
                </a:solidFill>
                <a:cs typeface="PT Bold Heading" pitchFamily="2" charset="-78"/>
              </a:rPr>
            </a:br>
            <a:endParaRPr lang="ar-EG" sz="400" dirty="0">
              <a:solidFill>
                <a:srgbClr val="FFFF00"/>
              </a:solidFill>
              <a:cs typeface="PT Bold Heading" pitchFamily="2" charset="-78"/>
            </a:endParaRPr>
          </a:p>
        </p:txBody>
      </p:sp>
      <p:sp>
        <p:nvSpPr>
          <p:cNvPr id="4" name="AutoShape 2"/>
          <p:cNvSpPr>
            <a:spLocks noChangeArrowheads="1"/>
          </p:cNvSpPr>
          <p:nvPr/>
        </p:nvSpPr>
        <p:spPr bwMode="auto">
          <a:xfrm>
            <a:off x="4572000" y="1982118"/>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التجريبى .</a:t>
            </a:r>
          </a:p>
        </p:txBody>
      </p:sp>
      <p:sp>
        <p:nvSpPr>
          <p:cNvPr id="5" name="AutoShape 2"/>
          <p:cNvSpPr>
            <a:spLocks noChangeArrowheads="1"/>
          </p:cNvSpPr>
          <p:nvPr/>
        </p:nvSpPr>
        <p:spPr bwMode="auto">
          <a:xfrm>
            <a:off x="4572000" y="2990230"/>
            <a:ext cx="433286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المتقطع (بالمناسبة) . </a:t>
            </a:r>
          </a:p>
        </p:txBody>
      </p:sp>
      <p:sp>
        <p:nvSpPr>
          <p:cNvPr id="7" name="AutoShape 2"/>
          <p:cNvSpPr>
            <a:spLocks noChangeArrowheads="1"/>
          </p:cNvSpPr>
          <p:nvPr/>
        </p:nvSpPr>
        <p:spPr bwMode="auto">
          <a:xfrm>
            <a:off x="4572000" y="3998342"/>
            <a:ext cx="433286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المنتظم  .</a:t>
            </a:r>
          </a:p>
        </p:txBody>
      </p:sp>
      <p:sp>
        <p:nvSpPr>
          <p:cNvPr id="8" name="AutoShape 2"/>
          <p:cNvSpPr>
            <a:spLocks noChangeArrowheads="1"/>
          </p:cNvSpPr>
          <p:nvPr/>
        </p:nvSpPr>
        <p:spPr bwMode="auto">
          <a:xfrm>
            <a:off x="4572000" y="4862438"/>
            <a:ext cx="4332862"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المتعدد للمواد المخدرة .</a:t>
            </a:r>
          </a:p>
        </p:txBody>
      </p:sp>
    </p:spTree>
    <p:extLst>
      <p:ext uri="{BB962C8B-B14F-4D97-AF65-F5344CB8AC3E}">
        <p14:creationId xmlns="" xmlns:p14="http://schemas.microsoft.com/office/powerpoint/2010/main" val="727331662"/>
      </p:ext>
    </p:extLst>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251520" y="2204864"/>
            <a:ext cx="8640960" cy="1183093"/>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هو عملية التعاطى لمرة واحدة بهدف التجربة  وإكتشاف آثارها وقد يتوقف </a:t>
            </a:r>
            <a:br>
              <a:rPr lang="ar-EG" sz="2200" dirty="0">
                <a:solidFill>
                  <a:srgbClr val="FFFFFF"/>
                </a:solidFill>
                <a:cs typeface="PT Bold Heading" pitchFamily="2" charset="-78"/>
              </a:rPr>
            </a:br>
            <a:r>
              <a:rPr lang="ar-EG" sz="2200" dirty="0">
                <a:solidFill>
                  <a:srgbClr val="FFFFFF"/>
                </a:solidFill>
                <a:cs typeface="PT Bold Heading" pitchFamily="2" charset="-78"/>
              </a:rPr>
              <a:t>المجرب من أول مرة أو مرتين وقد يترتب على ذلك الإستمرار فى التعاطى .</a:t>
            </a:r>
          </a:p>
        </p:txBody>
      </p:sp>
      <p:sp>
        <p:nvSpPr>
          <p:cNvPr id="4" name="AutoShape 2"/>
          <p:cNvSpPr>
            <a:spLocks noChangeArrowheads="1"/>
          </p:cNvSpPr>
          <p:nvPr/>
        </p:nvSpPr>
        <p:spPr bwMode="auto">
          <a:xfrm>
            <a:off x="4572000" y="1556792"/>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التجريبى </a:t>
            </a:r>
          </a:p>
        </p:txBody>
      </p:sp>
      <p:sp>
        <p:nvSpPr>
          <p:cNvPr id="5" name="AutoShape 2"/>
          <p:cNvSpPr>
            <a:spLocks noChangeArrowheads="1"/>
          </p:cNvSpPr>
          <p:nvPr/>
        </p:nvSpPr>
        <p:spPr bwMode="auto">
          <a:xfrm>
            <a:off x="251520" y="4221088"/>
            <a:ext cx="8640960" cy="1744949"/>
          </a:xfrm>
          <a:prstGeom prst="roundRect">
            <a:avLst>
              <a:gd name="adj" fmla="val 16667"/>
            </a:avLst>
          </a:prstGeom>
          <a:solidFill>
            <a:srgbClr val="0000FF"/>
          </a:solidFill>
          <a:ln w="38100">
            <a:solidFill>
              <a:srgbClr val="FFFF00"/>
            </a:solidFill>
            <a:round/>
            <a:headEnd/>
            <a:tailEnd/>
          </a:ln>
        </p:spPr>
        <p:txBody>
          <a:bodyPr wrap="square" lIns="95063" tIns="47531" rIns="95063" bIns="47531" anchor="ctr">
            <a:spAutoFit/>
          </a:bodyPr>
          <a:lstStyle/>
          <a:p>
            <a:pPr algn="justLow" defTabSz="957263" fontAlgn="base">
              <a:lnSpc>
                <a:spcPct val="150000"/>
              </a:lnSpc>
              <a:spcBef>
                <a:spcPct val="50000"/>
              </a:spcBef>
              <a:spcAft>
                <a:spcPct val="0"/>
              </a:spcAft>
              <a:tabLst>
                <a:tab pos="57150" algn="l"/>
              </a:tabLst>
              <a:defRPr/>
            </a:pPr>
            <a:r>
              <a:rPr lang="ar-EG" sz="2200" dirty="0">
                <a:solidFill>
                  <a:srgbClr val="FFFFFF"/>
                </a:solidFill>
                <a:cs typeface="PT Bold Heading" pitchFamily="2" charset="-78"/>
              </a:rPr>
              <a:t>ويقصد به تعاطى الفرد المواد المخدرة فى بعض المناسبات الإجتماعية مثل الحفلات أو الأفراح وتوهم التأثير الإيجابى على القدرة الجنسية وتعتبر هذه المرحلة متقدمة عن مرحلة التعاطى التجريبى .</a:t>
            </a:r>
          </a:p>
        </p:txBody>
      </p:sp>
      <p:sp>
        <p:nvSpPr>
          <p:cNvPr id="6" name="AutoShape 2"/>
          <p:cNvSpPr>
            <a:spLocks noChangeArrowheads="1"/>
          </p:cNvSpPr>
          <p:nvPr/>
        </p:nvSpPr>
        <p:spPr bwMode="auto">
          <a:xfrm>
            <a:off x="4572000" y="3573016"/>
            <a:ext cx="4320480" cy="510778"/>
          </a:xfrm>
          <a:prstGeom prst="roundRect">
            <a:avLst>
              <a:gd name="adj" fmla="val 16667"/>
            </a:avLst>
          </a:prstGeom>
          <a:solidFill>
            <a:srgbClr val="AD9906">
              <a:lumMod val="60000"/>
              <a:lumOff val="40000"/>
            </a:srgbClr>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wrap="square" rtlCol="1">
            <a:spAutoFit/>
            <a:sp3d extrusionH="57150">
              <a:bevelT w="57150" h="38100" prst="artDeco"/>
            </a:sp3d>
          </a:bodyPr>
          <a:lstStyle/>
          <a:p>
            <a:pPr algn="justLow">
              <a:spcBef>
                <a:spcPct val="0"/>
              </a:spcBef>
            </a:pPr>
            <a:r>
              <a:rPr lang="ar-EG" sz="2400" kern="0" dirty="0">
                <a:ln w="900" cmpd="sng">
                  <a:noFill/>
                  <a:prstDash val="solid"/>
                </a:ln>
                <a:solidFill>
                  <a:srgbClr val="C00000"/>
                </a:solidFill>
                <a:effectLst>
                  <a:innerShdw blurRad="101600" dist="76200" dir="5400000">
                    <a:srgbClr val="0099CC">
                      <a:satMod val="190000"/>
                      <a:tint val="100000"/>
                      <a:alpha val="74000"/>
                    </a:srgbClr>
                  </a:innerShdw>
                </a:effectLst>
                <a:latin typeface="Times New Roman" pitchFamily="18" charset="0"/>
                <a:cs typeface="PT Bold Heading" pitchFamily="2" charset="-78"/>
              </a:rPr>
              <a:t>التعاطى المتقطع (بالمناسبة) </a:t>
            </a:r>
          </a:p>
        </p:txBody>
      </p:sp>
      <p:sp>
        <p:nvSpPr>
          <p:cNvPr id="7" name="AutoShape 3107"/>
          <p:cNvSpPr>
            <a:spLocks noChangeArrowheads="1"/>
          </p:cNvSpPr>
          <p:nvPr/>
        </p:nvSpPr>
        <p:spPr bwMode="auto">
          <a:xfrm>
            <a:off x="4143372" y="759614"/>
            <a:ext cx="4730894" cy="578882"/>
          </a:xfrm>
          <a:prstGeom prst="roundRect">
            <a:avLst>
              <a:gd name="adj" fmla="val 16667"/>
            </a:avLst>
          </a:prstGeom>
          <a:solidFill>
            <a:srgbClr val="800000"/>
          </a:solidFill>
          <a:ln w="28575">
            <a:solidFill>
              <a:schemeClr val="folHlink"/>
            </a:solidFill>
            <a:round/>
            <a:headEnd/>
            <a:tailEnd/>
          </a:ln>
        </p:spPr>
        <p:txBody>
          <a:bodyPr wrap="square">
            <a:spAutoFit/>
          </a:bodyPr>
          <a:lstStyle/>
          <a:p>
            <a:pPr algn="justLow"/>
            <a:r>
              <a:rPr lang="ar-EG" sz="2400" dirty="0">
                <a:solidFill>
                  <a:srgbClr val="FFFF00"/>
                </a:solidFill>
                <a:cs typeface="PT Bold Heading" pitchFamily="2" charset="-78"/>
              </a:rPr>
              <a:t>تابع أنواع </a:t>
            </a:r>
            <a:r>
              <a:rPr lang="ar-EG" sz="2400" dirty="0" err="1">
                <a:solidFill>
                  <a:srgbClr val="FFFF00"/>
                </a:solidFill>
                <a:cs typeface="PT Bold Heading" pitchFamily="2" charset="-78"/>
              </a:rPr>
              <a:t>التعاطى</a:t>
            </a:r>
            <a:r>
              <a:rPr lang="ar-EG" sz="2400" dirty="0">
                <a:solidFill>
                  <a:srgbClr val="FFFF00"/>
                </a:solidFill>
                <a:cs typeface="PT Bold Heading" pitchFamily="2" charset="-78"/>
              </a:rPr>
              <a:t> للمخدرات</a:t>
            </a:r>
            <a:br>
              <a:rPr lang="ar-EG" sz="2400" dirty="0">
                <a:solidFill>
                  <a:srgbClr val="FFFF00"/>
                </a:solidFill>
                <a:cs typeface="PT Bold Heading" pitchFamily="2" charset="-78"/>
              </a:rPr>
            </a:br>
            <a:endParaRPr lang="ar-EG" sz="400" dirty="0">
              <a:solidFill>
                <a:srgbClr val="FFFF00"/>
              </a:solidFill>
              <a:cs typeface="PT Bold Heading" pitchFamily="2" charset="-78"/>
            </a:endParaRPr>
          </a:p>
        </p:txBody>
      </p:sp>
    </p:spTree>
    <p:extLst>
      <p:ext uri="{BB962C8B-B14F-4D97-AF65-F5344CB8AC3E}">
        <p14:creationId xmlns="" xmlns:p14="http://schemas.microsoft.com/office/powerpoint/2010/main" val="2668245329"/>
      </p:ext>
    </p:extLst>
  </p:cSld>
  <p:clrMapOvr>
    <a:masterClrMapping/>
  </p:clrMapOvr>
  <p:transition spd="slow">
    <p:wedg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2248</Words>
  <Application>Microsoft Office PowerPoint</Application>
  <PresentationFormat>عرض على الشاشة (3:4)‏</PresentationFormat>
  <Paragraphs>249</Paragraphs>
  <Slides>48</Slides>
  <Notes>2</Notes>
  <HiddenSlides>0</HiddenSlides>
  <MMClips>0</MMClips>
  <ScaleCrop>false</ScaleCrop>
  <HeadingPairs>
    <vt:vector size="6" baseType="variant">
      <vt:variant>
        <vt:lpstr>سمة</vt:lpstr>
      </vt:variant>
      <vt:variant>
        <vt:i4>2</vt:i4>
      </vt:variant>
      <vt:variant>
        <vt:lpstr>خوادم OLE مضمنة</vt:lpstr>
      </vt:variant>
      <vt:variant>
        <vt:i4>2</vt:i4>
      </vt:variant>
      <vt:variant>
        <vt:lpstr>عناوين الشرائح</vt:lpstr>
      </vt:variant>
      <vt:variant>
        <vt:i4>48</vt:i4>
      </vt:variant>
    </vt:vector>
  </HeadingPairs>
  <TitlesOfParts>
    <vt:vector size="52" baseType="lpstr">
      <vt:lpstr>1_تصميم افتراضي</vt:lpstr>
      <vt:lpstr>Ion</vt:lpstr>
      <vt:lpstr>Clip</vt:lpstr>
      <vt:lpstr>Bitmap Image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dc:creator>
  <cp:lastModifiedBy>Abeer</cp:lastModifiedBy>
  <cp:revision>110</cp:revision>
  <dcterms:created xsi:type="dcterms:W3CDTF">2017-03-06T13:57:47Z</dcterms:created>
  <dcterms:modified xsi:type="dcterms:W3CDTF">2021-11-09T17:09:44Z</dcterms:modified>
</cp:coreProperties>
</file>