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80" r:id="rId2"/>
    <p:sldId id="256" r:id="rId3"/>
    <p:sldId id="270" r:id="rId4"/>
    <p:sldId id="257" r:id="rId5"/>
    <p:sldId id="275" r:id="rId6"/>
    <p:sldId id="258" r:id="rId7"/>
    <p:sldId id="259" r:id="rId8"/>
    <p:sldId id="260" r:id="rId9"/>
    <p:sldId id="261" r:id="rId10"/>
    <p:sldId id="273" r:id="rId11"/>
    <p:sldId id="263" r:id="rId12"/>
    <p:sldId id="264" r:id="rId13"/>
    <p:sldId id="265" r:id="rId14"/>
    <p:sldId id="276" r:id="rId15"/>
    <p:sldId id="266" r:id="rId16"/>
    <p:sldId id="279" r:id="rId17"/>
    <p:sldId id="277" r:id="rId18"/>
    <p:sldId id="278" r:id="rId19"/>
    <p:sldId id="272" r:id="rId2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5CC2"/>
    <a:srgbClr val="008000"/>
    <a:srgbClr val="99FF66"/>
    <a:srgbClr val="FF0000"/>
    <a:srgbClr val="FF33CC"/>
    <a:srgbClr val="FF0066"/>
    <a:srgbClr val="004A82"/>
    <a:srgbClr val="B15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عنوان 28"/>
          <p:cNvSpPr>
            <a:spLocks noGrp="1"/>
          </p:cNvSpPr>
          <p:nvPr>
            <p:ph type="ctrTitle"/>
          </p:nvPr>
        </p:nvSpPr>
        <p:spPr>
          <a:xfrm>
            <a:off x="381000" y="4853411"/>
            <a:ext cx="8458200" cy="1222375"/>
          </a:xfrm>
        </p:spPr>
        <p:txBody>
          <a:bodyPr anchor="t"/>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2" name="عنصر نائب للتذييل 1"/>
          <p:cNvSpPr>
            <a:spLocks noGrp="1"/>
          </p:cNvSpPr>
          <p:nvPr>
            <p:ph type="ftr" sz="quarter" idx="11"/>
          </p:nvPr>
        </p:nvSpPr>
        <p:spPr/>
        <p:txBody>
          <a:bodyPr/>
          <a:lstStyle/>
          <a:p>
            <a:endParaRPr lang="ar-SA" dirty="0"/>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A022720F-135A-4986-960E-89B0634878D1}"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022720F-135A-4986-960E-89B0634878D1}"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022720F-135A-4986-960E-89B0634878D1}"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19" name="عنصر نائب للتذييل 18"/>
          <p:cNvSpPr>
            <a:spLocks noGrp="1"/>
          </p:cNvSpPr>
          <p:nvPr>
            <p:ph type="ftr" sz="quarter" idx="11"/>
          </p:nvPr>
        </p:nvSpPr>
        <p:spPr>
          <a:xfrm>
            <a:off x="3581400" y="76200"/>
            <a:ext cx="2895600" cy="288925"/>
          </a:xfrm>
        </p:spPr>
        <p:txBody>
          <a:bodyPr/>
          <a:lstStyle/>
          <a:p>
            <a:endParaRPr lang="ar-SA" dirty="0"/>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A022720F-135A-4986-960E-89B0634878D1}"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19" name="عنصر نائب للتاريخ 18"/>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11" name="عنصر نائب للتذييل 10"/>
          <p:cNvSpPr>
            <a:spLocks noGrp="1"/>
          </p:cNvSpPr>
          <p:nvPr>
            <p:ph type="ftr" sz="quarter" idx="11"/>
          </p:nvPr>
        </p:nvSpPr>
        <p:spPr/>
        <p:txBody>
          <a:bodyPr/>
          <a:lstStyle/>
          <a:p>
            <a:endParaRPr lang="ar-SA" dirty="0"/>
          </a:p>
        </p:txBody>
      </p:sp>
      <p:sp>
        <p:nvSpPr>
          <p:cNvPr id="16" name="عنصر نائب لرقم الشريحة 15"/>
          <p:cNvSpPr>
            <a:spLocks noGrp="1"/>
          </p:cNvSpPr>
          <p:nvPr>
            <p:ph type="sldNum" sz="quarter" idx="12"/>
          </p:nvPr>
        </p:nvSpPr>
        <p:spPr/>
        <p:txBody>
          <a:bodyPr/>
          <a:lstStyle/>
          <a:p>
            <a:fld id="{A022720F-135A-4986-960E-89B0634878D1}" type="slidenum">
              <a:rPr lang="ar-SA" smtClean="0"/>
              <a:pPr/>
              <a:t>‹#›</a:t>
            </a:fld>
            <a:endParaRPr lang="ar-SA" dirty="0"/>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1" name="عنصر نائب للتاريخ 20"/>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10" name="عنصر نائب للتذييل 9"/>
          <p:cNvSpPr>
            <a:spLocks noGrp="1"/>
          </p:cNvSpPr>
          <p:nvPr>
            <p:ph type="ftr" sz="quarter" idx="11"/>
          </p:nvPr>
        </p:nvSpPr>
        <p:spPr/>
        <p:txBody>
          <a:bodyPr/>
          <a:lstStyle/>
          <a:p>
            <a:endParaRPr lang="ar-SA" dirty="0"/>
          </a:p>
        </p:txBody>
      </p:sp>
      <p:sp>
        <p:nvSpPr>
          <p:cNvPr id="31" name="عنصر نائب لرقم الشريحة 30"/>
          <p:cNvSpPr>
            <a:spLocks noGrp="1"/>
          </p:cNvSpPr>
          <p:nvPr>
            <p:ph type="sldNum" sz="quarter" idx="12"/>
          </p:nvPr>
        </p:nvSpPr>
        <p:spPr/>
        <p:txBody>
          <a:bodyPr/>
          <a:lstStyle/>
          <a:p>
            <a:fld id="{A022720F-135A-4986-960E-89B0634878D1}"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0" name="عنصر نائب للتاريخ 9"/>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a:xfrm>
            <a:off x="8229600" y="6477000"/>
            <a:ext cx="762000" cy="246888"/>
          </a:xfrm>
        </p:spPr>
        <p:txBody>
          <a:bodyPr/>
          <a:lstStyle/>
          <a:p>
            <a:fld id="{A022720F-135A-4986-960E-89B0634878D1}" type="slidenum">
              <a:rPr lang="ar-SA" smtClean="0"/>
              <a:pPr/>
              <a:t>‹#›</a:t>
            </a:fld>
            <a:endParaRPr lang="ar-SA" dirty="0"/>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21" name="عنصر نائب للتذييل 20"/>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A022720F-135A-4986-960E-89B0634878D1}"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24" name="عنصر نائب للتذييل 23"/>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A022720F-135A-4986-960E-89B0634878D1}"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5" name="عنصر نائب للتاريخ 24"/>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29" name="عنصر نائب للتذييل 28"/>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A022720F-135A-4986-960E-89B0634878D1}"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dirty="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fld id="{7E0FC46D-01E2-4B14-B19E-A0B3334D81B8}" type="datetimeFigureOut">
              <a:rPr lang="ar-SA" smtClean="0"/>
              <a:pPr/>
              <a:t>05/08/1443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31" name="عنصر نائب لرقم الشريحة 30"/>
          <p:cNvSpPr>
            <a:spLocks noGrp="1"/>
          </p:cNvSpPr>
          <p:nvPr>
            <p:ph type="sldNum" sz="quarter" idx="12"/>
          </p:nvPr>
        </p:nvSpPr>
        <p:spPr/>
        <p:txBody>
          <a:bodyPr/>
          <a:lstStyle/>
          <a:p>
            <a:fld id="{A022720F-135A-4986-960E-89B0634878D1}" type="slidenum">
              <a:rPr lang="ar-SA" smtClean="0"/>
              <a:pPr/>
              <a:t>‹#›</a:t>
            </a:fld>
            <a:endParaRPr lang="ar-SA" dirty="0"/>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E0FC46D-01E2-4B14-B19E-A0B3334D81B8}" type="datetimeFigureOut">
              <a:rPr lang="ar-SA" smtClean="0"/>
              <a:pPr/>
              <a:t>05/08/1443</a:t>
            </a:fld>
            <a:endParaRPr lang="ar-SA" dirty="0"/>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dirty="0"/>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022720F-135A-4986-960E-89B0634878D1}" type="slidenum">
              <a:rPr lang="ar-SA" smtClean="0"/>
              <a:pPr/>
              <a:t>‹#›</a:t>
            </a:fld>
            <a:endParaRPr lang="ar-SA" dirty="0"/>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1.xml" /><Relationship Id="rId5" Type="http://schemas.openxmlformats.org/officeDocument/2006/relationships/image" Target="../media/image7.jpeg" /><Relationship Id="rId4" Type="http://schemas.openxmlformats.org/officeDocument/2006/relationships/image" Target="../media/image6.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718516"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82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8153400" cy="4862870"/>
          </a:xfrm>
          <a:prstGeom prst="rect">
            <a:avLst/>
          </a:prstGeom>
        </p:spPr>
        <p:txBody>
          <a:bodyPr wrap="square">
            <a:spAutoFit/>
          </a:bodyPr>
          <a:lstStyle/>
          <a:p>
            <a:r>
              <a:rPr lang="ar-SA" dirty="0"/>
              <a:t> </a:t>
            </a:r>
          </a:p>
          <a:p>
            <a:r>
              <a:rPr lang="ar-SA" sz="2000" b="1" dirty="0">
                <a:solidFill>
                  <a:srgbClr val="FF0000"/>
                </a:solidFill>
              </a:rPr>
              <a:t>سادسا : مواصفات المدير المتنمر </a:t>
            </a:r>
          </a:p>
          <a:p>
            <a:r>
              <a:rPr lang="ar-SA" sz="2000" b="1" dirty="0"/>
              <a:t>يتصف المدير المتنمر  </a:t>
            </a:r>
          </a:p>
          <a:p>
            <a:r>
              <a:rPr lang="ar-SA" b="1" dirty="0">
                <a:solidFill>
                  <a:srgbClr val="008000"/>
                </a:solidFill>
              </a:rPr>
              <a:t>بالسلوك العدواني والرغبة في السيطرة، والتحكم بمجريات الأمور وحياة الآخرين وسلوكياتهم</a:t>
            </a:r>
            <a:r>
              <a:rPr lang="en-US" b="1" dirty="0">
                <a:solidFill>
                  <a:srgbClr val="008000"/>
                </a:solidFill>
              </a:rPr>
              <a:t>.</a:t>
            </a:r>
            <a:br>
              <a:rPr lang="en-US" b="1" dirty="0"/>
            </a:br>
            <a:r>
              <a:rPr lang="en-US" b="1" dirty="0"/>
              <a:t>  </a:t>
            </a:r>
            <a:r>
              <a:rPr lang="ar-SA" b="1" dirty="0">
                <a:solidFill>
                  <a:srgbClr val="0070C0"/>
                </a:solidFill>
              </a:rPr>
              <a:t>استغلال السلطة بشكل خاطئ، وبهدف إيذاء الآخرين بطريقة مباشرة أو غير مباشرة</a:t>
            </a:r>
            <a:r>
              <a:rPr lang="en-US" dirty="0"/>
              <a:t>.</a:t>
            </a:r>
            <a:br>
              <a:rPr lang="en-US" dirty="0"/>
            </a:br>
            <a:r>
              <a:rPr lang="en-US" dirty="0"/>
              <a:t>  </a:t>
            </a:r>
            <a:r>
              <a:rPr lang="ar-SA" b="1" dirty="0">
                <a:solidFill>
                  <a:srgbClr val="008000"/>
                </a:solidFill>
              </a:rPr>
              <a:t>الاستعداد لتصعيد الصراع في أي وقت، ومن أجل أمور قد تكون من الصغائر التي لا تستحق الصراع من أجلها</a:t>
            </a:r>
            <a:r>
              <a:rPr lang="en-US" dirty="0"/>
              <a:t>.</a:t>
            </a:r>
            <a:br>
              <a:rPr lang="en-US" dirty="0"/>
            </a:br>
            <a:r>
              <a:rPr lang="en-US" dirty="0"/>
              <a:t> . </a:t>
            </a:r>
            <a:r>
              <a:rPr lang="ar-SA" b="1" dirty="0">
                <a:solidFill>
                  <a:srgbClr val="004A82"/>
                </a:solidFill>
              </a:rPr>
              <a:t>القدرة على الاستمرار في الصراع والخصام لأكثر مدى ممكن</a:t>
            </a:r>
            <a:r>
              <a:rPr lang="en-US" dirty="0"/>
              <a:t>.</a:t>
            </a:r>
            <a:br>
              <a:rPr lang="en-US" dirty="0"/>
            </a:br>
            <a:r>
              <a:rPr lang="en-US" dirty="0"/>
              <a:t> </a:t>
            </a:r>
            <a:r>
              <a:rPr lang="en-US" b="1" dirty="0">
                <a:solidFill>
                  <a:srgbClr val="008000"/>
                </a:solidFill>
              </a:rPr>
              <a:t>. </a:t>
            </a:r>
            <a:r>
              <a:rPr lang="ar-SA" b="1" dirty="0">
                <a:solidFill>
                  <a:srgbClr val="008000"/>
                </a:solidFill>
              </a:rPr>
              <a:t>الرغبة في الحفاظ على الصراع وعدم الرغبة في التسامح</a:t>
            </a:r>
            <a:r>
              <a:rPr lang="en-US" b="1" dirty="0">
                <a:solidFill>
                  <a:srgbClr val="008000"/>
                </a:solidFill>
              </a:rPr>
              <a:t>.</a:t>
            </a:r>
            <a:br>
              <a:rPr lang="en-US" dirty="0"/>
            </a:br>
            <a:r>
              <a:rPr lang="en-US" dirty="0"/>
              <a:t>  </a:t>
            </a:r>
            <a:r>
              <a:rPr lang="ar-SA" b="1" dirty="0">
                <a:solidFill>
                  <a:srgbClr val="004A82"/>
                </a:solidFill>
              </a:rPr>
              <a:t>الاستبداد والتهديد والترهيب</a:t>
            </a:r>
            <a:r>
              <a:rPr lang="en-US" b="1" dirty="0">
                <a:solidFill>
                  <a:srgbClr val="004A82"/>
                </a:solidFill>
              </a:rPr>
              <a:t>.</a:t>
            </a:r>
            <a:br>
              <a:rPr lang="en-US" dirty="0"/>
            </a:br>
            <a:r>
              <a:rPr lang="en-US" dirty="0"/>
              <a:t>  </a:t>
            </a:r>
            <a:r>
              <a:rPr lang="ar-SA" b="1" dirty="0">
                <a:solidFill>
                  <a:srgbClr val="008000"/>
                </a:solidFill>
              </a:rPr>
              <a:t>تجاهل احتياجات الآخرين ورغباتهم الطبيعية، التي قد تكون واجباً على ذلك الشخص</a:t>
            </a:r>
            <a:r>
              <a:rPr lang="en-US" dirty="0"/>
              <a:t>.</a:t>
            </a:r>
            <a:br>
              <a:rPr lang="en-US" dirty="0"/>
            </a:br>
            <a:r>
              <a:rPr lang="en-US" dirty="0"/>
              <a:t> . </a:t>
            </a:r>
            <a:r>
              <a:rPr lang="ar-SA" b="1" dirty="0">
                <a:solidFill>
                  <a:srgbClr val="004A82"/>
                </a:solidFill>
              </a:rPr>
              <a:t>عدم الاهتمام بمشاعر وآراء الآخرين، ولديه نقص في التعاطف</a:t>
            </a:r>
            <a:r>
              <a:rPr lang="en-US" dirty="0"/>
              <a:t>.</a:t>
            </a:r>
            <a:br>
              <a:rPr lang="en-US" dirty="0"/>
            </a:br>
            <a:r>
              <a:rPr lang="en-US" dirty="0"/>
              <a:t>  . </a:t>
            </a:r>
            <a:r>
              <a:rPr lang="ar-SA" b="1" dirty="0">
                <a:solidFill>
                  <a:srgbClr val="008000"/>
                </a:solidFill>
              </a:rPr>
              <a:t>يتعامل بالدكتاتورية وبمنطق الرأي الواحد</a:t>
            </a:r>
            <a:r>
              <a:rPr lang="en-US" b="1" dirty="0">
                <a:solidFill>
                  <a:srgbClr val="008000"/>
                </a:solidFill>
              </a:rPr>
              <a:t>.</a:t>
            </a:r>
            <a:br>
              <a:rPr lang="en-US" b="1" dirty="0">
                <a:solidFill>
                  <a:srgbClr val="004A82"/>
                </a:solidFill>
              </a:rPr>
            </a:br>
            <a:r>
              <a:rPr lang="en-US" b="1" dirty="0">
                <a:solidFill>
                  <a:srgbClr val="004A82"/>
                </a:solidFill>
              </a:rPr>
              <a:t> . </a:t>
            </a:r>
            <a:r>
              <a:rPr lang="ar-SA" b="1" dirty="0">
                <a:solidFill>
                  <a:srgbClr val="004A82"/>
                </a:solidFill>
              </a:rPr>
              <a:t>إطلاق أحكام قاسية على من حوله بشكل متكرر</a:t>
            </a:r>
            <a:endParaRPr lang="ar-IQ" b="1" dirty="0">
              <a:solidFill>
                <a:srgbClr val="004A8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33400" y="381001"/>
            <a:ext cx="8305800"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a:ln>
                  <a:noFill/>
                </a:ln>
                <a:solidFill>
                  <a:srgbClr val="00206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سابعا: </a:t>
            </a:r>
            <a:r>
              <a:rPr kumimoji="0" lang="ar-SA" sz="32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أشكال التنمر   (المباشر وغير المباشر)</a:t>
            </a:r>
          </a:p>
          <a:p>
            <a:pPr marL="0" marR="0" lvl="0" indent="0" defTabSz="914400" rtl="1" eaLnBrk="1" fontAlgn="base" latinLnBrk="0" hangingPunct="1">
              <a:lnSpc>
                <a:spcPct val="100000"/>
              </a:lnSpc>
              <a:spcBef>
                <a:spcPct val="0"/>
              </a:spcBef>
              <a:spcAft>
                <a:spcPct val="0"/>
              </a:spcAft>
              <a:buClrTx/>
              <a:buSzTx/>
              <a:buFontTx/>
              <a:buNone/>
              <a:tabLst/>
            </a:pPr>
            <a:endParaRPr kumimoji="0" lang="ar-SA" sz="28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marL="0" marR="0" lvl="0" indent="0"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التنمر اللفظي </a:t>
            </a: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الذي يشتمل على التنابذ بالألقاب أو إهانة شخص ما بسبب خصائص بدنه مثل الوزن أو الطول، أو غيرها من الصفات بما في ذلك العرق واللون أو الجنس أو الثقافة أو الدين إيذاء شخص ما، ودفع أو تخوف شخص آخر، أو إتلاف الممتلكات أو سرقة متعلقاته.</a:t>
            </a:r>
          </a:p>
          <a:p>
            <a:pPr marL="0" marR="0" lvl="0" indent="0"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2-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التنمر الجسدي</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chemeClr val="accent3">
                    <a:lumMod val="7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الذي يشمل الضرب والتعنيف  </a:t>
            </a:r>
            <a:endParaRPr kumimoji="0" lang="en-US" sz="2400" b="0" i="0" u="none" strike="noStrike" cap="none" normalizeH="0" baseline="0" dirty="0">
              <a:ln>
                <a:noFill/>
              </a:ln>
              <a:solidFill>
                <a:schemeClr val="accent3">
                  <a:lumMod val="75000"/>
                </a:schemeClr>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3-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التنمر الاجتماعي</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rgbClr val="7030A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الذي يشمل استبعاد شخص آخر باستمرار أو تبادل المعلومات أو الصور التًي تكون لها تأثٌر ضار على الشخص الآخر.</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4- التنمر الالكتروني</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rgbClr val="FF0066"/>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الذي  يشمل الابتزاز أو إرسال الرسائل والصور المضحكة للانتقاص من الآخرين أو الكتابات الساخرة على مواقع التواصل</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66800" y="304800"/>
            <a:ext cx="7543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a:ln>
                  <a:noFill/>
                </a:ln>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 </a:t>
            </a:r>
            <a:r>
              <a:rPr kumimoji="0" lang="ar-SA" sz="32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التنمر المباشر وغير المباشر</a:t>
            </a:r>
            <a:endParaRPr kumimoji="0" lang="ar-SA" sz="3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Bold Italic Art" pitchFamily="2" charset="-78"/>
            </a:endParaRPr>
          </a:p>
        </p:txBody>
      </p:sp>
      <p:pic>
        <p:nvPicPr>
          <p:cNvPr id="3" name="Picture 4"/>
          <p:cNvPicPr/>
          <p:nvPr/>
        </p:nvPicPr>
        <p:blipFill>
          <a:blip r:embed="rId2"/>
          <a:srcRect/>
          <a:stretch>
            <a:fillRect/>
          </a:stretch>
        </p:blipFill>
        <p:spPr bwMode="auto">
          <a:xfrm>
            <a:off x="457201" y="1143000"/>
            <a:ext cx="8229600" cy="525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pic>
        <p:nvPicPr>
          <p:cNvPr id="10241" name="Picture 4" descr="5 دوافع للتنمر الإلكتروني بين الطلبة"/>
          <p:cNvPicPr>
            <a:picLocks noChangeAspect="1" noChangeArrowheads="1"/>
          </p:cNvPicPr>
          <p:nvPr/>
        </p:nvPicPr>
        <p:blipFill>
          <a:blip r:embed="rId3"/>
          <a:srcRect l="1625" t="18504" b="63879"/>
          <a:stretch>
            <a:fillRect/>
          </a:stretch>
        </p:blipFill>
        <p:spPr bwMode="auto">
          <a:xfrm>
            <a:off x="381000" y="3657600"/>
            <a:ext cx="8229600" cy="2743200"/>
          </a:xfrm>
          <a:prstGeom prst="rect">
            <a:avLst/>
          </a:prstGeom>
          <a:noFill/>
        </p:spPr>
      </p:pic>
      <p:sp>
        <p:nvSpPr>
          <p:cNvPr id="10243" name="Rectangle 3"/>
          <p:cNvSpPr>
            <a:spLocks noChangeArrowheads="1"/>
          </p:cNvSpPr>
          <p:nvPr/>
        </p:nvSpPr>
        <p:spPr bwMode="auto">
          <a:xfrm>
            <a:off x="0" y="1400175"/>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6" descr="5 دوافع للتنمر الإلكتروني بين الطلبة"/>
          <p:cNvPicPr/>
          <p:nvPr/>
        </p:nvPicPr>
        <p:blipFill>
          <a:blip r:embed="rId3" cstate="print"/>
          <a:srcRect t="81494"/>
          <a:stretch>
            <a:fillRect/>
          </a:stretch>
        </p:blipFill>
        <p:spPr bwMode="auto">
          <a:xfrm>
            <a:off x="457200" y="1143000"/>
            <a:ext cx="8229600" cy="2514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8000999"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8458200" cy="4876800"/>
          </a:xfrm>
        </p:spPr>
        <p:style>
          <a:lnRef idx="2">
            <a:schemeClr val="dk1"/>
          </a:lnRef>
          <a:fillRef idx="1">
            <a:schemeClr val="lt1"/>
          </a:fillRef>
          <a:effectRef idx="0">
            <a:schemeClr val="dk1"/>
          </a:effectRef>
          <a:fontRef idx="minor">
            <a:schemeClr val="dk1"/>
          </a:fontRef>
        </p:style>
        <p:txBody>
          <a:bodyPr>
            <a:normAutofit fontScale="90000"/>
          </a:bodyPr>
          <a:lstStyle/>
          <a:p>
            <a:pPr algn="r"/>
            <a:r>
              <a:rPr lang="ar-SA" sz="2000" b="1" dirty="0">
                <a:solidFill>
                  <a:srgbClr val="AC5CC2"/>
                </a:solidFill>
              </a:rPr>
              <a:t> </a:t>
            </a:r>
            <a:r>
              <a:rPr lang="ar-SA" sz="2400" b="1" cap="none" dirty="0">
                <a:ln w="1905"/>
                <a:solidFill>
                  <a:srgbClr val="0070C0"/>
                </a:solidFill>
                <a:effectLst>
                  <a:innerShdw blurRad="69850" dist="43180" dir="5400000">
                    <a:srgbClr val="000000">
                      <a:alpha val="65000"/>
                    </a:srgbClr>
                  </a:innerShdw>
                </a:effectLst>
              </a:rPr>
              <a:t>هل تضايق شخصاً في محيطك على نحو متكرر ؟</a:t>
            </a:r>
            <a:br>
              <a:rPr lang="ar-IQ" sz="2400" b="1" cap="none" dirty="0">
                <a:ln w="1905"/>
                <a:solidFill>
                  <a:srgbClr val="0070C0"/>
                </a:solidFill>
                <a:effectLst>
                  <a:innerShdw blurRad="69850" dist="43180" dir="5400000">
                    <a:srgbClr val="000000">
                      <a:alpha val="65000"/>
                    </a:srgbClr>
                  </a:innerShdw>
                </a:effectLst>
              </a:rPr>
            </a:br>
            <a:br>
              <a:rPr lang="ar-SA" sz="2400" b="1" cap="none" dirty="0">
                <a:ln w="1905"/>
                <a:solidFill>
                  <a:srgbClr val="0070C0"/>
                </a:solidFill>
                <a:effectLst>
                  <a:innerShdw blurRad="69850" dist="43180" dir="5400000">
                    <a:srgbClr val="000000">
                      <a:alpha val="65000"/>
                    </a:srgbClr>
                  </a:innerShdw>
                </a:effectLst>
              </a:rPr>
            </a:br>
            <a:r>
              <a:rPr lang="ar-SA" sz="2400" b="1" cap="none" dirty="0">
                <a:ln w="1905"/>
                <a:solidFill>
                  <a:srgbClr val="0070C0"/>
                </a:solidFill>
                <a:effectLst>
                  <a:innerShdw blurRad="69850" dist="43180" dir="5400000">
                    <a:srgbClr val="000000">
                      <a:alpha val="65000"/>
                    </a:srgbClr>
                  </a:innerShdw>
                </a:effectLst>
              </a:rPr>
              <a:t> هل تنتعش في وجود الأشخاص الذين لا يشعرون بالأمان والثقة في النفس ؟</a:t>
            </a:r>
            <a:br>
              <a:rPr lang="ar-IQ" sz="2400" b="1" cap="none" dirty="0">
                <a:ln w="1905"/>
                <a:solidFill>
                  <a:srgbClr val="0070C0"/>
                </a:solidFill>
                <a:effectLst>
                  <a:innerShdw blurRad="69850" dist="43180" dir="5400000">
                    <a:srgbClr val="000000">
                      <a:alpha val="65000"/>
                    </a:srgbClr>
                  </a:innerShdw>
                </a:effectLst>
              </a:rPr>
            </a:br>
            <a:br>
              <a:rPr lang="en-US" b="1" cap="none" dirty="0">
                <a:ln w="1905"/>
                <a:solidFill>
                  <a:srgbClr val="0070C0"/>
                </a:solidFill>
                <a:effectLst>
                  <a:innerShdw blurRad="69850" dist="43180" dir="5400000">
                    <a:srgbClr val="000000">
                      <a:alpha val="65000"/>
                    </a:srgbClr>
                  </a:innerShdw>
                </a:effectLst>
              </a:rPr>
            </a:br>
            <a:r>
              <a:rPr lang="ar-SA" sz="2400" b="1" cap="none" dirty="0">
                <a:ln w="1905"/>
                <a:solidFill>
                  <a:srgbClr val="0070C0"/>
                </a:solidFill>
                <a:effectLst>
                  <a:innerShdw blurRad="69850" dist="43180" dir="5400000">
                    <a:srgbClr val="000000">
                      <a:alpha val="65000"/>
                    </a:srgbClr>
                  </a:innerShdw>
                </a:effectLst>
              </a:rPr>
              <a:t>هل تسيء استخدام سلطتك أو منصبك؟</a:t>
            </a:r>
            <a:br>
              <a:rPr lang="ar-IQ" sz="2400" b="1" cap="none" dirty="0">
                <a:ln w="1905"/>
                <a:solidFill>
                  <a:srgbClr val="0070C0"/>
                </a:solidFill>
                <a:effectLst>
                  <a:innerShdw blurRad="69850" dist="43180" dir="5400000">
                    <a:srgbClr val="000000">
                      <a:alpha val="65000"/>
                    </a:srgbClr>
                  </a:innerShdw>
                </a:effectLst>
              </a:rPr>
            </a:br>
            <a:br>
              <a:rPr lang="ar-SA" sz="2400" b="1" cap="none" dirty="0">
                <a:ln w="1905"/>
                <a:solidFill>
                  <a:srgbClr val="0070C0"/>
                </a:solidFill>
                <a:effectLst>
                  <a:innerShdw blurRad="69850" dist="43180" dir="5400000">
                    <a:srgbClr val="000000">
                      <a:alpha val="65000"/>
                    </a:srgbClr>
                  </a:innerShdw>
                </a:effectLst>
              </a:rPr>
            </a:br>
            <a:r>
              <a:rPr lang="ar-SA" sz="2400" b="1" cap="none" dirty="0">
                <a:ln w="1905"/>
                <a:solidFill>
                  <a:srgbClr val="0070C0"/>
                </a:solidFill>
                <a:effectLst>
                  <a:innerShdw blurRad="69850" dist="43180" dir="5400000">
                    <a:srgbClr val="000000">
                      <a:alpha val="65000"/>
                    </a:srgbClr>
                  </a:innerShdw>
                </a:effectLst>
              </a:rPr>
              <a:t>هل تنشر شائعات كيدية عن احد زملائك الموظفين؟</a:t>
            </a:r>
            <a:br>
              <a:rPr lang="ar-IQ" sz="2400" b="1" cap="none" dirty="0">
                <a:ln w="1905"/>
                <a:solidFill>
                  <a:srgbClr val="0070C0"/>
                </a:solidFill>
                <a:effectLst>
                  <a:innerShdw blurRad="69850" dist="43180" dir="5400000">
                    <a:srgbClr val="000000">
                      <a:alpha val="65000"/>
                    </a:srgbClr>
                  </a:innerShdw>
                </a:effectLst>
              </a:rPr>
            </a:br>
            <a:br>
              <a:rPr lang="ar-SA" sz="2400" b="1" cap="none" dirty="0">
                <a:ln w="1905"/>
                <a:solidFill>
                  <a:srgbClr val="0070C0"/>
                </a:solidFill>
                <a:effectLst>
                  <a:innerShdw blurRad="69850" dist="43180" dir="5400000">
                    <a:srgbClr val="000000">
                      <a:alpha val="65000"/>
                    </a:srgbClr>
                  </a:innerShdw>
                </a:effectLst>
              </a:rPr>
            </a:br>
            <a:r>
              <a:rPr lang="ar-SA" sz="2400" b="1" cap="none" dirty="0">
                <a:ln w="1905"/>
                <a:solidFill>
                  <a:srgbClr val="0070C0"/>
                </a:solidFill>
                <a:effectLst>
                  <a:innerShdw blurRad="69850" dist="43180" dir="5400000">
                    <a:srgbClr val="000000">
                      <a:alpha val="65000"/>
                    </a:srgbClr>
                  </a:innerShdw>
                </a:effectLst>
              </a:rPr>
              <a:t>هل لديك نقص في التعاطف؟</a:t>
            </a:r>
            <a:br>
              <a:rPr lang="ar-IQ" sz="2400" b="1" cap="none" dirty="0">
                <a:ln w="1905"/>
                <a:solidFill>
                  <a:srgbClr val="0070C0"/>
                </a:solidFill>
                <a:effectLst>
                  <a:innerShdw blurRad="69850" dist="43180" dir="5400000">
                    <a:srgbClr val="000000">
                      <a:alpha val="65000"/>
                    </a:srgbClr>
                  </a:innerShdw>
                </a:effectLst>
              </a:rPr>
            </a:br>
            <a:br>
              <a:rPr lang="ar-SA" sz="2400" b="1" cap="none" dirty="0">
                <a:ln w="1905"/>
                <a:solidFill>
                  <a:srgbClr val="0070C0"/>
                </a:solidFill>
                <a:effectLst>
                  <a:innerShdw blurRad="69850" dist="43180" dir="5400000">
                    <a:srgbClr val="000000">
                      <a:alpha val="65000"/>
                    </a:srgbClr>
                  </a:innerShdw>
                </a:effectLst>
              </a:rPr>
            </a:br>
            <a:r>
              <a:rPr lang="ar-SA" sz="2400" b="1" cap="none" dirty="0">
                <a:ln w="1905"/>
                <a:solidFill>
                  <a:srgbClr val="0070C0"/>
                </a:solidFill>
                <a:effectLst>
                  <a:innerShdw blurRad="69850" dist="43180" dir="5400000">
                    <a:srgbClr val="000000">
                      <a:alpha val="65000"/>
                    </a:srgbClr>
                  </a:innerShdw>
                </a:effectLst>
              </a:rPr>
              <a:t>هل يمكن ان تكون عدائيا مع اي شخص لايتوافق رأيه مع رايك؟</a:t>
            </a:r>
            <a:br>
              <a:rPr lang="ar-SA" sz="2400" b="1" cap="none" dirty="0">
                <a:ln w="1905"/>
                <a:solidFill>
                  <a:srgbClr val="0070C0"/>
                </a:solidFill>
                <a:effectLst>
                  <a:innerShdw blurRad="69850" dist="43180" dir="5400000">
                    <a:srgbClr val="000000">
                      <a:alpha val="65000"/>
                    </a:srgbClr>
                  </a:innerShdw>
                </a:effectLst>
              </a:rPr>
            </a:br>
            <a:r>
              <a:rPr lang="ar-SA" sz="2400" b="1" cap="none" dirty="0">
                <a:ln w="1905"/>
                <a:solidFill>
                  <a:srgbClr val="0070C0"/>
                </a:solidFill>
                <a:effectLst>
                  <a:innerShdw blurRad="69850" dist="43180" dir="5400000">
                    <a:srgbClr val="000000">
                      <a:alpha val="65000"/>
                    </a:srgbClr>
                  </a:innerShdw>
                </a:effectLst>
              </a:rPr>
              <a:t>اذا كان لديك واحدة او اكثر فانك (</a:t>
            </a:r>
            <a:r>
              <a:rPr lang="ar-SA" sz="3200" b="1" cap="none" dirty="0">
                <a:ln w="1905"/>
                <a:solidFill>
                  <a:srgbClr val="0070C0"/>
                </a:solidFill>
                <a:effectLst>
                  <a:innerShdw blurRad="69850" dist="43180" dir="5400000">
                    <a:srgbClr val="000000">
                      <a:alpha val="65000"/>
                    </a:srgbClr>
                  </a:innerShdw>
                </a:effectLst>
              </a:rPr>
              <a:t>متنمر )</a:t>
            </a:r>
            <a:r>
              <a:rPr lang="ar-SA" sz="2400" b="1" cap="none" dirty="0">
                <a:ln w="1905"/>
                <a:solidFill>
                  <a:srgbClr val="0070C0"/>
                </a:solidFill>
                <a:effectLst>
                  <a:innerShdw blurRad="69850" dist="43180" dir="5400000">
                    <a:srgbClr val="000000">
                      <a:alpha val="65000"/>
                    </a:srgbClr>
                  </a:innerShdw>
                </a:effectLst>
              </a:rPr>
              <a:t> ولا تشعر بذلك</a:t>
            </a:r>
            <a:br>
              <a:rPr lang="ar-SA" b="1" cap="none" dirty="0">
                <a:ln w="1905"/>
                <a:solidFill>
                  <a:srgbClr val="0070C0"/>
                </a:solidFill>
                <a:effectLst>
                  <a:innerShdw blurRad="69850" dist="43180" dir="5400000">
                    <a:srgbClr val="000000">
                      <a:alpha val="65000"/>
                    </a:srgbClr>
                  </a:innerShdw>
                </a:effectLst>
              </a:rPr>
            </a:br>
            <a:endParaRPr lang="ar-IQ" b="1" cap="none" dirty="0">
              <a:ln w="1905"/>
              <a:solidFill>
                <a:srgbClr val="0070C0"/>
              </a:soli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381000" y="533400"/>
            <a:ext cx="8458200" cy="609600"/>
          </a:xfrm>
        </p:spPr>
        <p:txBody>
          <a:bodyPr>
            <a:normAutofit/>
          </a:bodyPr>
          <a:lstStyle/>
          <a:p>
            <a:pPr algn="r"/>
            <a:r>
              <a:rPr lang="ar-SA" sz="3200" b="1" dirty="0">
                <a:solidFill>
                  <a:srgbClr val="FF0000"/>
                </a:solidFill>
              </a:rPr>
              <a:t>هل انت متنمر؟</a:t>
            </a:r>
            <a:endParaRPr lang="ar-IQ" sz="3200"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48000" y="350222"/>
            <a:ext cx="59436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1" i="0" u="none" strike="noStrike" cap="none" normalizeH="0" baseline="0" dirty="0">
                <a:ln>
                  <a:noFill/>
                </a:ln>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ثامنا</a:t>
            </a:r>
            <a:r>
              <a:rPr kumimoji="0" lang="ar-SA" sz="3200" b="1" i="0" u="none" strike="noStrike" cap="none" normalizeH="0" baseline="0" dirty="0">
                <a:ln>
                  <a:noFill/>
                </a:ln>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 </a:t>
            </a:r>
            <a:r>
              <a:rPr kumimoji="0" lang="ar-SA" sz="36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كيف </a:t>
            </a:r>
            <a:r>
              <a:rPr kumimoji="0" lang="ar-IQ" sz="36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نعالج </a:t>
            </a:r>
            <a:r>
              <a:rPr kumimoji="0" lang="ar-SA" sz="36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التنمر</a:t>
            </a:r>
            <a:r>
              <a:rPr kumimoji="0" lang="en-US" sz="36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 </a:t>
            </a:r>
            <a:r>
              <a:rPr kumimoji="0" lang="ar-IQ" sz="36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الوظيفي</a:t>
            </a:r>
            <a:r>
              <a:rPr kumimoji="0" lang="ar-SA" sz="36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a:t>
            </a:r>
            <a:endParaRPr kumimoji="0" lang="ar-SA" sz="36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Bold Italic Art" pitchFamily="2" charset="-78"/>
            </a:endParaRPr>
          </a:p>
        </p:txBody>
      </p:sp>
      <p:sp>
        <p:nvSpPr>
          <p:cNvPr id="2" name="Rectangle 1"/>
          <p:cNvSpPr/>
          <p:nvPr/>
        </p:nvSpPr>
        <p:spPr>
          <a:xfrm>
            <a:off x="609600" y="1066800"/>
            <a:ext cx="8153400" cy="5262979"/>
          </a:xfrm>
          <a:prstGeom prst="rect">
            <a:avLst/>
          </a:prstGeom>
        </p:spPr>
        <p:txBody>
          <a:bodyPr wrap="square">
            <a:spAutoFit/>
          </a:bodyPr>
          <a:lstStyle/>
          <a:p>
            <a:r>
              <a:rPr lang="en-US" b="1" dirty="0"/>
              <a:t>1</a:t>
            </a:r>
            <a:r>
              <a:rPr lang="ar-IQ" sz="2400" b="1" dirty="0"/>
              <a:t>- لمقاومة هذا التنمر وتوعية المجتمع يبرز هنا دور الأسرة في التربية والبناء الفكري والنفسي الصحيح لأبنائها وبناتها.</a:t>
            </a:r>
          </a:p>
          <a:p>
            <a:endParaRPr lang="ar-IQ" sz="2400" b="1" dirty="0"/>
          </a:p>
          <a:p>
            <a:r>
              <a:rPr lang="ar-IQ" sz="2400" b="1" dirty="0"/>
              <a:t>2- </a:t>
            </a:r>
            <a:r>
              <a:rPr lang="ar-IQ" sz="2400" b="1" dirty="0">
                <a:solidFill>
                  <a:srgbClr val="AC5CC2"/>
                </a:solidFill>
              </a:rPr>
              <a:t>دور مؤسسات التعليم والإعلام والثقافة من خلال برامج توعوية وفكرية موجهة ومباشرة نحو فكرة مقاومة التغيير وأنماط التنمر التي تتعرض لها المرأة حينما تمارس أدوارها الطبيعية في الحياة</a:t>
            </a:r>
          </a:p>
          <a:p>
            <a:endParaRPr lang="ar-IQ" sz="2400" b="1" dirty="0"/>
          </a:p>
          <a:p>
            <a:r>
              <a:rPr lang="ar-IQ" sz="2400" b="1" dirty="0"/>
              <a:t>3- </a:t>
            </a:r>
            <a:r>
              <a:rPr lang="ar-IQ" sz="2400" b="1" dirty="0">
                <a:solidFill>
                  <a:srgbClr val="002060"/>
                </a:solidFill>
              </a:rPr>
              <a:t>دحض الظاهرة والقضاء عليها فى إطار فرض سيادة القانون ,وتحقيق العدالة الإجتماعية داخل المجتمع فى إطار القيم الراسخة والاصيلة التى ترسخ مبادىء التضمان والتكامل داخل أطياف المجتمع, وعدم نشر سلوكيات التنمر</a:t>
            </a:r>
            <a:endParaRPr lang="en-US" sz="2400" b="1"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 y="533400"/>
            <a:ext cx="8534399" cy="5262979"/>
          </a:xfrm>
          <a:prstGeom prst="rect">
            <a:avLst/>
          </a:prstGeom>
        </p:spPr>
        <p:txBody>
          <a:bodyPr wrap="square">
            <a:spAutoFit/>
          </a:bodyPr>
          <a:lstStyle/>
          <a:p>
            <a:r>
              <a:rPr lang="ar-IQ" sz="2800" b="1" dirty="0"/>
              <a:t>4- </a:t>
            </a:r>
            <a:r>
              <a:rPr lang="ar-IQ" sz="2800" b="1" dirty="0">
                <a:solidFill>
                  <a:schemeClr val="bg2">
                    <a:lumMod val="50000"/>
                  </a:schemeClr>
                </a:solidFill>
              </a:rPr>
              <a:t>لا تسمح لأي شخص أن يفرض سطوته عليك.</a:t>
            </a:r>
          </a:p>
          <a:p>
            <a:r>
              <a:rPr lang="ar-IQ" sz="2800" b="1" dirty="0"/>
              <a:t>5- </a:t>
            </a:r>
            <a:r>
              <a:rPr lang="ar-IQ" sz="2800" b="1" dirty="0">
                <a:solidFill>
                  <a:schemeClr val="accent1">
                    <a:lumMod val="75000"/>
                  </a:schemeClr>
                </a:solidFill>
              </a:rPr>
              <a:t>حافظ على قوتك ومكانتك دائمًا.</a:t>
            </a:r>
          </a:p>
          <a:p>
            <a:r>
              <a:rPr lang="ar-IQ" sz="2800" b="1" dirty="0"/>
              <a:t>6- </a:t>
            </a:r>
            <a:r>
              <a:rPr lang="ar-IQ" sz="2800" b="1" dirty="0">
                <a:solidFill>
                  <a:srgbClr val="FF33CC"/>
                </a:solidFill>
              </a:rPr>
              <a:t>انسحب من المناقشة فورًا إن شعرت بأي تقليل</a:t>
            </a:r>
            <a:r>
              <a:rPr lang="ar-IQ" sz="2800" b="1" dirty="0"/>
              <a:t>.</a:t>
            </a:r>
          </a:p>
          <a:p>
            <a:r>
              <a:rPr lang="ar-IQ" sz="2800" b="1" dirty="0"/>
              <a:t>7- </a:t>
            </a:r>
            <a:r>
              <a:rPr lang="ar-IQ" sz="2800" b="1" dirty="0">
                <a:solidFill>
                  <a:srgbClr val="FF0000"/>
                </a:solidFill>
              </a:rPr>
              <a:t>حالة تكرار الأمر عبر عن عدم قبولك لهذه الطريقة.</a:t>
            </a:r>
          </a:p>
          <a:p>
            <a:r>
              <a:rPr lang="ar-IQ" sz="2800" b="1" dirty="0"/>
              <a:t>8- لا تتعامل مع المتنمر.</a:t>
            </a:r>
          </a:p>
          <a:p>
            <a:r>
              <a:rPr lang="ar-IQ" sz="2800" b="1" dirty="0"/>
              <a:t>9- </a:t>
            </a:r>
            <a:r>
              <a:rPr lang="ar-IQ" sz="2800" b="1" dirty="0">
                <a:solidFill>
                  <a:srgbClr val="008000"/>
                </a:solidFill>
              </a:rPr>
              <a:t>تجاري المتنمر في التنمر والتقليل من نفسك.</a:t>
            </a:r>
          </a:p>
          <a:p>
            <a:r>
              <a:rPr lang="ar-IQ" sz="2800" b="1" dirty="0"/>
              <a:t>10- كن واثقًا في نفسك.</a:t>
            </a:r>
          </a:p>
          <a:p>
            <a:r>
              <a:rPr lang="ar-IQ" sz="2800" b="1" dirty="0"/>
              <a:t>11- </a:t>
            </a:r>
            <a:r>
              <a:rPr lang="ar-IQ" sz="2800" b="1" dirty="0">
                <a:solidFill>
                  <a:srgbClr val="FF0000"/>
                </a:solidFill>
              </a:rPr>
              <a:t>عزز هذه الثقة بالحفاظ على مظهرك الخارج بطريقة المشي والحوار مع الآخرين.</a:t>
            </a:r>
          </a:p>
          <a:p>
            <a:r>
              <a:rPr lang="ar-IQ" sz="2800" b="1" dirty="0"/>
              <a:t>12-واجه التنمر بأخطائه.و لا تفكر ابدًا في الانتقام فالتجاهل هو الحل في هذه الحالات.</a:t>
            </a:r>
            <a:endParaRPr lang="en-US" sz="2800" b="1" dirty="0"/>
          </a:p>
        </p:txBody>
      </p:sp>
    </p:spTree>
    <p:extLst>
      <p:ext uri="{BB962C8B-B14F-4D97-AF65-F5344CB8AC3E}">
        <p14:creationId xmlns:p14="http://schemas.microsoft.com/office/powerpoint/2010/main" val="73776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924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182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229600" cy="4524315"/>
          </a:xfrm>
          <a:prstGeom prst="rect">
            <a:avLst/>
          </a:prstGeom>
        </p:spPr>
        <p:txBody>
          <a:bodyPr wrap="square">
            <a:spAutoFit/>
          </a:bodyPr>
          <a:lstStyle/>
          <a:p>
            <a:r>
              <a:rPr lang="ar-IQ" sz="3200" b="1" dirty="0">
                <a:solidFill>
                  <a:srgbClr val="FF0000"/>
                </a:solidFill>
              </a:rPr>
              <a:t>توصيات الورشة</a:t>
            </a:r>
          </a:p>
          <a:p>
            <a:endParaRPr lang="ar-IQ" sz="3200" b="1" dirty="0">
              <a:solidFill>
                <a:srgbClr val="FF0000"/>
              </a:solidFill>
            </a:endParaRPr>
          </a:p>
          <a:p>
            <a:r>
              <a:rPr lang="ar-IQ" sz="3200" b="1" dirty="0"/>
              <a:t>التقليل من التنمر الوظيفي والمحافظة على القوه وعدم التعامل مع الشخص المتنمر وعدم مجاراةسخريته، فضلا عن </a:t>
            </a:r>
          </a:p>
          <a:p>
            <a:r>
              <a:rPr lang="ar-IQ" sz="3200" b="1" dirty="0"/>
              <a:t>تعزيز الثقه بالمظهر العام والخارجي</a:t>
            </a:r>
          </a:p>
          <a:p>
            <a:r>
              <a:rPr lang="ar-IQ" sz="3200" b="1" dirty="0"/>
              <a:t>ومواجهه المتنمر بالحقائق وعدم التفكير بالانتقام منه وعدم التاخر بطلب العون والمساعدة من الاخرين.</a:t>
            </a:r>
            <a:endParaRPr lang="en-US" sz="3200" b="1" dirty="0"/>
          </a:p>
        </p:txBody>
      </p:sp>
    </p:spTree>
    <p:extLst>
      <p:ext uri="{BB962C8B-B14F-4D97-AF65-F5344CB8AC3E}">
        <p14:creationId xmlns:p14="http://schemas.microsoft.com/office/powerpoint/2010/main" val="1213292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09600" y="1905000"/>
            <a:ext cx="7848600" cy="280076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SA"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DecoType Thuluth" pitchFamily="2" charset="-78"/>
              </a:rPr>
              <a:t>شكراً لحسن إصغائكم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srcRect/>
          <a:stretch>
            <a:fillRect/>
          </a:stretch>
        </p:blipFill>
        <p:spPr bwMode="auto">
          <a:xfrm>
            <a:off x="1600200" y="3048000"/>
            <a:ext cx="6172200" cy="2209800"/>
          </a:xfrm>
          <a:prstGeom prst="rect">
            <a:avLst/>
          </a:prstGeom>
          <a:noFill/>
        </p:spPr>
      </p:pic>
      <p:sp>
        <p:nvSpPr>
          <p:cNvPr id="1027" name="Rectangle 3"/>
          <p:cNvSpPr>
            <a:spLocks noChangeArrowheads="1"/>
          </p:cNvSpPr>
          <p:nvPr/>
        </p:nvSpPr>
        <p:spPr bwMode="auto">
          <a:xfrm>
            <a:off x="228600" y="5334000"/>
            <a:ext cx="63246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2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إعداد وتقديم</a:t>
            </a:r>
            <a:endParaRPr kumimoji="0" lang="en-US" sz="8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0" algn="ctr" eaLnBrk="0" fontAlgn="base" hangingPunct="0">
              <a:spcBef>
                <a:spcPct val="0"/>
              </a:spcBef>
              <a:spcAft>
                <a:spcPct val="0"/>
              </a:spcAft>
            </a:pPr>
            <a:r>
              <a:rPr kumimoji="0" lang="ar-SA" sz="2200" b="1" i="0" u="none" strike="noStrike" cap="none" normalizeH="0" baseline="0" dirty="0">
                <a:ln>
                  <a:noFill/>
                </a:ln>
                <a:solidFill>
                  <a:srgbClr val="7030A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م.د. هنادي صكر   م.د. سهى جمال </a:t>
            </a:r>
            <a:r>
              <a:rPr lang="ar-SA" sz="2200" b="1" dirty="0">
                <a:solidFill>
                  <a:srgbClr val="7030A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مولود</a:t>
            </a:r>
            <a:r>
              <a:rPr lang="en-US" sz="2200" b="1" dirty="0">
                <a:solidFill>
                  <a:srgbClr val="7030A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lang="ar-SA" sz="2200" b="1" dirty="0">
                <a:solidFill>
                  <a:srgbClr val="7030A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م. أميرة شكر ولي </a:t>
            </a:r>
            <a:r>
              <a:rPr kumimoji="0" lang="en-US" sz="2200" b="1" i="0" u="none" strike="noStrike" cap="none" normalizeH="0" baseline="0" dirty="0">
                <a:ln>
                  <a:noFill/>
                </a:ln>
                <a:solidFill>
                  <a:srgbClr val="7030A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endParaRPr kumimoji="0" lang="ar-SA" sz="2200" b="1" i="0" u="none" strike="noStrike" cap="none" normalizeH="0" baseline="0" dirty="0">
              <a:ln>
                <a:noFill/>
              </a:ln>
              <a:solidFill>
                <a:srgbClr val="7030A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sz="22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قسم إدارة الأعمال</a:t>
            </a:r>
            <a:endParaRPr kumimoji="0" lang="ar-SA" sz="18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مستطيل 6"/>
          <p:cNvSpPr/>
          <p:nvPr/>
        </p:nvSpPr>
        <p:spPr>
          <a:xfrm>
            <a:off x="4572000" y="228600"/>
            <a:ext cx="4343400" cy="1846659"/>
          </a:xfrm>
          <a:prstGeom prst="rect">
            <a:avLst/>
          </a:prstGeom>
        </p:spPr>
        <p:txBody>
          <a:bodyPr wrap="square">
            <a:spAutoFit/>
          </a:bodyPr>
          <a:lstStyle/>
          <a:p>
            <a:r>
              <a:rPr lang="ar-SA" b="1" dirty="0">
                <a:solidFill>
                  <a:srgbClr val="0070C0"/>
                </a:solidFill>
              </a:rPr>
              <a:t>جامعة بغداد/ كلية الإدارة والاقتصاد</a:t>
            </a:r>
          </a:p>
          <a:p>
            <a:r>
              <a:rPr lang="ar-SA" b="1" dirty="0">
                <a:solidFill>
                  <a:srgbClr val="0070C0"/>
                </a:solidFill>
              </a:rPr>
              <a:t>قسم إدارة الأعمال</a:t>
            </a:r>
          </a:p>
          <a:p>
            <a:endParaRPr lang="ar-SA" b="1" dirty="0">
              <a:solidFill>
                <a:srgbClr val="0070C0"/>
              </a:solidFill>
            </a:endParaRPr>
          </a:p>
          <a:p>
            <a:r>
              <a:rPr lang="ar-IQ" sz="2400" b="1" dirty="0">
                <a:solidFill>
                  <a:srgbClr val="FF0000"/>
                </a:solidFill>
              </a:rPr>
              <a:t>ندوة </a:t>
            </a:r>
            <a:r>
              <a:rPr lang="ar-SA" sz="2400" b="1" dirty="0">
                <a:solidFill>
                  <a:srgbClr val="FF0000"/>
                </a:solidFill>
              </a:rPr>
              <a:t>بعنوان</a:t>
            </a:r>
          </a:p>
          <a:p>
            <a:r>
              <a:rPr lang="ar-SA" b="1" dirty="0">
                <a:solidFill>
                  <a:srgbClr val="0070C0"/>
                </a:solidFill>
              </a:rPr>
              <a:t>          </a:t>
            </a:r>
          </a:p>
          <a:p>
            <a:endParaRPr lang="ar-SA" b="1" dirty="0">
              <a:solidFill>
                <a:srgbClr val="0070C0"/>
              </a:solidFill>
            </a:endParaRPr>
          </a:p>
        </p:txBody>
      </p:sp>
      <p:sp>
        <p:nvSpPr>
          <p:cNvPr id="10" name="مستطيل 9"/>
          <p:cNvSpPr/>
          <p:nvPr/>
        </p:nvSpPr>
        <p:spPr>
          <a:xfrm>
            <a:off x="228600" y="1828800"/>
            <a:ext cx="8610600" cy="1107996"/>
          </a:xfrm>
          <a:prstGeom prst="rect">
            <a:avLst/>
          </a:prstGeom>
        </p:spPr>
        <p:txBody>
          <a:bodyPr wrap="square">
            <a:spAutoFit/>
          </a:bodyPr>
          <a:lstStyle/>
          <a:p>
            <a:pPr algn="ctr"/>
            <a:r>
              <a:rPr lang="ar-SA" sz="6600" b="1" dirty="0">
                <a:effectLst>
                  <a:outerShdw blurRad="38100" dist="38100" dir="2700000" algn="tl">
                    <a:srgbClr val="000000">
                      <a:alpha val="43137"/>
                    </a:srgbClr>
                  </a:outerShdw>
                </a:effectLst>
                <a:latin typeface="Andalus" pitchFamily="18" charset="-78"/>
                <a:ea typeface="Arial Unicode MS" pitchFamily="34" charset="-128"/>
                <a:cs typeface="Andalus" pitchFamily="18" charset="-78"/>
              </a:rPr>
              <a:t>التنمر الوظيفي ضد المراة</a:t>
            </a:r>
          </a:p>
        </p:txBody>
      </p:sp>
      <p:pic>
        <p:nvPicPr>
          <p:cNvPr id="11"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61" y="228601"/>
            <a:ext cx="1501239" cy="12191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19 معدل انتشر التنمر الوظيفي.. 70% للذكور - صحيفة الوطن"/>
          <p:cNvPicPr/>
          <p:nvPr/>
        </p:nvPicPr>
        <p:blipFill>
          <a:blip r:embed="rId4"/>
          <a:srcRect/>
          <a:stretch>
            <a:fillRect/>
          </a:stretch>
        </p:blipFill>
        <p:spPr bwMode="auto">
          <a:xfrm>
            <a:off x="1447800" y="3048000"/>
            <a:ext cx="6400800" cy="2286000"/>
          </a:xfrm>
          <a:prstGeom prst="rect">
            <a:avLst/>
          </a:prstGeom>
          <a:noFill/>
          <a:ln w="9525">
            <a:noFill/>
            <a:miter lim="800000"/>
            <a:headEnd/>
            <a:tailEnd/>
          </a:ln>
        </p:spPr>
      </p:pic>
      <p:pic>
        <p:nvPicPr>
          <p:cNvPr id="12" name="Picture 11" descr="مواجهة التنمر في العمل.. سبل حماية الذات"/>
          <p:cNvPicPr/>
          <p:nvPr/>
        </p:nvPicPr>
        <p:blipFill>
          <a:blip r:embed="rId5"/>
          <a:srcRect b="16486"/>
          <a:stretch>
            <a:fillRect/>
          </a:stretch>
        </p:blipFill>
        <p:spPr bwMode="auto">
          <a:xfrm>
            <a:off x="1265119" y="3048000"/>
            <a:ext cx="6613761" cy="23573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457200"/>
            <a:ext cx="8686800" cy="1219200"/>
          </a:xfrm>
          <a:ln>
            <a:noFill/>
          </a:ln>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ar-SA" sz="4900" b="1" cap="none" dirty="0">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هدف الورشة</a:t>
            </a:r>
            <a:br>
              <a:rPr lang="ar-SA"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ar-SA"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عنصر نائب للمحتوى 2"/>
          <p:cNvSpPr>
            <a:spLocks noGrp="1"/>
          </p:cNvSpPr>
          <p:nvPr>
            <p:ph idx="1"/>
          </p:nvPr>
        </p:nvSpPr>
        <p:spPr>
          <a:xfrm>
            <a:off x="304800" y="1905000"/>
            <a:ext cx="8686800" cy="4267200"/>
          </a:xfrm>
        </p:spPr>
        <p:txBody>
          <a:bodyPr>
            <a:noAutofit/>
          </a:bodyPr>
          <a:lstStyle/>
          <a:p>
            <a:pPr>
              <a:buNone/>
            </a:pPr>
            <a:r>
              <a:rPr lang="ar-SA" sz="4000" b="1" dirty="0">
                <a:solidFill>
                  <a:srgbClr val="7030A0"/>
                </a:solidFill>
                <a:effectLst>
                  <a:outerShdw blurRad="38100" dist="38100" dir="2700000" algn="tl">
                    <a:srgbClr val="000000">
                      <a:alpha val="43137"/>
                    </a:srgbClr>
                  </a:outerShdw>
                </a:effectLst>
                <a:latin typeface="Arial" pitchFamily="34" charset="0"/>
                <a:cs typeface="Arial" pitchFamily="34" charset="0"/>
              </a:rPr>
              <a:t>تعزيز الوعي باتخاذ التدابير والإجراءات اللازمة لضمان حماية المجتمع من الآثار السلبية للتنمرالوظيفي والحد من هذه الظاهرة ومعالجة اسبابها .</a:t>
            </a:r>
            <a:r>
              <a:rPr lang="ar-SA" sz="4000" b="1" dirty="0">
                <a:solidFill>
                  <a:srgbClr val="FF0000"/>
                </a:solidFill>
                <a:effectLst>
                  <a:outerShdw blurRad="38100" dist="38100" dir="2700000" algn="tl">
                    <a:srgbClr val="000000">
                      <a:alpha val="43137"/>
                    </a:srgbClr>
                  </a:outerShdw>
                </a:effectLst>
                <a:latin typeface="Arial" pitchFamily="34" charset="0"/>
                <a:cs typeface="Arial" pitchFamily="34" charset="0"/>
              </a:rPr>
              <a:t>( قد تكون متنمرا دون ان تعلم) </a:t>
            </a:r>
            <a:r>
              <a:rPr lang="ar-SA" sz="4000" b="1" dirty="0">
                <a:solidFill>
                  <a:srgbClr val="008000"/>
                </a:solidFill>
                <a:effectLst>
                  <a:outerShdw blurRad="38100" dist="38100" dir="2700000" algn="tl">
                    <a:srgbClr val="000000">
                      <a:alpha val="43137"/>
                    </a:srgbClr>
                  </a:outerShdw>
                </a:effectLst>
                <a:latin typeface="Arial" pitchFamily="34" charset="0"/>
                <a:cs typeface="Arial" pitchFamily="34" charset="0"/>
              </a:rPr>
              <a:t>كيف تعرف انك لست متنمرا؟</a:t>
            </a:r>
            <a:r>
              <a:rPr lang="ar-SA" sz="4000" b="1" dirty="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ar-SA" sz="4000" b="1" dirty="0">
                <a:solidFill>
                  <a:srgbClr val="FF0066"/>
                </a:solidFill>
                <a:effectLst>
                  <a:outerShdw blurRad="38100" dist="38100" dir="2700000" algn="tl">
                    <a:srgbClr val="000000">
                      <a:alpha val="43137"/>
                    </a:srgbClr>
                  </a:outerShdw>
                </a:effectLst>
                <a:latin typeface="Arial" pitchFamily="34" charset="0"/>
                <a:cs typeface="Arial" pitchFamily="34" charset="0"/>
              </a:rPr>
              <a:t>لماذا يتنمر المتنمر</a:t>
            </a:r>
            <a:r>
              <a:rPr lang="ar-SA" sz="4000" b="1" dirty="0">
                <a:solidFill>
                  <a:srgbClr val="7030A0"/>
                </a:solidFill>
                <a:effectLst>
                  <a:outerShdw blurRad="38100" dist="38100" dir="2700000" algn="tl">
                    <a:srgbClr val="000000">
                      <a:alpha val="43137"/>
                    </a:srgbClr>
                  </a:outerShdw>
                </a:effectLst>
                <a:latin typeface="Arial" pitchFamily="34" charset="0"/>
                <a:cs typeface="Arial" pitchFamily="34" charset="0"/>
              </a:rPr>
              <a:t>؟</a:t>
            </a:r>
            <a:endParaRPr lang="ar-SA" sz="4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09600" y="609600"/>
            <a:ext cx="8001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a:ln>
                  <a:noFill/>
                </a:ln>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أولا: </a:t>
            </a:r>
            <a:r>
              <a:rPr kumimoji="0" lang="ar-SA" sz="32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مفهوم التنمر الوظيفي</a:t>
            </a:r>
          </a:p>
          <a:p>
            <a:pPr marL="0" marR="0" lvl="0" indent="0" defTabSz="914400" rtl="1" eaLnBrk="1" fontAlgn="base" latinLnBrk="0" hangingPunct="1">
              <a:lnSpc>
                <a:spcPct val="100000"/>
              </a:lnSpc>
              <a:spcBef>
                <a:spcPct val="0"/>
              </a:spcBef>
              <a:spcAft>
                <a:spcPct val="0"/>
              </a:spcAft>
              <a:buClrTx/>
              <a:buSzTx/>
              <a:buFontTx/>
              <a:buNone/>
              <a:tabLst/>
            </a:pPr>
            <a:endParaRPr kumimoji="0" lang="ar-SA" sz="2200" b="1" i="0" u="none" strike="noStrike" cap="none" normalizeH="0" baseline="0" dirty="0">
              <a:ln>
                <a:noFill/>
              </a:ln>
              <a:solidFill>
                <a:srgbClr val="FF0000"/>
              </a:solidFill>
              <a:effectLst/>
              <a:latin typeface="Calibri" pitchFamily="34" charset="0"/>
              <a:ea typeface="Times New Roman" pitchFamily="18" charset="0"/>
              <a:cs typeface="Arial" pitchFamily="34" charset="0"/>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التنمر الوظيفي</a:t>
            </a:r>
            <a:r>
              <a:rPr kumimoji="0" lang="ar-SA" sz="2400" b="1" i="0" u="none" strike="noStrike" cap="none" normalizeH="0" baseline="0" dirty="0">
                <a:ln>
                  <a:noFill/>
                </a:ln>
                <a:solidFill>
                  <a:schemeClr val="accent6">
                    <a:lumMod val="75000"/>
                  </a:schemeClr>
                </a:solidFill>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chemeClr val="tx1">
                    <a:lumMod val="75000"/>
                    <a:lumOff val="2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نمط من السلوك العدواني الذي يمارسه   شخص أو مجموعة من</a:t>
            </a:r>
            <a:r>
              <a:rPr kumimoji="0" lang="ar-SA" sz="2400" b="1" i="0" u="none" strike="noStrike" cap="none" normalizeH="0" dirty="0">
                <a:ln>
                  <a:noFill/>
                </a:ln>
                <a:solidFill>
                  <a:schemeClr val="tx1">
                    <a:lumMod val="75000"/>
                    <a:lumOff val="2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chemeClr val="tx1">
                    <a:lumMod val="75000"/>
                    <a:lumOff val="2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الأشخاص (الأقوياء المسيطرون) بشكل   منظم تجاه  موظف أو شخص (ضعيف) أو أكثر موجود في نفس المحيط كلية  ، منظمة مكان معين  </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التنمر الوظيفي:</a:t>
            </a:r>
            <a:r>
              <a:rPr kumimoji="0" lang="ar-SA" sz="2400" b="1" i="0" u="none" strike="noStrike" cap="none" normalizeH="0" dirty="0">
                <a:ln>
                  <a:noFill/>
                </a:ln>
                <a:solidFill>
                  <a:srgbClr val="FF0000"/>
                </a:solidFill>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chemeClr val="accent2">
                    <a:lumMod val="5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هو التعرض المتكرر لسلوكيات وأفعال شائنة من قبل المدير او رب العمل اتجاه  موظف او عامل أو الإتيان بسلوك   غير مقبول يؤدي إلى إيذاء مشاعر الآخرين أو تهديدهم أو إخافتهم وإرعابهم وقد يكون ذلك لفظيا أو جسديا ، وقد يتضمن الضرب أو المضايقة أو التخويف أو المقاطعة أو تخريب الملكية الشخصية</a:t>
            </a:r>
            <a:endParaRPr kumimoji="0" lang="en-US" sz="2400" b="1" i="0" u="none" strike="noStrike" cap="none" normalizeH="0" baseline="0" dirty="0">
              <a:ln>
                <a:noFill/>
              </a:ln>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981201"/>
            <a:ext cx="8458200" cy="4094586"/>
          </a:xfrm>
        </p:spPr>
        <p:txBody>
          <a:bodyPr>
            <a:normAutofit/>
          </a:bodyPr>
          <a:lstStyle/>
          <a:p>
            <a:pPr algn="r"/>
            <a:r>
              <a:rPr lang="ar-SA" sz="2400" b="1" dirty="0">
                <a:solidFill>
                  <a:srgbClr val="008000"/>
                </a:solidFill>
              </a:rPr>
              <a:t>السلوك العدواني للمتنمر وسماته الشخصية</a:t>
            </a:r>
            <a:br>
              <a:rPr lang="ar-SA" sz="2400" b="1" dirty="0">
                <a:solidFill>
                  <a:srgbClr val="008000"/>
                </a:solidFill>
              </a:rPr>
            </a:br>
            <a:br>
              <a:rPr lang="en-US" sz="2400" dirty="0">
                <a:solidFill>
                  <a:srgbClr val="008000"/>
                </a:solidFill>
              </a:rPr>
            </a:br>
            <a:r>
              <a:rPr lang="ar-SA" sz="2400" dirty="0">
                <a:solidFill>
                  <a:srgbClr val="008000"/>
                </a:solidFill>
              </a:rPr>
              <a:t>ا</a:t>
            </a:r>
            <a:r>
              <a:rPr lang="ar-SA" sz="2400" b="1" dirty="0">
                <a:solidFill>
                  <a:srgbClr val="008000"/>
                </a:solidFill>
              </a:rPr>
              <a:t>لتنمر بوصفه ردة الفعل وحلقة القهر المفرغة</a:t>
            </a:r>
            <a:br>
              <a:rPr lang="ar-SA" sz="2400" b="1" dirty="0">
                <a:solidFill>
                  <a:srgbClr val="008000"/>
                </a:solidFill>
              </a:rPr>
            </a:br>
            <a:br>
              <a:rPr lang="en-US" sz="2400" dirty="0">
                <a:solidFill>
                  <a:srgbClr val="008000"/>
                </a:solidFill>
              </a:rPr>
            </a:br>
            <a:r>
              <a:rPr lang="ar-SA" sz="2400" b="1" dirty="0">
                <a:solidFill>
                  <a:srgbClr val="008000"/>
                </a:solidFill>
              </a:rPr>
              <a:t>الفروقات الاجتماعية والفردية</a:t>
            </a:r>
            <a:br>
              <a:rPr lang="ar-SA" sz="2400" b="1" dirty="0">
                <a:solidFill>
                  <a:srgbClr val="008000"/>
                </a:solidFill>
              </a:rPr>
            </a:br>
            <a:br>
              <a:rPr lang="en-US" sz="2400" dirty="0">
                <a:solidFill>
                  <a:srgbClr val="008000"/>
                </a:solidFill>
              </a:rPr>
            </a:br>
            <a:r>
              <a:rPr lang="ar-SA" sz="2400" b="1" dirty="0">
                <a:solidFill>
                  <a:srgbClr val="008000"/>
                </a:solidFill>
              </a:rPr>
              <a:t>السلطة والسيطرة كدوافع للتنمر</a:t>
            </a:r>
            <a:br>
              <a:rPr lang="en-US" sz="2400" dirty="0"/>
            </a:br>
            <a:endParaRPr lang="ar-IQ" sz="2400" dirty="0"/>
          </a:p>
        </p:txBody>
      </p:sp>
      <p:sp>
        <p:nvSpPr>
          <p:cNvPr id="3" name="Subtitle 2"/>
          <p:cNvSpPr>
            <a:spLocks noGrp="1"/>
          </p:cNvSpPr>
          <p:nvPr>
            <p:ph type="subTitle" idx="1"/>
          </p:nvPr>
        </p:nvSpPr>
        <p:spPr>
          <a:xfrm>
            <a:off x="381000" y="838200"/>
            <a:ext cx="8458200" cy="838200"/>
          </a:xfrm>
        </p:spPr>
        <p:txBody>
          <a:bodyPr/>
          <a:lstStyle/>
          <a:p>
            <a:pPr algn="r"/>
            <a:r>
              <a:rPr lang="ar-SA" b="1" dirty="0">
                <a:solidFill>
                  <a:srgbClr val="FF0000"/>
                </a:solidFill>
              </a:rPr>
              <a:t>لماذا يتنمر المتنمر...؟</a:t>
            </a:r>
            <a:endParaRPr lang="ar-IQ"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57200" y="381001"/>
            <a:ext cx="82296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Calibri" pitchFamily="34" charset="0"/>
                <a:ea typeface="Times New Roman" pitchFamily="18" charset="0"/>
                <a:cs typeface="Bold Italic Art" pitchFamily="2" charset="-78"/>
              </a:rPr>
              <a:t> </a:t>
            </a:r>
            <a:r>
              <a:rPr kumimoji="0" lang="ar-SA"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ثانيا:</a:t>
            </a:r>
            <a:r>
              <a:rPr kumimoji="0" lang="ar-SA" sz="3200" b="1" i="0" u="none" strike="noStrike" cap="none" normalizeH="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 </a:t>
            </a:r>
            <a:r>
              <a:rPr kumimoji="0" lang="ar-SA" sz="32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الصفات السلوكية للمتنمر</a:t>
            </a:r>
          </a:p>
          <a:p>
            <a:pPr marL="0" marR="0" lvl="0" indent="0" defTabSz="914400" rtl="1" eaLnBrk="1" fontAlgn="base" latinLnBrk="0" hangingPunct="1">
              <a:lnSpc>
                <a:spcPct val="100000"/>
              </a:lnSpc>
              <a:spcBef>
                <a:spcPct val="0"/>
              </a:spcBef>
              <a:spcAft>
                <a:spcPct val="0"/>
              </a:spcAft>
              <a:buClrTx/>
              <a:buSzTx/>
              <a:buFontTx/>
              <a:buNone/>
              <a:tabLst/>
            </a:pPr>
            <a:endParaRPr lang="ar-SA" sz="2200" b="1" dirty="0">
              <a:solidFill>
                <a:srgbClr val="FF0000"/>
              </a:solidFill>
              <a:effectLst>
                <a:outerShdw blurRad="38100" dist="38100" dir="2700000" algn="tl">
                  <a:srgbClr val="000000">
                    <a:alpha val="43137"/>
                  </a:srgbClr>
                </a:outerShdw>
              </a:effectLst>
              <a:latin typeface="Calibri" pitchFamily="34" charset="0"/>
              <a:cs typeface="Arial" pitchFamily="34" charset="0"/>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لابد من توافر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أربعة عناصر</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في سلوك المتنمر بغض النظر عن الجنس والعمر ، وهي : </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1-</a:t>
            </a:r>
            <a:r>
              <a:rPr kumimoji="0" lang="ar-SA" sz="2400" b="1" i="0" u="none" strike="noStrike" cap="none" normalizeH="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عدم التوازن في القوة ، فالمتنمر أما إن يكون اكبر أو أقوى أو في وضع أفضل من وضع الضحية .</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2-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النية في الإيذاء فالمتنمر يعرف انو يتسبب بالألم النفسي أو الجسدي   للضحية ويجد متعة في ذلك .   </a:t>
            </a:r>
            <a:endParaRPr lang="ar-SA" sz="2400" b="1" dirty="0">
              <a:effectLst>
                <a:outerShdw blurRad="38100" dist="38100" dir="2700000" algn="tl">
                  <a:srgbClr val="000000">
                    <a:alpha val="43137"/>
                  </a:srgbClr>
                </a:outerShdw>
              </a:effectLst>
              <a:latin typeface="Calibri"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3-</a:t>
            </a:r>
            <a:r>
              <a:rPr kumimoji="0" lang="ar-SA" sz="2400" b="1" i="0" u="none" strike="noStrike" cap="none" normalizeH="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التهديد بعدوان تالي وان العدوان الحالي ليس بالعدوان الأخير .</a:t>
            </a:r>
          </a:p>
          <a:p>
            <a:pPr marL="0" marR="0" lvl="0" indent="0"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4-</a:t>
            </a:r>
            <a:r>
              <a:rPr kumimoji="0" lang="ar-SA" sz="2400" b="1" i="0" u="none" strike="noStrike" cap="none" normalizeH="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دوام الرعب فسبب التنمر هو الغطرسة والازدراء والاحتقار وليس الغضب.</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p>
          <a:p>
            <a:pPr marL="0" marR="0" lvl="0" indent="0" defTabSz="914400" rtl="1" eaLnBrk="0" fontAlgn="base" latinLnBrk="0" hangingPunct="0">
              <a:lnSpc>
                <a:spcPct val="100000"/>
              </a:lnSpc>
              <a:spcBef>
                <a:spcPct val="0"/>
              </a:spcBef>
              <a:spcAft>
                <a:spcPct val="0"/>
              </a:spcAft>
              <a:buClrTx/>
              <a:buSzTx/>
              <a:buFontTx/>
              <a:buNone/>
              <a:tabLst/>
            </a:pPr>
            <a:endParaRPr lang="ar-SA" sz="2200" b="1" dirty="0">
              <a:solidFill>
                <a:srgbClr val="FF0000"/>
              </a:solidFill>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381000" y="1143000"/>
          <a:ext cx="8458200" cy="5257800"/>
        </p:xfrm>
        <a:graphic>
          <a:graphicData uri="http://schemas.openxmlformats.org/drawingml/2006/table">
            <a:tbl>
              <a:tblPr rtl="1"/>
              <a:tblGrid>
                <a:gridCol w="357448">
                  <a:extLst>
                    <a:ext uri="{9D8B030D-6E8A-4147-A177-3AD203B41FA5}">
                      <a16:colId xmlns:a16="http://schemas.microsoft.com/office/drawing/2014/main" val="20000"/>
                    </a:ext>
                  </a:extLst>
                </a:gridCol>
                <a:gridCol w="1353407">
                  <a:extLst>
                    <a:ext uri="{9D8B030D-6E8A-4147-A177-3AD203B41FA5}">
                      <a16:colId xmlns:a16="http://schemas.microsoft.com/office/drawing/2014/main" val="20001"/>
                    </a:ext>
                  </a:extLst>
                </a:gridCol>
                <a:gridCol w="6747345">
                  <a:extLst>
                    <a:ext uri="{9D8B030D-6E8A-4147-A177-3AD203B41FA5}">
                      <a16:colId xmlns:a16="http://schemas.microsoft.com/office/drawing/2014/main" val="20002"/>
                    </a:ext>
                  </a:extLst>
                </a:gridCol>
              </a:tblGrid>
              <a:tr h="423593">
                <a:tc>
                  <a:txBody>
                    <a:bodyPr/>
                    <a:lstStyle/>
                    <a:p>
                      <a:pPr marL="0" marR="0" algn="r" rtl="1">
                        <a:lnSpc>
                          <a:spcPct val="115000"/>
                        </a:lnSpc>
                        <a:spcBef>
                          <a:spcPts val="0"/>
                        </a:spcBef>
                        <a:spcAft>
                          <a:spcPts val="0"/>
                        </a:spcAft>
                      </a:pPr>
                      <a:r>
                        <a:rPr lang="ar-SA" sz="2400" b="1" dirty="0">
                          <a:solidFill>
                            <a:srgbClr val="FF0000"/>
                          </a:solidFill>
                          <a:effectLst>
                            <a:outerShdw blurRad="38100" dist="38100" dir="2700000" algn="tl">
                              <a:srgbClr val="000000">
                                <a:alpha val="43137"/>
                              </a:srgbClr>
                            </a:outerShdw>
                          </a:effectLst>
                          <a:latin typeface="Calibri"/>
                          <a:ea typeface="Times New Roman"/>
                          <a:cs typeface="Arial"/>
                        </a:rPr>
                        <a:t>ت</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solidFill>
                            <a:srgbClr val="FF0000"/>
                          </a:solidFill>
                          <a:effectLst>
                            <a:outerShdw blurRad="38100" dist="38100" dir="2700000" algn="tl">
                              <a:srgbClr val="000000">
                                <a:alpha val="43137"/>
                              </a:srgbClr>
                            </a:outerShdw>
                          </a:effectLst>
                          <a:latin typeface="Calibri"/>
                          <a:ea typeface="Times New Roman"/>
                          <a:cs typeface="Arial"/>
                        </a:rPr>
                        <a:t>النظرية</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solidFill>
                            <a:srgbClr val="FF0000"/>
                          </a:solidFill>
                          <a:effectLst>
                            <a:outerShdw blurRad="38100" dist="38100" dir="2700000" algn="tl">
                              <a:srgbClr val="000000">
                                <a:alpha val="43137"/>
                              </a:srgbClr>
                            </a:outerShdw>
                          </a:effectLst>
                          <a:latin typeface="Calibri"/>
                          <a:ea typeface="Times New Roman"/>
                          <a:cs typeface="Arial"/>
                        </a:rPr>
                        <a:t> المعلومات</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3593">
                <a:tc>
                  <a:txBody>
                    <a:bodyPr/>
                    <a:lstStyle/>
                    <a:p>
                      <a:pPr marL="0" marR="0" algn="r" rtl="1">
                        <a:lnSpc>
                          <a:spcPct val="115000"/>
                        </a:lnSpc>
                        <a:spcBef>
                          <a:spcPts val="0"/>
                        </a:spcBef>
                        <a:spcAft>
                          <a:spcPts val="0"/>
                        </a:spcAft>
                      </a:pPr>
                      <a:r>
                        <a:rPr lang="ar-SA" sz="2400" b="1" dirty="0">
                          <a:solidFill>
                            <a:srgbClr val="FF0000"/>
                          </a:solidFill>
                          <a:effectLst>
                            <a:outerShdw blurRad="38100" dist="38100" dir="2700000" algn="tl">
                              <a:srgbClr val="000000">
                                <a:alpha val="43137"/>
                              </a:srgbClr>
                            </a:outerShdw>
                          </a:effectLst>
                          <a:latin typeface="Calibri"/>
                          <a:ea typeface="Times New Roman"/>
                          <a:cs typeface="Arial"/>
                        </a:rPr>
                        <a:t>1</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effectLst>
                            <a:outerShdw blurRad="38100" dist="38100" dir="2700000" algn="tl">
                              <a:srgbClr val="000000">
                                <a:alpha val="43137"/>
                              </a:srgbClr>
                            </a:outerShdw>
                          </a:effectLst>
                          <a:latin typeface="Calibri"/>
                          <a:ea typeface="Times New Roman"/>
                          <a:cs typeface="Arial"/>
                        </a:rPr>
                        <a:t> التحليلية</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solidFill>
                            <a:srgbClr val="002060"/>
                          </a:solidFill>
                          <a:effectLst>
                            <a:outerShdw blurRad="38100" dist="38100" dir="2700000" algn="tl">
                              <a:srgbClr val="000000">
                                <a:alpha val="43137"/>
                              </a:srgbClr>
                            </a:outerShdw>
                          </a:effectLst>
                          <a:latin typeface="Calibri"/>
                          <a:ea typeface="Times New Roman"/>
                          <a:cs typeface="Arial"/>
                        </a:rPr>
                        <a:t>  نظرية تنشا وتكوين  الإنسان والظروف المحيطة به</a:t>
                      </a:r>
                      <a:endParaRPr lang="en-US" sz="2400" dirty="0">
                        <a:solidFill>
                          <a:srgbClr val="002060"/>
                        </a:solidFill>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29007">
                <a:tc>
                  <a:txBody>
                    <a:bodyPr/>
                    <a:lstStyle/>
                    <a:p>
                      <a:pPr marL="0" marR="0" algn="r" rtl="1">
                        <a:lnSpc>
                          <a:spcPct val="115000"/>
                        </a:lnSpc>
                        <a:spcBef>
                          <a:spcPts val="0"/>
                        </a:spcBef>
                        <a:spcAft>
                          <a:spcPts val="0"/>
                        </a:spcAft>
                      </a:pPr>
                      <a:r>
                        <a:rPr lang="ar-SA" sz="2400" b="1" dirty="0">
                          <a:solidFill>
                            <a:srgbClr val="FF0000"/>
                          </a:solidFill>
                          <a:effectLst>
                            <a:outerShdw blurRad="38100" dist="38100" dir="2700000" algn="tl">
                              <a:srgbClr val="000000">
                                <a:alpha val="43137"/>
                              </a:srgbClr>
                            </a:outerShdw>
                          </a:effectLst>
                          <a:latin typeface="Calibri"/>
                          <a:ea typeface="Times New Roman"/>
                          <a:cs typeface="Arial"/>
                        </a:rPr>
                        <a:t>2</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effectLst>
                            <a:outerShdw blurRad="38100" dist="38100" dir="2700000" algn="tl">
                              <a:srgbClr val="000000">
                                <a:alpha val="43137"/>
                              </a:srgbClr>
                            </a:outerShdw>
                          </a:effectLst>
                          <a:latin typeface="Calibri"/>
                          <a:ea typeface="Times New Roman"/>
                          <a:cs typeface="Arial"/>
                        </a:rPr>
                        <a:t>التطورية</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solidFill>
                            <a:srgbClr val="002060"/>
                          </a:solidFill>
                          <a:effectLst>
                            <a:outerShdw blurRad="38100" dist="38100" dir="2700000" algn="tl">
                              <a:srgbClr val="000000">
                                <a:alpha val="43137"/>
                              </a:srgbClr>
                            </a:outerShdw>
                          </a:effectLst>
                          <a:latin typeface="Calibri"/>
                          <a:ea typeface="Times New Roman"/>
                          <a:cs typeface="Arial"/>
                        </a:rPr>
                        <a:t>النظرية التي تبدأ بفهم الإنسان وتطوره والدفاع عن نفسه في المواقف المتعددة على حساب الآخرين وفرض السيطرة الجماعية</a:t>
                      </a:r>
                      <a:endParaRPr lang="en-US" sz="2400" dirty="0">
                        <a:solidFill>
                          <a:srgbClr val="002060"/>
                        </a:solidFill>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76300">
                <a:tc>
                  <a:txBody>
                    <a:bodyPr/>
                    <a:lstStyle/>
                    <a:p>
                      <a:pPr marL="0" marR="0" algn="r" rtl="1">
                        <a:lnSpc>
                          <a:spcPct val="115000"/>
                        </a:lnSpc>
                        <a:spcBef>
                          <a:spcPts val="0"/>
                        </a:spcBef>
                        <a:spcAft>
                          <a:spcPts val="0"/>
                        </a:spcAft>
                      </a:pPr>
                      <a:r>
                        <a:rPr lang="ar-SA" sz="2400" b="1" dirty="0">
                          <a:solidFill>
                            <a:srgbClr val="FF0000"/>
                          </a:solidFill>
                          <a:effectLst>
                            <a:outerShdw blurRad="38100" dist="38100" dir="2700000" algn="tl">
                              <a:srgbClr val="000000">
                                <a:alpha val="43137"/>
                              </a:srgbClr>
                            </a:outerShdw>
                          </a:effectLst>
                          <a:latin typeface="Calibri"/>
                          <a:ea typeface="Times New Roman"/>
                          <a:cs typeface="Arial"/>
                        </a:rPr>
                        <a:t>3</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effectLst>
                            <a:outerShdw blurRad="38100" dist="38100" dir="2700000" algn="tl">
                              <a:srgbClr val="000000">
                                <a:alpha val="43137"/>
                              </a:srgbClr>
                            </a:outerShdw>
                          </a:effectLst>
                          <a:latin typeface="Calibri"/>
                          <a:ea typeface="Times New Roman"/>
                          <a:cs typeface="Arial"/>
                        </a:rPr>
                        <a:t>السلوكية</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solidFill>
                            <a:srgbClr val="002060"/>
                          </a:solidFill>
                          <a:effectLst>
                            <a:outerShdw blurRad="38100" dist="38100" dir="2700000" algn="tl">
                              <a:srgbClr val="000000">
                                <a:alpha val="43137"/>
                              </a:srgbClr>
                            </a:outerShdw>
                          </a:effectLst>
                          <a:latin typeface="Calibri"/>
                          <a:ea typeface="Times New Roman"/>
                          <a:cs typeface="Arial"/>
                        </a:rPr>
                        <a:t>أي قابلية التنمر على التكرار إذا ارتبط بالتعزيز لتحقيق الهدف كضرب الشخص للحصول على مبتغاة </a:t>
                      </a:r>
                      <a:endParaRPr lang="en-US" sz="2400" dirty="0">
                        <a:solidFill>
                          <a:srgbClr val="002060"/>
                        </a:solidFill>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29007">
                <a:tc>
                  <a:txBody>
                    <a:bodyPr/>
                    <a:lstStyle/>
                    <a:p>
                      <a:pPr marL="0" marR="0" algn="r" rtl="1">
                        <a:lnSpc>
                          <a:spcPct val="115000"/>
                        </a:lnSpc>
                        <a:spcBef>
                          <a:spcPts val="0"/>
                        </a:spcBef>
                        <a:spcAft>
                          <a:spcPts val="0"/>
                        </a:spcAft>
                      </a:pPr>
                      <a:r>
                        <a:rPr lang="ar-SA" sz="2400" b="1" dirty="0">
                          <a:solidFill>
                            <a:srgbClr val="FF0000"/>
                          </a:solidFill>
                          <a:effectLst>
                            <a:outerShdw blurRad="38100" dist="38100" dir="2700000" algn="tl">
                              <a:srgbClr val="000000">
                                <a:alpha val="43137"/>
                              </a:srgbClr>
                            </a:outerShdw>
                          </a:effectLst>
                          <a:latin typeface="Calibri"/>
                          <a:ea typeface="Times New Roman"/>
                          <a:cs typeface="Arial"/>
                        </a:rPr>
                        <a:t>4</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effectLst>
                            <a:outerShdw blurRad="38100" dist="38100" dir="2700000" algn="tl">
                              <a:srgbClr val="000000">
                                <a:alpha val="43137"/>
                              </a:srgbClr>
                            </a:outerShdw>
                          </a:effectLst>
                          <a:latin typeface="Calibri"/>
                          <a:ea typeface="Times New Roman"/>
                          <a:cs typeface="Arial"/>
                        </a:rPr>
                        <a:t>المعرفية</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solidFill>
                            <a:srgbClr val="002060"/>
                          </a:solidFill>
                          <a:effectLst>
                            <a:outerShdw blurRad="38100" dist="38100" dir="2700000" algn="tl">
                              <a:srgbClr val="000000">
                                <a:alpha val="43137"/>
                              </a:srgbClr>
                            </a:outerShdw>
                          </a:effectLst>
                          <a:latin typeface="Calibri"/>
                          <a:ea typeface="Times New Roman"/>
                          <a:cs typeface="Arial"/>
                        </a:rPr>
                        <a:t>اختلاف المتنمر عن الضحية كونه يتحكم بالمتغيرات المحيطة ويبررون أفعالهم بان الآخرين يستحقونها بسبب التفكير أحادي الجانب</a:t>
                      </a:r>
                      <a:endParaRPr lang="en-US" sz="2400" dirty="0">
                        <a:solidFill>
                          <a:srgbClr val="002060"/>
                        </a:solidFill>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76300">
                <a:tc>
                  <a:txBody>
                    <a:bodyPr/>
                    <a:lstStyle/>
                    <a:p>
                      <a:pPr marL="0" marR="0" algn="r" rtl="1">
                        <a:lnSpc>
                          <a:spcPct val="115000"/>
                        </a:lnSpc>
                        <a:spcBef>
                          <a:spcPts val="0"/>
                        </a:spcBef>
                        <a:spcAft>
                          <a:spcPts val="0"/>
                        </a:spcAft>
                      </a:pPr>
                      <a:r>
                        <a:rPr lang="ar-SA" sz="2400" b="1" dirty="0">
                          <a:solidFill>
                            <a:srgbClr val="FF0000"/>
                          </a:solidFill>
                          <a:effectLst>
                            <a:outerShdw blurRad="38100" dist="38100" dir="2700000" algn="tl">
                              <a:srgbClr val="000000">
                                <a:alpha val="43137"/>
                              </a:srgbClr>
                            </a:outerShdw>
                          </a:effectLst>
                          <a:latin typeface="Calibri"/>
                          <a:ea typeface="Times New Roman"/>
                          <a:cs typeface="Arial"/>
                        </a:rPr>
                        <a:t>5</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effectLst>
                            <a:outerShdw blurRad="38100" dist="38100" dir="2700000" algn="tl">
                              <a:srgbClr val="000000">
                                <a:alpha val="43137"/>
                              </a:srgbClr>
                            </a:outerShdw>
                          </a:effectLst>
                          <a:latin typeface="Calibri"/>
                          <a:ea typeface="Times New Roman"/>
                          <a:cs typeface="Arial"/>
                        </a:rPr>
                        <a:t>البيولوجية</a:t>
                      </a:r>
                      <a:endParaRPr lang="en-US" sz="2400" dirty="0">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lnSpc>
                          <a:spcPct val="115000"/>
                        </a:lnSpc>
                        <a:spcBef>
                          <a:spcPts val="0"/>
                        </a:spcBef>
                        <a:spcAft>
                          <a:spcPts val="0"/>
                        </a:spcAft>
                      </a:pPr>
                      <a:r>
                        <a:rPr lang="ar-SA" sz="2400" b="1" dirty="0">
                          <a:solidFill>
                            <a:srgbClr val="002060"/>
                          </a:solidFill>
                          <a:effectLst>
                            <a:outerShdw blurRad="38100" dist="38100" dir="2700000" algn="tl">
                              <a:srgbClr val="000000">
                                <a:alpha val="43137"/>
                              </a:srgbClr>
                            </a:outerShdw>
                          </a:effectLst>
                          <a:latin typeface="Calibri"/>
                          <a:ea typeface="Times New Roman"/>
                          <a:cs typeface="Arial"/>
                        </a:rPr>
                        <a:t> يرجع إلى السلوك ألانحرافي للمتنمر المنصب على عدة عوامل بيولوجية مكبوتة</a:t>
                      </a:r>
                      <a:endParaRPr lang="en-US" sz="2400" dirty="0">
                        <a:solidFill>
                          <a:srgbClr val="002060"/>
                        </a:solidFill>
                        <a:effectLst>
                          <a:outerShdw blurRad="38100" dist="38100" dir="2700000" algn="tl">
                            <a:srgbClr val="000000">
                              <a:alpha val="43137"/>
                            </a:srgbClr>
                          </a:outerShdw>
                        </a:effectLst>
                        <a:latin typeface="Calibri"/>
                        <a:ea typeface="Times New Roman"/>
                        <a:cs typeface="Arial"/>
                      </a:endParaRPr>
                    </a:p>
                  </a:txBody>
                  <a:tcPr marL="46449" marR="464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مستطيل 2"/>
          <p:cNvSpPr/>
          <p:nvPr/>
        </p:nvSpPr>
        <p:spPr>
          <a:xfrm>
            <a:off x="3429000" y="304800"/>
            <a:ext cx="4804812" cy="584775"/>
          </a:xfrm>
          <a:prstGeom prst="rect">
            <a:avLst/>
          </a:prstGeom>
        </p:spPr>
        <p:txBody>
          <a:bodyPr wrap="square">
            <a:spAutoFit/>
          </a:bodyPr>
          <a:lstStyle/>
          <a:p>
            <a:pPr lvl="0" eaLnBrk="0" fontAlgn="base" hangingPunct="0">
              <a:spcBef>
                <a:spcPct val="0"/>
              </a:spcBef>
              <a:spcAft>
                <a:spcPct val="0"/>
              </a:spcAft>
            </a:pPr>
            <a:r>
              <a:rPr kumimoji="0" lang="ar-SA" sz="3200" b="1" i="0" u="none" strike="noStrike" cap="none" normalizeH="0" baseline="0" dirty="0">
                <a:ln>
                  <a:noFill/>
                </a:ln>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ثالثا: </a:t>
            </a:r>
            <a:r>
              <a:rPr kumimoji="0" lang="ar-SA" sz="32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نظريات التنمر</a:t>
            </a:r>
            <a:endParaRPr kumimoji="0" lang="en-US" sz="3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Bold Italic Art" pitchFamily="2" charset="-7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609600" y="381000"/>
            <a:ext cx="822960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a:ln>
                  <a:noFill/>
                </a:ln>
                <a:solidFill>
                  <a:srgbClr val="00206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رابعا: </a:t>
            </a:r>
            <a:r>
              <a:rPr kumimoji="0" lang="ar-SA" sz="32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الدوافع المؤدية الى التنمر</a:t>
            </a:r>
          </a:p>
          <a:p>
            <a:pPr lvl="0" fontAlgn="base">
              <a:spcBef>
                <a:spcPct val="0"/>
              </a:spcBef>
              <a:spcAft>
                <a:spcPct val="0"/>
              </a:spcAft>
            </a:pPr>
            <a:r>
              <a:rPr lang="ar-SA" sz="2000" b="1" dirty="0">
                <a:solidFill>
                  <a:srgbClr val="008000"/>
                </a:solidFill>
              </a:rPr>
              <a:t>اسباب نفسية لا يستطيعون التعاطف مع الآخرين</a:t>
            </a:r>
          </a:p>
          <a:p>
            <a:pPr lvl="0" fontAlgn="base">
              <a:spcBef>
                <a:spcPct val="0"/>
              </a:spcBef>
              <a:spcAft>
                <a:spcPct val="0"/>
              </a:spcAft>
            </a:pPr>
            <a:r>
              <a:rPr lang="ar-SA" sz="2000" b="1" dirty="0">
                <a:solidFill>
                  <a:srgbClr val="008000"/>
                </a:solidFill>
              </a:rPr>
              <a:t>مروا بصدمة عاطفية</a:t>
            </a:r>
          </a:p>
          <a:p>
            <a:pPr fontAlgn="base">
              <a:spcBef>
                <a:spcPct val="0"/>
              </a:spcBef>
              <a:spcAft>
                <a:spcPct val="0"/>
              </a:spcAft>
            </a:pPr>
            <a:r>
              <a:rPr lang="ar-SA" sz="2000" b="1" dirty="0">
                <a:solidFill>
                  <a:srgbClr val="008000"/>
                </a:solidFill>
              </a:rPr>
              <a:t>عرضوا لسلوكيات عدوانية وثقافة ذكورية</a:t>
            </a:r>
            <a:endParaRPr lang="en-US" sz="2000" b="1" dirty="0">
              <a:solidFill>
                <a:srgbClr val="008000"/>
              </a:solidFill>
            </a:endParaRPr>
          </a:p>
          <a:p>
            <a:pPr fontAlgn="base">
              <a:spcBef>
                <a:spcPct val="0"/>
              </a:spcBef>
              <a:spcAft>
                <a:spcPct val="0"/>
              </a:spcAft>
            </a:pPr>
            <a:r>
              <a:rPr lang="ar-SA" sz="2000" b="1" dirty="0">
                <a:solidFill>
                  <a:srgbClr val="008000"/>
                </a:solidFill>
              </a:rPr>
              <a:t>يشعرون بعدم الرضا عن النفس</a:t>
            </a:r>
            <a:endParaRPr lang="en-US" sz="2000" b="1" dirty="0">
              <a:solidFill>
                <a:srgbClr val="008000"/>
              </a:solidFill>
            </a:endParaRPr>
          </a:p>
          <a:p>
            <a:pPr fontAlgn="base">
              <a:spcBef>
                <a:spcPct val="0"/>
              </a:spcBef>
              <a:spcAft>
                <a:spcPct val="0"/>
              </a:spcAft>
            </a:pPr>
            <a:r>
              <a:rPr lang="ar-SA" sz="2000" b="1" dirty="0">
                <a:solidFill>
                  <a:srgbClr val="008000"/>
                </a:solidFill>
              </a:rPr>
              <a:t>سبق وأن تعرضوا للتنمر</a:t>
            </a:r>
            <a:endParaRPr lang="en-US" sz="2000" b="1" dirty="0">
              <a:solidFill>
                <a:srgbClr val="008000"/>
              </a:solidFill>
            </a:endParaRPr>
          </a:p>
          <a:p>
            <a:pPr fontAlgn="base">
              <a:spcBef>
                <a:spcPct val="0"/>
              </a:spcBef>
              <a:spcAft>
                <a:spcPct val="0"/>
              </a:spcAft>
            </a:pPr>
            <a:r>
              <a:rPr lang="ar-SA" sz="2000" b="1" dirty="0">
                <a:solidFill>
                  <a:srgbClr val="008000"/>
                </a:solidFill>
              </a:rPr>
              <a:t>حياتهم الأسرية جافة وصعبة</a:t>
            </a:r>
            <a:endParaRPr lang="en-US" sz="2000" b="1" dirty="0">
              <a:solidFill>
                <a:srgbClr val="008000"/>
              </a:solidFill>
            </a:endParaRPr>
          </a:p>
          <a:p>
            <a:pPr fontAlgn="base">
              <a:spcBef>
                <a:spcPct val="0"/>
              </a:spcBef>
              <a:spcAft>
                <a:spcPct val="0"/>
              </a:spcAft>
            </a:pPr>
            <a:r>
              <a:rPr lang="ar-SA" sz="2000" b="1" dirty="0">
                <a:solidFill>
                  <a:srgbClr val="008000"/>
                </a:solidFill>
              </a:rPr>
              <a:t>لايشعرون بالأمان في العلاقات</a:t>
            </a:r>
            <a:endParaRPr lang="en-US" sz="2000" b="1" dirty="0">
              <a:solidFill>
                <a:srgbClr val="008000"/>
              </a:solidFill>
            </a:endParaRPr>
          </a:p>
          <a:p>
            <a:pPr lvl="0" fontAlgn="base">
              <a:spcBef>
                <a:spcPct val="0"/>
              </a:spcBef>
              <a:spcAft>
                <a:spcPct val="0"/>
              </a:spcAft>
            </a:pPr>
            <a:endParaRPr kumimoji="0" lang="ar-SA" sz="20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3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Bold Italic Art" pitchFamily="2" charset="-78"/>
            </a:endParaRP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200400"/>
            <a:ext cx="7391400"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09600" y="457200"/>
            <a:ext cx="82296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a:ln>
                  <a:noFill/>
                </a:ln>
                <a:solidFill>
                  <a:srgbClr val="002060"/>
                </a:solidFill>
                <a:effectLst/>
                <a:latin typeface="Calibri" pitchFamily="34" charset="0"/>
                <a:ea typeface="Times New Roman" pitchFamily="18" charset="0"/>
                <a:cs typeface="Arial" pitchFamily="34" charset="0"/>
              </a:rPr>
              <a:t>    </a:t>
            </a:r>
            <a:r>
              <a:rPr kumimoji="0" lang="ar-SA" sz="3200" b="1" i="0" u="none" strike="noStrike" cap="none" normalizeH="0" baseline="0" dirty="0">
                <a:ln>
                  <a:noFill/>
                </a:ln>
                <a:solidFill>
                  <a:srgbClr val="00206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خامسا: </a:t>
            </a:r>
            <a:r>
              <a:rPr kumimoji="0" lang="ar-SA" sz="32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Bold Italic Art" pitchFamily="2" charset="-78"/>
              </a:rPr>
              <a:t>أنواع التنمر  والمتنمرين</a:t>
            </a:r>
          </a:p>
          <a:p>
            <a:pPr marL="0" marR="0" lvl="0" indent="0" defTabSz="914400" rtl="1"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1- التنمر المباشر</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يحدث بين الأشخاص المعنيين، في حين تطال الأفعال غر المباشرة   أشخاصا آخرين، على سبل المثال تمرر الشتائم أو نشر الشائعات. </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استخدام أسلوب الإذلال والإهانة</a:t>
            </a:r>
            <a:r>
              <a:rPr lang="ar-SA" sz="2400" b="1" dirty="0">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a:t>
            </a: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الصراخ بصوت مرتفع، المراقبة و بطريقة مبالغة،</a:t>
            </a:r>
            <a:r>
              <a:rPr kumimoji="0" lang="ar-SA" sz="2400" b="1" i="0" u="none" strike="noStrike" cap="none" normalizeH="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أو </a:t>
            </a: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توجيه اللوم اللاذع والنقد المستمر، افتعال السخرية والاستهزاء بالضحية ، أعطاء ملاحظات عن سلوكيات و بما لا يليق.</a:t>
            </a:r>
          </a:p>
          <a:p>
            <a:pPr marL="0" marR="0" lvl="0" indent="0" algn="r" defTabSz="914400" rtl="1" eaLnBrk="0" fontAlgn="base" latinLnBrk="0" hangingPunct="0">
              <a:lnSpc>
                <a:spcPct val="100000"/>
              </a:lnSpc>
              <a:spcBef>
                <a:spcPct val="0"/>
              </a:spcBef>
              <a:spcAft>
                <a:spcPct val="0"/>
              </a:spcAft>
              <a:buClrTx/>
              <a:buSzTx/>
              <a:tabLst/>
            </a:pP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2- التنمر غير المباشر</a:t>
            </a: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إلحاق الضرر في الغالب عن طرق تلويث سمعة شخص آخر   أو تدمير العلاقات بين الأصدقاء والتأثير  على احترام الشخص لنفسه.</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إرهاقه في العمل، إشعاره بالتقصير،</a:t>
            </a:r>
            <a:r>
              <a:rPr kumimoji="0" lang="ar-SA" sz="2400" b="1" i="0" u="none" strike="noStrike" cap="none" normalizeH="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تقييد حريته،</a:t>
            </a:r>
            <a:r>
              <a:rPr kumimoji="0" lang="ar-SA" sz="2400" b="1" i="0" u="none" strike="noStrike" cap="none" normalizeH="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a:t>
            </a: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نقله من مكان إلى مكان أبعد</a:t>
            </a:r>
            <a:r>
              <a:rPr kumimoji="0" lang="ar-SA" sz="2400" b="1" i="0" u="none" strike="noStrike" cap="none" normalizeH="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أو </a:t>
            </a:r>
            <a:r>
              <a:rPr kumimoji="0" lang="ar-SA" sz="2400" b="1" i="0" u="none" strike="noStrike" cap="none" normalizeH="0" baseline="0" dirty="0">
                <a:ln>
                  <a:noFill/>
                </a:ln>
                <a:solidFill>
                  <a:srgbClr val="0070C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معاملة غير عادلة فيما يخص استحقاقاته.</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3- </a:t>
            </a:r>
            <a:r>
              <a:rPr kumimoji="0" lang="ar-SA" sz="2400" b="1" i="0" u="none" strike="noStrike" cap="none" normalizeH="0" baseline="0" dirty="0">
                <a:ln>
                  <a:noFill/>
                </a:ln>
                <a:solidFill>
                  <a:srgbClr val="FF0000"/>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ويمكن تصنيف المتنمرين إلى خمس أنواع هي :</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a:ln>
                  <a:noFill/>
                </a:ln>
                <a:solidFill>
                  <a:schemeClr val="tx1"/>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(المسيطرون  - القلقون – الضحايا –التقليديون – الاستفزازيون )</a:t>
            </a:r>
            <a:endParaRPr kumimoji="0" lang="ar-SA" sz="2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400</TotalTime>
  <Words>911</Words>
  <Application>Microsoft Office PowerPoint</Application>
  <PresentationFormat>On-screen Show (4:3)</PresentationFormat>
  <Paragraphs>106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رحلة</vt:lpstr>
      <vt:lpstr>PowerPoint Presentation</vt:lpstr>
      <vt:lpstr>PowerPoint Presentation</vt:lpstr>
      <vt:lpstr>هدف الورشة </vt:lpstr>
      <vt:lpstr>PowerPoint Presentation</vt:lpstr>
      <vt:lpstr>السلوك العدواني للمتنمر وسماته الشخصية  التنمر بوصفه ردة الفعل وحلقة القهر المفرغة  الفروقات الاجتماعية والفردية  السلطة والسيطرة كدوافع للتنمر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هل تضايق شخصاً في محيطك على نحو متكرر ؟   هل تنتعش في وجود الأشخاص الذين لا يشعرون بالأمان والثقة في النفس ؟  هل تسيء استخدام سلطتك أو منصبك؟  هل تنشر شائعات كيدية عن احد زملائك الموظفين؟  هل لديك نقص في التعاطف؟  هل يمكن ان تكون عدائيا مع اي شخص لايتوافق رأيه مع رايك؟ اذا كان لديك واحدة او اكثر فانك (متنمر ) ولا تشعر بذلك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home</dc:creator>
  <cp:lastModifiedBy>Unknown User</cp:lastModifiedBy>
  <cp:revision>69</cp:revision>
  <dcterms:created xsi:type="dcterms:W3CDTF">2021-11-30T08:54:36Z</dcterms:created>
  <dcterms:modified xsi:type="dcterms:W3CDTF">2022-03-08T08:00:53Z</dcterms:modified>
</cp:coreProperties>
</file>