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9" d="100"/>
          <a:sy n="59" d="100"/>
        </p:scale>
        <p:origin x="24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EF6B3A-E3D4-4CCC-99CB-EB9C6ECF2A46}" type="datetimeFigureOut">
              <a:rPr lang="ar-IQ" smtClean="0"/>
              <a:pPr/>
              <a:t>10/08/1443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1A66D58-BC2B-47BD-AF51-C62CA216DDF8}"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6EF6B3A-E3D4-4CCC-99CB-EB9C6ECF2A46}" type="datetimeFigureOut">
              <a:rPr lang="ar-IQ" smtClean="0"/>
              <a:pPr/>
              <a:t>10/08/1443</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1A66D58-BC2B-47BD-AF51-C62CA216DDF8}"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528" y="0"/>
            <a:ext cx="9324528" cy="6858000"/>
          </a:xfrm>
        </p:spPr>
        <p:style>
          <a:lnRef idx="1">
            <a:schemeClr val="dk1"/>
          </a:lnRef>
          <a:fillRef idx="2">
            <a:schemeClr val="dk1"/>
          </a:fillRef>
          <a:effectRef idx="1">
            <a:schemeClr val="dk1"/>
          </a:effectRef>
          <a:fontRef idx="minor">
            <a:schemeClr val="dk1"/>
          </a:fontRef>
        </p:style>
        <p:txBody>
          <a:bodyPr/>
          <a:lstStyle/>
          <a:p>
            <a:r>
              <a:rPr lang="ar-IQ" b="1" dirty="0" smtClean="0">
                <a:solidFill>
                  <a:schemeClr val="tx1">
                    <a:lumMod val="85000"/>
                    <a:lumOff val="15000"/>
                  </a:schemeClr>
                </a:solidFill>
              </a:rPr>
              <a:t>جامعة بغداد </a:t>
            </a:r>
            <a:r>
              <a:rPr lang="en-US" dirty="0" smtClean="0">
                <a:solidFill>
                  <a:schemeClr val="tx1">
                    <a:lumMod val="85000"/>
                    <a:lumOff val="15000"/>
                  </a:schemeClr>
                </a:solidFill>
              </a:rPr>
              <a:t/>
            </a:r>
            <a:br>
              <a:rPr lang="en-US" dirty="0" smtClean="0">
                <a:solidFill>
                  <a:schemeClr val="tx1">
                    <a:lumMod val="85000"/>
                    <a:lumOff val="15000"/>
                  </a:schemeClr>
                </a:solidFill>
              </a:rPr>
            </a:br>
            <a:r>
              <a:rPr lang="ar-IQ" b="1" dirty="0" smtClean="0">
                <a:solidFill>
                  <a:schemeClr val="tx1">
                    <a:lumMod val="85000"/>
                    <a:lumOff val="15000"/>
                  </a:schemeClr>
                </a:solidFill>
              </a:rPr>
              <a:t>كلية التربية للبنات</a:t>
            </a:r>
            <a:r>
              <a:rPr lang="en-US" dirty="0" smtClean="0">
                <a:solidFill>
                  <a:schemeClr val="tx1">
                    <a:lumMod val="85000"/>
                    <a:lumOff val="15000"/>
                  </a:schemeClr>
                </a:solidFill>
              </a:rPr>
              <a:t/>
            </a:r>
            <a:br>
              <a:rPr lang="en-US" dirty="0" smtClean="0">
                <a:solidFill>
                  <a:schemeClr val="tx1">
                    <a:lumMod val="85000"/>
                    <a:lumOff val="15000"/>
                  </a:schemeClr>
                </a:solidFill>
              </a:rPr>
            </a:br>
            <a:r>
              <a:rPr lang="ar-IQ" b="1" dirty="0" smtClean="0">
                <a:solidFill>
                  <a:schemeClr val="tx1">
                    <a:lumMod val="85000"/>
                    <a:lumOff val="15000"/>
                  </a:schemeClr>
                </a:solidFill>
              </a:rPr>
              <a:t>قسم رياض الاطفال </a:t>
            </a:r>
            <a:r>
              <a:rPr lang="en-US" dirty="0" smtClean="0"/>
              <a:t/>
            </a:r>
            <a:br>
              <a:rPr lang="en-US" dirty="0" smtClean="0"/>
            </a:br>
            <a:r>
              <a:rPr lang="ar-IQ" sz="5400" b="1" dirty="0" smtClean="0">
                <a:solidFill>
                  <a:srgbClr val="C00000"/>
                </a:solidFill>
              </a:rPr>
              <a:t>اسباب </a:t>
            </a:r>
            <a:r>
              <a:rPr lang="ar-IQ" sz="5400" b="1" dirty="0" smtClean="0">
                <a:solidFill>
                  <a:srgbClr val="C00000"/>
                </a:solidFill>
              </a:rPr>
              <a:t>التلوث </a:t>
            </a:r>
            <a:r>
              <a:rPr lang="ar-IQ" sz="5400" b="1" dirty="0">
                <a:solidFill>
                  <a:srgbClr val="C00000"/>
                </a:solidFill>
              </a:rPr>
              <a:t>في </a:t>
            </a:r>
            <a:r>
              <a:rPr lang="ar-IQ" sz="5400" b="1" dirty="0" smtClean="0">
                <a:solidFill>
                  <a:srgbClr val="C00000"/>
                </a:solidFill>
              </a:rPr>
              <a:t>بيئة </a:t>
            </a:r>
            <a:r>
              <a:rPr lang="ar-IQ" sz="5400" b="1" dirty="0">
                <a:solidFill>
                  <a:srgbClr val="C00000"/>
                </a:solidFill>
              </a:rPr>
              <a:t>الروضة </a:t>
            </a:r>
            <a:r>
              <a:rPr lang="en-US" dirty="0">
                <a:solidFill>
                  <a:srgbClr val="C00000"/>
                </a:solidFill>
              </a:rPr>
              <a:t/>
            </a:r>
            <a:br>
              <a:rPr lang="en-US" dirty="0">
                <a:solidFill>
                  <a:srgbClr val="C00000"/>
                </a:solidFill>
              </a:rPr>
            </a:br>
            <a:r>
              <a:rPr lang="ar-IQ" dirty="0" smtClean="0">
                <a:solidFill>
                  <a:srgbClr val="C00000"/>
                </a:solidFill>
              </a:rPr>
              <a:t>   </a:t>
            </a:r>
            <a:r>
              <a:rPr lang="ar-IQ" b="1" dirty="0" smtClean="0"/>
              <a:t> </a:t>
            </a:r>
            <a:r>
              <a:rPr lang="ar-IQ" b="1" dirty="0"/>
              <a:t>اعداد</a:t>
            </a:r>
            <a:r>
              <a:rPr lang="en-US" dirty="0"/>
              <a:t/>
            </a:r>
            <a:br>
              <a:rPr lang="en-US" dirty="0"/>
            </a:br>
            <a:r>
              <a:rPr lang="ar-IQ" dirty="0" err="1" smtClean="0"/>
              <a:t>أ.</a:t>
            </a:r>
            <a:r>
              <a:rPr lang="ar-IQ" sz="3600" b="1" dirty="0" err="1" smtClean="0"/>
              <a:t>م.د</a:t>
            </a:r>
            <a:r>
              <a:rPr lang="ar-IQ" sz="3600" b="1" dirty="0" smtClean="0"/>
              <a:t>. زهراء زيد شفيق</a:t>
            </a:r>
            <a:endParaRPr lang="en-US" sz="3600" dirty="0"/>
          </a:p>
        </p:txBody>
      </p:sp>
    </p:spTree>
  </p:cSld>
  <p:clrMapOvr>
    <a:masterClrMapping/>
  </p:clrMapOvr>
  <p:transition spd="slow">
    <p:wheel spokes="3"/>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1">
            <a:schemeClr val="accent6"/>
          </a:lnRef>
          <a:fillRef idx="2">
            <a:schemeClr val="accent6"/>
          </a:fillRef>
          <a:effectRef idx="1">
            <a:schemeClr val="accent6"/>
          </a:effectRef>
          <a:fontRef idx="minor">
            <a:schemeClr val="dk1"/>
          </a:fontRef>
        </p:style>
        <p:txBody>
          <a:bodyPr>
            <a:normAutofit/>
          </a:bodyPr>
          <a:lstStyle/>
          <a:p>
            <a:r>
              <a:rPr lang="ar-SA"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أسباب تلوث بيئة الروضة  :</a:t>
            </a:r>
            <a:endParaRPr lang="ar-IQ"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857999"/>
          </a:xfrm>
        </p:spPr>
        <p:style>
          <a:lnRef idx="1">
            <a:schemeClr val="accent6"/>
          </a:lnRef>
          <a:fillRef idx="2">
            <a:schemeClr val="accent6"/>
          </a:fillRef>
          <a:effectRef idx="1">
            <a:schemeClr val="accent6"/>
          </a:effectRef>
          <a:fontRef idx="minor">
            <a:schemeClr val="dk1"/>
          </a:fontRef>
        </p:style>
        <p:txBody>
          <a:bodyPr>
            <a:normAutofit/>
          </a:bodyPr>
          <a:lstStyle/>
          <a:p>
            <a:pPr lvl="0"/>
            <a:r>
              <a:rPr lang="ar-IQ" sz="3100" dirty="0" smtClean="0"/>
              <a:t>1- </a:t>
            </a:r>
            <a:r>
              <a:rPr lang="ar-SA"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اهمال </a:t>
            </a:r>
            <a:r>
              <a:rPr lang="ar-SA"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نظافة الحمامات والمغاسل والحنفيات ،وبالتالي انبعاث روائح كريهة تؤذي تنفس الطفل عند استنشاقه للهواء الفاسد.</a:t>
            </a:r>
            <a: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IQ"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 </a:t>
            </a:r>
            <a:r>
              <a:rPr lang="ar-SA"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قلة </a:t>
            </a:r>
            <a:r>
              <a:rPr lang="ar-SA"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أو ضيق ساحات الروضة التي يحتاجها الطفل لممارسة النشاطات الجسمية .</a:t>
            </a:r>
            <a: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IQ"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 </a:t>
            </a:r>
            <a:r>
              <a:rPr lang="ar-SA"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قلة </a:t>
            </a:r>
            <a:r>
              <a:rPr lang="ar-SA"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تهوية الروضة وبالتالي تقل تعرض غرف الروضة للشمس والهواء النقي .</a:t>
            </a:r>
            <a: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IQ"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4- </a:t>
            </a:r>
            <a:r>
              <a:rPr lang="ar-SA"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عدم </a:t>
            </a:r>
            <a:r>
              <a:rPr lang="ar-SA"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الاهتمام بالنظافة الشخصية للطفل (نظافة أظافره ، شعره، جسمه ، ملابسه، حذائه).</a:t>
            </a:r>
            <a: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IQ"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5- </a:t>
            </a:r>
            <a:r>
              <a:rPr lang="ar-SA"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تناول </a:t>
            </a:r>
            <a:r>
              <a:rPr lang="ar-SA"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الاغذية الملوثة وذلك لسوء حفظ اغذية الاطفال وعدم وضعها في الثلاجة بعد تغذيتهم. </a:t>
            </a:r>
            <a: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IQ"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6- </a:t>
            </a:r>
            <a:r>
              <a:rPr lang="ar-SA"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عدم </a:t>
            </a:r>
            <a:r>
              <a:rPr lang="ar-SA" sz="3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غسل الايدي بطريقة صحيحة قبل وبعد تناول الطعام ، وبعد استعمال دورات المياه.</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ar-IQ"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1">
            <a:schemeClr val="accent5"/>
          </a:lnRef>
          <a:fillRef idx="2">
            <a:schemeClr val="accent5"/>
          </a:fillRef>
          <a:effectRef idx="1">
            <a:schemeClr val="accent5"/>
          </a:effectRef>
          <a:fontRef idx="minor">
            <a:schemeClr val="dk1"/>
          </a:fontRef>
        </p:style>
        <p:txBody>
          <a:bodyPr/>
          <a:lstStyle/>
          <a:p>
            <a:pPr lvl="0"/>
            <a:r>
              <a:rPr lang="ar-IQ" dirty="0" smtClean="0"/>
              <a:t>7- </a:t>
            </a:r>
            <a:r>
              <a:rPr lang="ar-SA" b="1" dirty="0" smtClean="0">
                <a:solidFill>
                  <a:schemeClr val="accent3">
                    <a:lumMod val="50000"/>
                  </a:schemeClr>
                </a:solidFill>
              </a:rPr>
              <a:t>تكدس </a:t>
            </a:r>
            <a:r>
              <a:rPr lang="ar-SA" b="1" dirty="0">
                <a:solidFill>
                  <a:schemeClr val="accent3">
                    <a:lumMod val="50000"/>
                  </a:schemeClr>
                </a:solidFill>
              </a:rPr>
              <a:t>النفايات وفضلات الطعام المتبقية في الروضة وعدم التخلص منها  يوميا .</a:t>
            </a:r>
            <a:r>
              <a:rPr lang="en-US" b="1" dirty="0">
                <a:solidFill>
                  <a:schemeClr val="accent3">
                    <a:lumMod val="50000"/>
                  </a:schemeClr>
                </a:solidFill>
              </a:rPr>
              <a:t/>
            </a:r>
            <a:br>
              <a:rPr lang="en-US" b="1" dirty="0">
                <a:solidFill>
                  <a:schemeClr val="accent3">
                    <a:lumMod val="50000"/>
                  </a:schemeClr>
                </a:solidFill>
              </a:rPr>
            </a:br>
            <a:r>
              <a:rPr lang="ar-IQ" b="1" dirty="0" smtClean="0">
                <a:solidFill>
                  <a:schemeClr val="accent3">
                    <a:lumMod val="50000"/>
                  </a:schemeClr>
                </a:solidFill>
              </a:rPr>
              <a:t>8- </a:t>
            </a:r>
            <a:r>
              <a:rPr lang="ar-SA" b="1" dirty="0" smtClean="0">
                <a:solidFill>
                  <a:schemeClr val="accent3">
                    <a:lumMod val="50000"/>
                  </a:schemeClr>
                </a:solidFill>
              </a:rPr>
              <a:t>عدم </a:t>
            </a:r>
            <a:r>
              <a:rPr lang="ar-SA" b="1" dirty="0">
                <a:solidFill>
                  <a:schemeClr val="accent3">
                    <a:lumMod val="50000"/>
                  </a:schemeClr>
                </a:solidFill>
              </a:rPr>
              <a:t>استخدام المناديل الصحية وخاصة عند العطس والسعال مما يؤدي الى انتقال العدوى من طفل لاخر  .</a:t>
            </a:r>
            <a:r>
              <a:rPr lang="en-US" b="1" dirty="0">
                <a:solidFill>
                  <a:schemeClr val="accent3">
                    <a:lumMod val="50000"/>
                  </a:schemeClr>
                </a:solidFill>
              </a:rPr>
              <a:t/>
            </a:r>
            <a:br>
              <a:rPr lang="en-US" b="1" dirty="0">
                <a:solidFill>
                  <a:schemeClr val="accent3">
                    <a:lumMod val="50000"/>
                  </a:schemeClr>
                </a:solidFill>
              </a:rPr>
            </a:br>
            <a:r>
              <a:rPr lang="ar-IQ" b="1" dirty="0" smtClean="0">
                <a:solidFill>
                  <a:schemeClr val="accent3">
                    <a:lumMod val="50000"/>
                  </a:schemeClr>
                </a:solidFill>
              </a:rPr>
              <a:t>9- </a:t>
            </a:r>
            <a:r>
              <a:rPr lang="ar-SA" b="1" dirty="0" smtClean="0">
                <a:solidFill>
                  <a:schemeClr val="accent3">
                    <a:lumMod val="50000"/>
                  </a:schemeClr>
                </a:solidFill>
              </a:rPr>
              <a:t>تناول </a:t>
            </a:r>
            <a:r>
              <a:rPr lang="ar-SA" b="1" dirty="0">
                <a:solidFill>
                  <a:schemeClr val="accent3">
                    <a:lumMod val="50000"/>
                  </a:schemeClr>
                </a:solidFill>
              </a:rPr>
              <a:t>الوجبات التي تدخل المواد الحافظة في تصنيعها والتي تعمل على اضعاف الجهاز المناعي .</a:t>
            </a:r>
            <a:r>
              <a:rPr lang="en-US" b="1" dirty="0">
                <a:solidFill>
                  <a:schemeClr val="accent3">
                    <a:lumMod val="50000"/>
                  </a:schemeClr>
                </a:solidFill>
              </a:rPr>
              <a:t/>
            </a:r>
            <a:br>
              <a:rPr lang="en-US" b="1" dirty="0">
                <a:solidFill>
                  <a:schemeClr val="accent3">
                    <a:lumMod val="50000"/>
                  </a:schemeClr>
                </a:solidFill>
              </a:rPr>
            </a:br>
            <a:endParaRPr lang="ar-IQ" b="1" dirty="0">
              <a:solidFill>
                <a:schemeClr val="accent3">
                  <a:lumMod val="50000"/>
                </a:schemeClr>
              </a:solidFill>
            </a:endParaRPr>
          </a:p>
        </p:txBody>
      </p:sp>
    </p:spTree>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2">
            <a:schemeClr val="accent6">
              <a:shade val="50000"/>
            </a:schemeClr>
          </a:lnRef>
          <a:fillRef idx="1003">
            <a:schemeClr val="lt2"/>
          </a:fillRef>
          <a:effectRef idx="0">
            <a:schemeClr val="accent6"/>
          </a:effectRef>
          <a:fontRef idx="minor">
            <a:schemeClr val="lt1"/>
          </a:fontRef>
        </p:style>
        <p:txBody>
          <a:bodyPr>
            <a:prstTxWarp prst="textDeflate">
              <a:avLst/>
            </a:prstTxWarp>
            <a:normAutofit/>
            <a:scene3d>
              <a:camera prst="isometricOffAxis2Left"/>
              <a:lightRig rig="threePt" dir="t"/>
            </a:scene3d>
          </a:bodyPr>
          <a:lstStyle/>
          <a:p>
            <a:r>
              <a:rPr lang="ar-IQ" sz="8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شكراً لحسن إصغائكم</a:t>
            </a:r>
            <a:endParaRPr lang="ar-IQ" sz="8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pPr lvl="0"/>
            <a:r>
              <a:rPr lang="ar-IQ" b="1" u="sng" dirty="0"/>
              <a:t>تلوث البيئة :</a:t>
            </a:r>
            <a:r>
              <a:rPr lang="en-US" dirty="0"/>
              <a:t/>
            </a:r>
            <a:br>
              <a:rPr lang="en-US" dirty="0"/>
            </a:br>
            <a:r>
              <a:rPr lang="ar-IQ" dirty="0"/>
              <a:t>   هو كل ما يمكن أن تسببه البيئة (الوجود المادي) من أذى لصحة الانسان، بدنياً ونفسياً .</a:t>
            </a:r>
            <a:r>
              <a:rPr lang="en-US" dirty="0"/>
              <a:t/>
            </a:r>
            <a:br>
              <a:rPr lang="en-US" dirty="0"/>
            </a:br>
            <a:r>
              <a:rPr lang="ar-IQ" dirty="0"/>
              <a:t> </a:t>
            </a:r>
            <a:r>
              <a:rPr lang="en-US" dirty="0"/>
              <a:t/>
            </a:r>
            <a:br>
              <a:rPr lang="en-US" dirty="0"/>
            </a:br>
            <a:endParaRPr lang="ar-IQ" dirty="0"/>
          </a:p>
        </p:txBody>
      </p:sp>
    </p:spTree>
  </p:cSld>
  <p:clrMapOvr>
    <a:masterClrMapping/>
  </p:clrMapOvr>
  <p:transition spd="slow">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384"/>
            <a:ext cx="9144000" cy="6857999"/>
          </a:xfrm>
        </p:spPr>
        <p:style>
          <a:lnRef idx="1">
            <a:schemeClr val="accent4"/>
          </a:lnRef>
          <a:fillRef idx="2">
            <a:schemeClr val="accent4"/>
          </a:fillRef>
          <a:effectRef idx="1">
            <a:schemeClr val="accent4"/>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ar-IQ"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مصادر تلوث </a:t>
            </a:r>
            <a:r>
              <a:rPr lang="ar-IQ"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البيئة:</a:t>
            </a:r>
            <a:r>
              <a:rPr 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IQ"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 مصادر داخلية</a:t>
            </a:r>
            <a:r>
              <a:rPr lang="ar-SA"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ar-IQ"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IQ"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IQ"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 مصادر خارجية</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1">
            <a:schemeClr val="dk1"/>
          </a:lnRef>
          <a:fillRef idx="2">
            <a:schemeClr val="dk1"/>
          </a:fillRef>
          <a:effectRef idx="1">
            <a:schemeClr val="dk1"/>
          </a:effectRef>
          <a:fontRef idx="minor">
            <a:schemeClr val="dk1"/>
          </a:fontRef>
        </p:style>
        <p:txBody>
          <a:bodyPr>
            <a:normAutofit/>
          </a:bodyPr>
          <a:lstStyle/>
          <a:p>
            <a:r>
              <a:rPr lang="ar-IQ" sz="3200" dirty="0" smtClean="0"/>
              <a:t>1- </a:t>
            </a:r>
            <a:r>
              <a:rPr lang="ar-SA"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السجاد الكثيف والطويل الوبر يؤذي الجهاز التنفسي كالإصابة بالسعال المستمر أو يعرض الطفل لحالات التحسس الصدرية، كما يعد ملاذاً للحشرات والجراثيم، ولأنه يختزن الرطوبة بشكل أكبر مما يزيد من تلك المخاطر</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b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ar-IQ"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a:t>
            </a:r>
            <a:r>
              <a:rPr lang="ar-SA"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الألعاب التي تحوي مواد  سامة كالألعاب المصنوعة من البلاستيك الرديء أو التي تحتوي مادةالرصاص أو الزئبق، أو التي تحتوي أطرافاً حادة.</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ar-IQ"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cover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1">
            <a:schemeClr val="accent6"/>
          </a:lnRef>
          <a:fillRef idx="2">
            <a:schemeClr val="accent6"/>
          </a:fillRef>
          <a:effectRef idx="1">
            <a:schemeClr val="accent6"/>
          </a:effectRef>
          <a:fontRef idx="minor">
            <a:schemeClr val="dk1"/>
          </a:fontRef>
        </p:style>
        <p:txBody>
          <a:bodyPr>
            <a:normAutofit/>
          </a:bodyPr>
          <a:lstStyle/>
          <a:p>
            <a:r>
              <a:rPr lang="ar-IQ"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 </a:t>
            </a:r>
            <a:r>
              <a:rPr lang="ar-SA"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يكون للنوافذ شبكة من الأسلاك المعدنية بحيث تشكل حماية للأطفال من دخول الذباب والبعوض والحشرات الضارة.</a:t>
            </a:r>
            <a:r>
              <a:rPr lang="ar-IQ"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IQ"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IQ"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4- </a:t>
            </a:r>
            <a:r>
              <a:rPr lang="ar-SA"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استخدام المعقمات والمطهرات بكثرة .</a:t>
            </a:r>
            <a:r>
              <a:rPr lang="en-US"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IQ"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5- </a:t>
            </a:r>
            <a:r>
              <a:rPr lang="ar-SA"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عدم احتواء غرفة التغذية على شبابيك لاضاءة وتهوية الغرفة</a:t>
            </a:r>
            <a:endParaRPr lang="ar-IQ"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540552" cy="6857999"/>
          </a:xfrm>
        </p:spPr>
        <p:style>
          <a:lnRef idx="1">
            <a:schemeClr val="accent2"/>
          </a:lnRef>
          <a:fillRef idx="2">
            <a:schemeClr val="accent2"/>
          </a:fillRef>
          <a:effectRef idx="1">
            <a:schemeClr val="accent2"/>
          </a:effectRef>
          <a:fontRef idx="minor">
            <a:schemeClr val="dk1"/>
          </a:fontRef>
        </p:style>
        <p:txBody>
          <a:bodyPr>
            <a:normAutofit/>
          </a:bodyPr>
          <a:lstStyle/>
          <a:p>
            <a:pPr lvl="0"/>
            <a:r>
              <a:rPr lang="ar-IQ" sz="54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مصادر خارجية :</a:t>
            </a: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ar-IQ"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 </a:t>
            </a: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كالمصادر </a:t>
            </a:r>
            <a:r>
              <a:rPr lang="ar-SA"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الطبيعية مثل العوامل والظروف المناخية كانتشار الغبار والاتربة وخاصة عند التعرض للعواصف الترابية .</a:t>
            </a: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ar-IQ"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536" y="0"/>
            <a:ext cx="9396536" cy="6857999"/>
          </a:xfrm>
        </p:spPr>
        <p:style>
          <a:lnRef idx="1">
            <a:schemeClr val="accent4"/>
          </a:lnRef>
          <a:fillRef idx="2">
            <a:schemeClr val="accent4"/>
          </a:fillRef>
          <a:effectRef idx="1">
            <a:schemeClr val="accent4"/>
          </a:effectRef>
          <a:fontRef idx="minor">
            <a:schemeClr val="dk1"/>
          </a:fontRef>
        </p:style>
        <p:txBody>
          <a:bodyPr/>
          <a:lstStyle/>
          <a:p>
            <a:pPr lvl="0"/>
            <a:r>
              <a:rPr lang="ar-IQ" sz="4000" dirty="0" smtClean="0"/>
              <a:t>2- </a:t>
            </a:r>
            <a:r>
              <a:rPr lang="ar-SA" b="1" dirty="0" smtClean="0">
                <a:ln w="1905"/>
                <a:solidFill>
                  <a:schemeClr val="accent6">
                    <a:lumMod val="75000"/>
                  </a:schemeClr>
                </a:solidFill>
                <a:effectLst>
                  <a:innerShdw blurRad="69850" dist="43180" dir="5400000">
                    <a:srgbClr val="000000">
                      <a:alpha val="65000"/>
                    </a:srgbClr>
                  </a:innerShdw>
                </a:effectLst>
              </a:rPr>
              <a:t>موقع</a:t>
            </a:r>
            <a:r>
              <a:rPr lang="ar-JO" b="1" dirty="0" smtClean="0">
                <a:ln w="1905"/>
                <a:solidFill>
                  <a:schemeClr val="accent6">
                    <a:lumMod val="75000"/>
                  </a:schemeClr>
                </a:solidFill>
                <a:effectLst>
                  <a:innerShdw blurRad="69850" dist="43180" dir="5400000">
                    <a:srgbClr val="000000">
                      <a:alpha val="65000"/>
                    </a:srgbClr>
                  </a:innerShdw>
                </a:effectLst>
              </a:rPr>
              <a:t> </a:t>
            </a:r>
            <a:r>
              <a:rPr lang="ar-JO" b="1" dirty="0">
                <a:ln w="1905"/>
                <a:solidFill>
                  <a:schemeClr val="accent6">
                    <a:lumMod val="75000"/>
                  </a:schemeClr>
                </a:solidFill>
                <a:effectLst>
                  <a:innerShdw blurRad="69850" dist="43180" dir="5400000">
                    <a:srgbClr val="000000">
                      <a:alpha val="65000"/>
                    </a:srgbClr>
                  </a:innerShdw>
                </a:effectLst>
              </a:rPr>
              <a:t>الروضة </a:t>
            </a:r>
            <a:r>
              <a:rPr lang="ar-SA" b="1" dirty="0">
                <a:ln w="1905"/>
                <a:solidFill>
                  <a:schemeClr val="accent6">
                    <a:lumMod val="75000"/>
                  </a:schemeClr>
                </a:solidFill>
                <a:effectLst>
                  <a:innerShdw blurRad="69850" dist="43180" dir="5400000">
                    <a:srgbClr val="000000">
                      <a:alpha val="65000"/>
                    </a:srgbClr>
                  </a:innerShdw>
                </a:effectLst>
              </a:rPr>
              <a:t>في مكان غير هادئ قريب عن الأماكن التي تنتشر فيها أعمال تسبب الضوضاء مثل الأسواق والمطارات والمصانع، ومن الممكن حماية الروضة من الضوضاء بإنشاء سور من الأشجار التي تقلل مستوى الضوضاء إلى أكبر درجة ممكنة مثل الأشجار ذات الأوراق الصغيرة التي تعمل على تكسير الموجات الصوتية وتخفض أثرها.</a:t>
            </a:r>
            <a:r>
              <a:rPr lang="en-US" b="1" dirty="0">
                <a:ln w="1905"/>
                <a:solidFill>
                  <a:schemeClr val="accent6">
                    <a:lumMod val="75000"/>
                  </a:schemeClr>
                </a:solidFill>
                <a:effectLst>
                  <a:innerShdw blurRad="69850" dist="43180" dir="5400000">
                    <a:srgbClr val="000000">
                      <a:alpha val="65000"/>
                    </a:srgbClr>
                  </a:innerShdw>
                </a:effectLst>
              </a:rPr>
              <a:t/>
            </a:r>
            <a:br>
              <a:rPr lang="en-US" b="1" dirty="0">
                <a:ln w="1905"/>
                <a:solidFill>
                  <a:schemeClr val="accent6">
                    <a:lumMod val="75000"/>
                  </a:schemeClr>
                </a:solidFill>
                <a:effectLst>
                  <a:innerShdw blurRad="69850" dist="43180" dir="5400000">
                    <a:srgbClr val="000000">
                      <a:alpha val="65000"/>
                    </a:srgbClr>
                  </a:innerShdw>
                </a:effectLst>
              </a:rPr>
            </a:br>
            <a:endParaRPr lang="ar-IQ" b="1" dirty="0">
              <a:ln w="1905"/>
              <a:solidFill>
                <a:schemeClr val="accent6">
                  <a:lumMod val="75000"/>
                </a:schemeClr>
              </a:solidFill>
              <a:effectLst>
                <a:innerShdw blurRad="69850" dist="43180" dir="5400000">
                  <a:srgbClr val="000000">
                    <a:alpha val="65000"/>
                  </a:srgbClr>
                </a:innerShdw>
              </a:effectLst>
            </a:endParaRPr>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324528" cy="6857999"/>
          </a:xfrm>
        </p:spPr>
        <p:style>
          <a:lnRef idx="1">
            <a:schemeClr val="accent1"/>
          </a:lnRef>
          <a:fillRef idx="2">
            <a:schemeClr val="accent1"/>
          </a:fillRef>
          <a:effectRef idx="1">
            <a:schemeClr val="accent1"/>
          </a:effectRef>
          <a:fontRef idx="minor">
            <a:schemeClr val="dk1"/>
          </a:fontRef>
        </p:style>
        <p:txBody>
          <a:bodyPr>
            <a:normAutofit/>
          </a:bodyPr>
          <a:lstStyle/>
          <a:p>
            <a:pPr lvl="0"/>
            <a:r>
              <a:rPr lang="ar-IQ" sz="3600" dirty="0" smtClean="0"/>
              <a:t>3- </a:t>
            </a:r>
            <a:r>
              <a:rPr lang="ar-SA"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كون موقع الروضة قريباً عن أسباب التلوث الهوائي مثل المصانع التي تنبعث منها الغازات والروائح الكريهة وأماكن معالجة النفايات أو مقالب القمامة. وعوادم السيارات الناتجة عن الغازات وقود، توليد الكهرباء . وغيرها مما يؤدي إلى انبعاث وجسيمات دقيقة تنتشر فى الهواء من حولنا وتضربصحتنا،  والملوثات الصناعية تقسم الى ثلاثة أنواع:</a:t>
            </a:r>
            <a:r>
              <a:rPr lang="ar-IQ"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ar-IQ"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ar-SA"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ar-IQ"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 </a:t>
            </a:r>
            <a:r>
              <a:rPr lang="ar-SA"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ملوثات صلبة كالأتربة الناتجه عن صناعة الاسمنت </a:t>
            </a:r>
            <a:r>
              <a:rPr lang="ar-IQ"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ar-IQ"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ar-SA"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2- ملوثات سائلة كمحاليل المواد الكيماوية التي تقذف بها المصانع في المجاري المائية 3- ملوثات غازية كالغازات والأدخنة الضارة المتصاعدة من مداخن المصانع ومصافي تكرير النفط</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ar-IQ" sz="35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396536" cy="6857999"/>
          </a:xfrm>
        </p:spPr>
        <p:style>
          <a:lnRef idx="1">
            <a:schemeClr val="accent5"/>
          </a:lnRef>
          <a:fillRef idx="3">
            <a:schemeClr val="accent5"/>
          </a:fillRef>
          <a:effectRef idx="2">
            <a:schemeClr val="accent5"/>
          </a:effectRef>
          <a:fontRef idx="minor">
            <a:schemeClr val="lt1"/>
          </a:fontRef>
        </p:style>
        <p:txBody>
          <a:bodyPr/>
          <a:lstStyle/>
          <a:p>
            <a:pPr lvl="0"/>
            <a:r>
              <a:rPr lang="ar-IQ"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4- </a:t>
            </a:r>
            <a:r>
              <a:rPr lang="ar-SA"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يتم </a:t>
            </a:r>
            <a:r>
              <a:rPr lang="ar-SA" sz="3600" dirty="0">
                <a:ln w="18415" cmpd="sng">
                  <a:solidFill>
                    <a:srgbClr val="FFFFFF"/>
                  </a:solidFill>
                  <a:prstDash val="solid"/>
                </a:ln>
                <a:solidFill>
                  <a:srgbClr val="FFFFFF"/>
                </a:solidFill>
                <a:effectLst>
                  <a:outerShdw blurRad="63500" dir="3600000" algn="tl" rotWithShape="0">
                    <a:srgbClr val="000000">
                      <a:alpha val="70000"/>
                    </a:srgbClr>
                  </a:outerShdw>
                </a:effectLst>
              </a:rPr>
              <a:t>بناء الروضة قريبة عن الشوارع العامة ، وعدم </a:t>
            </a:r>
            <a:r>
              <a:rPr lang="ar-SA"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اتخاذ</a:t>
            </a:r>
            <a:r>
              <a:rPr lang="ar-IQ"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ar-IQ"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ar-SA"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ar-SA" sz="3600" dirty="0">
                <a:ln w="18415" cmpd="sng">
                  <a:solidFill>
                    <a:srgbClr val="FFFFFF"/>
                  </a:solidFill>
                  <a:prstDash val="solid"/>
                </a:ln>
                <a:solidFill>
                  <a:srgbClr val="FFFFFF"/>
                </a:solidFill>
                <a:effectLst>
                  <a:outerShdw blurRad="63500" dir="3600000" algn="tl" rotWithShape="0">
                    <a:srgbClr val="000000">
                      <a:alpha val="70000"/>
                    </a:srgbClr>
                  </a:outerShdw>
                </a:effectLst>
              </a:rPr>
              <a:t>مسافات حماية بحيث يكون مدخل الروضة </a:t>
            </a:r>
            <a:r>
              <a:rPr lang="ar-IQ"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ar-IQ"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ar-SA"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على </a:t>
            </a:r>
            <a:r>
              <a:rPr lang="ar-SA" sz="3600" dirty="0">
                <a:ln w="18415" cmpd="sng">
                  <a:solidFill>
                    <a:srgbClr val="FFFFFF"/>
                  </a:solidFill>
                  <a:prstDash val="solid"/>
                </a:ln>
                <a:solidFill>
                  <a:srgbClr val="FFFFFF"/>
                </a:solidFill>
                <a:effectLst>
                  <a:outerShdw blurRad="63500" dir="3600000" algn="tl" rotWithShape="0">
                    <a:srgbClr val="000000">
                      <a:alpha val="70000"/>
                    </a:srgbClr>
                  </a:outerShdw>
                </a:effectLst>
              </a:rPr>
              <a:t>الشارع مباشرةً.</a:t>
            </a: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ar-IQ"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5- </a:t>
            </a:r>
            <a:r>
              <a:rPr lang="ar-SA"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تناول </a:t>
            </a:r>
            <a:r>
              <a:rPr lang="ar-SA" sz="3600" dirty="0">
                <a:ln w="18415" cmpd="sng">
                  <a:solidFill>
                    <a:srgbClr val="FFFFFF"/>
                  </a:solidFill>
                  <a:prstDash val="solid"/>
                </a:ln>
                <a:solidFill>
                  <a:srgbClr val="FFFFFF"/>
                </a:solidFill>
                <a:effectLst>
                  <a:outerShdw blurRad="63500" dir="3600000" algn="tl" rotWithShape="0">
                    <a:srgbClr val="000000">
                      <a:alpha val="70000"/>
                    </a:srgbClr>
                  </a:outerShdw>
                </a:effectLst>
              </a:rPr>
              <a:t>الاطفال بعض المأكولات غير الصحية او </a:t>
            </a:r>
            <a:r>
              <a:rPr lang="ar-IQ"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ar-IQ"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ar-SA"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الماء </a:t>
            </a:r>
            <a:r>
              <a:rPr lang="ar-SA" sz="3600" dirty="0">
                <a:ln w="18415" cmpd="sng">
                  <a:solidFill>
                    <a:srgbClr val="FFFFFF"/>
                  </a:solidFill>
                  <a:prstDash val="solid"/>
                </a:ln>
                <a:solidFill>
                  <a:srgbClr val="FFFFFF"/>
                </a:solidFill>
                <a:effectLst>
                  <a:outerShdw blurRad="63500" dir="3600000" algn="tl" rotWithShape="0">
                    <a:srgbClr val="000000">
                      <a:alpha val="70000"/>
                    </a:srgbClr>
                  </a:outerShdw>
                </a:effectLst>
              </a:rPr>
              <a:t>الملوث بسبب وجود مصدر مياه ملوث مثل خزان الماء الذي يجب ان ينظف كل فترة ..</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br>
            <a:endParaRPr lang="ar-IQ"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224</Words>
  <Application>Microsoft Office PowerPoint</Application>
  <PresentationFormat>عرض على الشاشة (3:4)‏</PresentationFormat>
  <Paragraphs>13</Paragraphs>
  <Slides>13</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13</vt:i4>
      </vt:variant>
    </vt:vector>
  </HeadingPairs>
  <TitlesOfParts>
    <vt:vector size="17" baseType="lpstr">
      <vt:lpstr>Arial</vt:lpstr>
      <vt:lpstr>Calibri</vt:lpstr>
      <vt:lpstr>Times New Roman</vt:lpstr>
      <vt:lpstr>Office Theme</vt:lpstr>
      <vt:lpstr>جامعة بغداد  كلية التربية للبنات قسم رياض الاطفال  اسباب التلوث في بيئة الروضة      اعداد أ.م.د. زهراء زيد شفيق</vt:lpstr>
      <vt:lpstr>تلوث البيئة :    هو كل ما يمكن أن تسببه البيئة (الوجود المادي) من أذى لصحة الانسان، بدنياً ونفسياً .   </vt:lpstr>
      <vt:lpstr>مصادر تلوث البيئة: 1- مصادر داخلية. 2- مصادر خارجية </vt:lpstr>
      <vt:lpstr>1- السجاد الكثيف والطويل الوبر يؤذي الجهاز التنفسي كالإصابة بالسعال المستمر أو يعرض الطفل لحالات التحسس الصدرية، كما يعد ملاذاً للحشرات والجراثيم، ولأنه يختزن الرطوبة بشكل أكبر مما يزيد من تلك المخاطر. 2- الألعاب التي تحوي مواد  سامة كالألعاب المصنوعة من البلاستيك الرديء أو التي تحتوي مادةالرصاص أو الزئبق، أو التي تحتوي أطرافاً حادة. </vt:lpstr>
      <vt:lpstr>3- يكون للنوافذ شبكة من الأسلاك المعدنية بحيث تشكل حماية للأطفال من دخول الذباب والبعوض والحشرات الضارة. 4- استخدام المعقمات والمطهرات بكثرة . 5- عدم احتواء غرفة التغذية على شبابيك لاضاءة وتهوية الغرفة</vt:lpstr>
      <vt:lpstr>مصادر خارجية : 1- كالمصادر الطبيعية مثل العوامل والظروف المناخية كانتشار الغبار والاتربة وخاصة عند التعرض للعواصف الترابية . </vt:lpstr>
      <vt:lpstr>2- موقع الروضة في مكان غير هادئ قريب عن الأماكن التي تنتشر فيها أعمال تسبب الضوضاء مثل الأسواق والمطارات والمصانع، ومن الممكن حماية الروضة من الضوضاء بإنشاء سور من الأشجار التي تقلل مستوى الضوضاء إلى أكبر درجة ممكنة مثل الأشجار ذات الأوراق الصغيرة التي تعمل على تكسير الموجات الصوتية وتخفض أثرها. </vt:lpstr>
      <vt:lpstr>3- كون موقع الروضة قريباً عن أسباب التلوث الهوائي مثل المصانع التي تنبعث منها الغازات والروائح الكريهة وأماكن معالجة النفايات أو مقالب القمامة. وعوادم السيارات الناتجة عن الغازات وقود، توليد الكهرباء . وغيرها مما يؤدي إلى انبعاث وجسيمات دقيقة تنتشر فى الهواء من حولنا وتضربصحتنا،  والملوثات الصناعية تقسم الى ثلاثة أنواع:  1- ملوثات صلبة كالأتربة الناتجه عن صناعة الاسمنت   2- ملوثات سائلة كمحاليل المواد الكيماوية التي تقذف بها المصانع في المجاري المائية 3- ملوثات غازية كالغازات والأدخنة الضارة المتصاعدة من مداخن المصانع ومصافي تكرير النفط </vt:lpstr>
      <vt:lpstr>4- يتم بناء الروضة قريبة عن الشوارع العامة ، وعدم اتخاذ  مسافات حماية بحيث يكون مدخل الروضة  على الشارع مباشرةً. 5- تناول الاطفال بعض المأكولات غير الصحية او  الماء الملوث بسبب وجود مصدر مياه ملوث مثل خزان الماء الذي يجب ان ينظف كل فترة .. </vt:lpstr>
      <vt:lpstr>أسباب تلوث بيئة الروضة  :</vt:lpstr>
      <vt:lpstr>1- اهمال نظافة الحمامات والمغاسل والحنفيات ،وبالتالي انبعاث روائح كريهة تؤذي تنفس الطفل عند استنشاقه للهواء الفاسد. 2- قلة أو ضيق ساحات الروضة التي يحتاجها الطفل لممارسة النشاطات الجسمية . 3- قلة تهوية الروضة وبالتالي تقل تعرض غرف الروضة للشمس والهواء النقي . 4- عدم الاهتمام بالنظافة الشخصية للطفل (نظافة أظافره ، شعره، جسمه ، ملابسه، حذائه). 5- تناول الاغذية الملوثة وذلك لسوء حفظ اغذية الاطفال وعدم وضعها في الثلاجة بعد تغذيتهم.  6- عدم غسل الايدي بطريقة صحيحة قبل وبعد تناول الطعام ، وبعد استعمال دورات المياه. </vt:lpstr>
      <vt:lpstr>7- تكدس النفايات وفضلات الطعام المتبقية في الروضة وعدم التخلص منها  يوميا . 8- عدم استخدام المناديل الصحية وخاصة عند العطس والسعال مما يؤدي الى انتقال العدوى من طفل لاخر  . 9- تناول الوجبات التي تدخل المواد الحافظة في تصنيعها والتي تعمل على اضعاف الجهاز المناعي . </vt:lpstr>
      <vt:lpstr>شكراً لحسن إصغائكم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بغداد  كلية التربية للبنات قسم رياض الاطفال      مصادر واسباب التلوث في بيئة الروضة                           اعداد م.د. سجلاء فائق هاشم             م.د. زهراء زيد شفيق</dc:title>
  <dc:creator>master</dc:creator>
  <cp:lastModifiedBy>ali</cp:lastModifiedBy>
  <cp:revision>26</cp:revision>
  <dcterms:created xsi:type="dcterms:W3CDTF">2017-01-10T02:48:32Z</dcterms:created>
  <dcterms:modified xsi:type="dcterms:W3CDTF">2022-03-12T21:52:04Z</dcterms:modified>
</cp:coreProperties>
</file>