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59" r:id="rId6"/>
    <p:sldId id="260" r:id="rId7"/>
    <p:sldId id="276" r:id="rId8"/>
    <p:sldId id="277" r:id="rId9"/>
    <p:sldId id="261" r:id="rId10"/>
    <p:sldId id="262"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a" initials="l" lastIdx="1" clrIdx="0">
    <p:extLst>
      <p:ext uri="{19B8F6BF-5375-455C-9EA6-DF929625EA0E}">
        <p15:presenceInfo xmlns:p15="http://schemas.microsoft.com/office/powerpoint/2012/main" userId="lenovo-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C04D3-8E3D-4E7A-A003-E08A761C3C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62767F-815A-4A6F-8374-2D13C28210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2D45B5-9607-46D0-8AE5-1780449D7D30}"/>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5" name="Footer Placeholder 4">
            <a:extLst>
              <a:ext uri="{FF2B5EF4-FFF2-40B4-BE49-F238E27FC236}">
                <a16:creationId xmlns:a16="http://schemas.microsoft.com/office/drawing/2014/main" id="{74E53DE4-82F1-4818-9FCB-7BA2F6289C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4359BF-8D12-464C-B736-D0BFE7D0C65C}"/>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4053043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C21A-82B6-493D-ADAC-7703A6C014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B1B87B-D10F-4129-9774-F2F43D9C65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61FA73-4CB7-4CB6-A156-B37AF0E0AD09}"/>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5" name="Footer Placeholder 4">
            <a:extLst>
              <a:ext uri="{FF2B5EF4-FFF2-40B4-BE49-F238E27FC236}">
                <a16:creationId xmlns:a16="http://schemas.microsoft.com/office/drawing/2014/main" id="{35666796-6EB0-4054-B6F1-06C36B9B16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59662-00C3-45A6-B55E-820007D23C4C}"/>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3380519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3C3E22-430C-43DF-9673-D07DA4301AE9}"/>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791449-DA78-4FEE-9F05-925250C5EBB7}"/>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865693-270C-478A-8AE2-2673885EC6C9}"/>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5" name="Footer Placeholder 4">
            <a:extLst>
              <a:ext uri="{FF2B5EF4-FFF2-40B4-BE49-F238E27FC236}">
                <a16:creationId xmlns:a16="http://schemas.microsoft.com/office/drawing/2014/main" id="{0F7AD3F2-0405-4510-A206-F07B78A06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108E33-90BF-4181-BB0B-51EF02EA121B}"/>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22152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2759-2F95-4D3C-8FB5-B455259B32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84FCF2-F130-4910-9A5D-EEE7156114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0B9B5-D443-4940-AFAC-10FDD2A2BC02}"/>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5" name="Footer Placeholder 4">
            <a:extLst>
              <a:ext uri="{FF2B5EF4-FFF2-40B4-BE49-F238E27FC236}">
                <a16:creationId xmlns:a16="http://schemas.microsoft.com/office/drawing/2014/main" id="{3DAF2F8B-45B4-4F29-BCA5-29F75511D5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9C3308-3C53-4307-B770-17AF61E0934F}"/>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346051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A1F96-1820-4273-A940-174C30611E8F}"/>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9E18E2-F848-4AA5-975D-2B073688DCD6}"/>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0789B9-E5DA-4280-82E3-73C54D660DAC}"/>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5" name="Footer Placeholder 4">
            <a:extLst>
              <a:ext uri="{FF2B5EF4-FFF2-40B4-BE49-F238E27FC236}">
                <a16:creationId xmlns:a16="http://schemas.microsoft.com/office/drawing/2014/main" id="{25406D8D-CED6-44F2-A0F2-B19427DEF0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E4118E-4726-4C0B-94D6-A1550D4AA830}"/>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306795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95B79-7724-4275-8074-3720E6C32A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C63A8A-80EE-4475-B070-A5FCC8DC05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2761A4-7D0B-4884-BDC1-8A4F47928D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9547DB-ABB4-4A42-9A10-27D948F89E4A}"/>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6" name="Footer Placeholder 5">
            <a:extLst>
              <a:ext uri="{FF2B5EF4-FFF2-40B4-BE49-F238E27FC236}">
                <a16:creationId xmlns:a16="http://schemas.microsoft.com/office/drawing/2014/main" id="{63A116A1-6FE2-4749-B611-3E463D241B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C954C4-DC80-4160-AE37-E7194CF1131F}"/>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220092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B3807-3314-4685-A957-026179622719}"/>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7F4C8F-D4C7-424E-B873-9293E14DB641}"/>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A2616F-8F86-4645-844C-C1905BD13EC4}"/>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233A01-1C3F-4B46-B151-30B27691B458}"/>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BDB7A3-D8E6-43CB-9DD3-22B106EB84E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5E268A-F321-41C4-9BD1-AC023AFB94EC}"/>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8" name="Footer Placeholder 7">
            <a:extLst>
              <a:ext uri="{FF2B5EF4-FFF2-40B4-BE49-F238E27FC236}">
                <a16:creationId xmlns:a16="http://schemas.microsoft.com/office/drawing/2014/main" id="{6155EA03-1C13-4C02-BC70-FCDF0035B9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9FAF80-D197-4555-9CEC-72E7D33843C6}"/>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2522161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2C8BC-CE65-4BCF-90EB-B3D11424F8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04AB65-2435-49E1-91B2-80EF66244527}"/>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4" name="Footer Placeholder 3">
            <a:extLst>
              <a:ext uri="{FF2B5EF4-FFF2-40B4-BE49-F238E27FC236}">
                <a16:creationId xmlns:a16="http://schemas.microsoft.com/office/drawing/2014/main" id="{C17099FB-A7F7-4880-B91D-08C9AD6D11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181015-AA1D-4B96-97C1-B6DB26853640}"/>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76977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3898B-245F-4C9E-8066-636465CA71D9}"/>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3" name="Footer Placeholder 2">
            <a:extLst>
              <a:ext uri="{FF2B5EF4-FFF2-40B4-BE49-F238E27FC236}">
                <a16:creationId xmlns:a16="http://schemas.microsoft.com/office/drawing/2014/main" id="{1A1BFA55-9844-4999-AD64-6635C0F56B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54B2D3-2817-4033-A1DB-8C6B16252481}"/>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301970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977E-F071-4744-BD2F-EBF2B3D2A6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F96958-C9EA-400C-903B-D3C14876275E}"/>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7C50E9-517A-4372-8CB5-6B14008D39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31456B-1F0C-47F3-9B07-BE94CF9A8B02}"/>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6" name="Footer Placeholder 5">
            <a:extLst>
              <a:ext uri="{FF2B5EF4-FFF2-40B4-BE49-F238E27FC236}">
                <a16:creationId xmlns:a16="http://schemas.microsoft.com/office/drawing/2014/main" id="{77637B53-8A92-4637-BD8C-EE0D3E2F48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B2A9CF-382B-46E2-ACD7-620412E56D89}"/>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1014160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41DEE-9043-4FC7-973B-34445F1829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0B685B-1F5E-438E-A29D-51D820AED5AF}"/>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0D01BE-E83C-49C0-BCCD-A52A8FC1F0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806984-1AF2-47BD-A5D3-71081B79B6B4}"/>
              </a:ext>
            </a:extLst>
          </p:cNvPr>
          <p:cNvSpPr>
            <a:spLocks noGrp="1"/>
          </p:cNvSpPr>
          <p:nvPr>
            <p:ph type="dt" sz="half" idx="10"/>
          </p:nvPr>
        </p:nvSpPr>
        <p:spPr/>
        <p:txBody>
          <a:bodyPr/>
          <a:lstStyle/>
          <a:p>
            <a:fld id="{1C1CD6EA-C13F-49FC-B2D5-1FF690DC2FBC}" type="datetimeFigureOut">
              <a:rPr lang="en-US" smtClean="0"/>
              <a:t>09-Mar-22</a:t>
            </a:fld>
            <a:endParaRPr lang="en-US"/>
          </a:p>
        </p:txBody>
      </p:sp>
      <p:sp>
        <p:nvSpPr>
          <p:cNvPr id="6" name="Footer Placeholder 5">
            <a:extLst>
              <a:ext uri="{FF2B5EF4-FFF2-40B4-BE49-F238E27FC236}">
                <a16:creationId xmlns:a16="http://schemas.microsoft.com/office/drawing/2014/main" id="{FA950EF4-4C62-4A73-BC66-D9C4FD6DF8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52A4DE-530C-467C-B9B9-624EC7C14B85}"/>
              </a:ext>
            </a:extLst>
          </p:cNvPr>
          <p:cNvSpPr>
            <a:spLocks noGrp="1"/>
          </p:cNvSpPr>
          <p:nvPr>
            <p:ph type="sldNum" sz="quarter" idx="12"/>
          </p:nvPr>
        </p:nvSpPr>
        <p:spPr/>
        <p:txBody>
          <a:bodyPr/>
          <a:lstStyle/>
          <a:p>
            <a:fld id="{A87E018B-45BD-4399-9A68-F6D3A9A9126E}" type="slidenum">
              <a:rPr lang="en-US" smtClean="0"/>
              <a:t>‹#›</a:t>
            </a:fld>
            <a:endParaRPr lang="en-US"/>
          </a:p>
        </p:txBody>
      </p:sp>
    </p:spTree>
    <p:extLst>
      <p:ext uri="{BB962C8B-B14F-4D97-AF65-F5344CB8AC3E}">
        <p14:creationId xmlns:p14="http://schemas.microsoft.com/office/powerpoint/2010/main" val="167829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100000">
              <a:schemeClr val="bg2">
                <a:shade val="80000"/>
              </a:schemeClr>
            </a:gs>
          </a:gsLst>
          <a:path path="circle">
            <a:fillToRect l="43000" r="43000" b="10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C30953-7ED9-45AB-BB0E-8643AE3EBAA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000E21-8B6F-4F18-B9C7-FEB18E8C5C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1F13C-8DF9-4473-9009-78CCAC9D5407}"/>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D6EA-C13F-49FC-B2D5-1FF690DC2FBC}" type="datetimeFigureOut">
              <a:rPr lang="en-US" smtClean="0"/>
              <a:t>09-Mar-22</a:t>
            </a:fld>
            <a:endParaRPr lang="en-US"/>
          </a:p>
        </p:txBody>
      </p:sp>
      <p:sp>
        <p:nvSpPr>
          <p:cNvPr id="5" name="Footer Placeholder 4">
            <a:extLst>
              <a:ext uri="{FF2B5EF4-FFF2-40B4-BE49-F238E27FC236}">
                <a16:creationId xmlns:a16="http://schemas.microsoft.com/office/drawing/2014/main" id="{35E01444-3730-4DDC-BA6C-7F5FC8CF82D4}"/>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A38E25-5E79-4500-8785-68306EA8FB39}"/>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7E018B-45BD-4399-9A68-F6D3A9A9126E}" type="slidenum">
              <a:rPr lang="en-US" smtClean="0"/>
              <a:t>‹#›</a:t>
            </a:fld>
            <a:endParaRPr lang="en-US"/>
          </a:p>
        </p:txBody>
      </p:sp>
    </p:spTree>
    <p:extLst>
      <p:ext uri="{BB962C8B-B14F-4D97-AF65-F5344CB8AC3E}">
        <p14:creationId xmlns:p14="http://schemas.microsoft.com/office/powerpoint/2010/main" val="384245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78939-0589-4DB0-BCF5-86F5F2091326}"/>
              </a:ext>
            </a:extLst>
          </p:cNvPr>
          <p:cNvSpPr>
            <a:spLocks noGrp="1"/>
          </p:cNvSpPr>
          <p:nvPr>
            <p:ph type="ctrTitle"/>
          </p:nvPr>
        </p:nvSpPr>
        <p:spPr>
          <a:xfrm>
            <a:off x="1635968" y="301269"/>
            <a:ext cx="9144000" cy="1518200"/>
          </a:xfrm>
        </p:spPr>
        <p:txBody>
          <a:bodyPr/>
          <a:lstStyle/>
          <a:p>
            <a:r>
              <a:rPr lang="ar-SA" dirty="0"/>
              <a:t>حلول ومعالجات عن التلوث البيئي</a:t>
            </a:r>
            <a:endParaRPr lang="en-US" dirty="0"/>
          </a:p>
        </p:txBody>
      </p:sp>
      <p:sp>
        <p:nvSpPr>
          <p:cNvPr id="3" name="Subtitle 2">
            <a:extLst>
              <a:ext uri="{FF2B5EF4-FFF2-40B4-BE49-F238E27FC236}">
                <a16:creationId xmlns:a16="http://schemas.microsoft.com/office/drawing/2014/main" id="{5D510BF9-F67F-4164-A864-6E71575F96C9}"/>
              </a:ext>
            </a:extLst>
          </p:cNvPr>
          <p:cNvSpPr>
            <a:spLocks noGrp="1"/>
          </p:cNvSpPr>
          <p:nvPr>
            <p:ph type="subTitle" idx="1"/>
          </p:nvPr>
        </p:nvSpPr>
        <p:spPr>
          <a:xfrm>
            <a:off x="1657740" y="1819469"/>
            <a:ext cx="9144000" cy="1655762"/>
          </a:xfrm>
        </p:spPr>
        <p:txBody>
          <a:bodyPr>
            <a:normAutofit/>
          </a:bodyPr>
          <a:lstStyle/>
          <a:p>
            <a:r>
              <a:rPr lang="ar-SA" sz="4800" dirty="0"/>
              <a:t>م.م. الفت فخري حميد</a:t>
            </a:r>
          </a:p>
          <a:p>
            <a:endParaRPr lang="en-US" sz="4800" dirty="0"/>
          </a:p>
        </p:txBody>
      </p:sp>
      <p:pic>
        <p:nvPicPr>
          <p:cNvPr id="4" name="Picture 2" descr="كيف نقضي على التلوث ؟&quot; | المرسال">
            <a:extLst>
              <a:ext uri="{FF2B5EF4-FFF2-40B4-BE49-F238E27FC236}">
                <a16:creationId xmlns:a16="http://schemas.microsoft.com/office/drawing/2014/main" id="{9C3BDD4B-DB03-46E2-993E-98747126D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2" y="2564946"/>
            <a:ext cx="7996335" cy="3765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850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AA8D-EB39-424D-812C-09E2621DB881}"/>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9246BC62-6A62-4479-85B7-0FD8B41BCCF4}"/>
              </a:ext>
            </a:extLst>
          </p:cNvPr>
          <p:cNvSpPr>
            <a:spLocks noGrp="1"/>
          </p:cNvSpPr>
          <p:nvPr>
            <p:ph idx="1"/>
          </p:nvPr>
        </p:nvSpPr>
        <p:spPr>
          <a:xfrm>
            <a:off x="490330" y="1577010"/>
            <a:ext cx="11065566" cy="5009320"/>
          </a:xfrm>
        </p:spPr>
        <p:txBody>
          <a:bodyPr>
            <a:normAutofit fontScale="92500" lnSpcReduction="20000"/>
          </a:bodyPr>
          <a:lstStyle/>
          <a:p>
            <a:pPr marL="0" indent="0" algn="r">
              <a:buNone/>
            </a:pPr>
            <a:r>
              <a:rPr lang="ar-IQ" b="1" i="0" cap="all" dirty="0">
                <a:solidFill>
                  <a:srgbClr val="222222"/>
                </a:solidFill>
                <a:effectLst/>
                <a:latin typeface="Arabic-DroidKufi"/>
              </a:rPr>
              <a:t>الوعي بالمشكلة</a:t>
            </a:r>
          </a:p>
          <a:p>
            <a:pPr marL="0" indent="0" algn="r">
              <a:buNone/>
            </a:pPr>
            <a:r>
              <a:rPr lang="ar-IQ" b="0" i="0" dirty="0">
                <a:effectLst/>
                <a:latin typeface="Arabic-DroidKufi"/>
              </a:rPr>
              <a:t>حتى نعالج مشاكل التلوث البيئي علينا أن نحمي كوكبنا، وتقع مسؤولية حماية الأرض على عاتق جميع الأفراد. بدايةً علينا الوعي بأهمية المحافظة على البيئة والحد من التلوث، وأن نزرع في أولادنا حب الأرض، وأن نطلعهم على واجباتهم ومسؤولياتهم للحد من أضرار التلوث، مثل التقليل من استخدام الأكياس البلاستيكية، والمحافظة على نظافة الأرض والبحر وغيرها من المسؤوليات.</a:t>
            </a:r>
          </a:p>
          <a:p>
            <a:pPr marL="0" indent="0" algn="r">
              <a:buNone/>
            </a:pPr>
            <a:r>
              <a:rPr lang="ar-IQ" b="1" i="0" cap="all" dirty="0">
                <a:effectLst/>
                <a:latin typeface="Arabic-DroidKufi"/>
              </a:rPr>
              <a:t>العثور على الخيارات الآمنة</a:t>
            </a:r>
          </a:p>
          <a:p>
            <a:pPr marL="0" indent="0" algn="r">
              <a:buNone/>
            </a:pPr>
            <a:r>
              <a:rPr lang="ar-IQ" b="0" i="0" dirty="0">
                <a:effectLst/>
                <a:latin typeface="Arabic-DroidKufi"/>
              </a:rPr>
              <a:t>يجب على الإنسان أن يقلل من استخدام المواد التي تضر البيئة، والبحث عن خيارات آمنة، مثل استبدال أكياس البلاستيك بأكياس الورق، والاستعانة بالسماد الطبيعي المصنوع من الفواكه والخضار بدلاً من الأسمدة الصناعية، والتقليل من تدخين السجائر، إضافةً إلى الذهاب إلى المشاوير القريبة سيراً على الأقدام بدلاً من استخدام السيارات، إذ يعتبر دخان السيارات أحد العوامل الرئيسية لتلوث الهواء.</a:t>
            </a:r>
          </a:p>
          <a:p>
            <a:pPr marL="0" indent="0" algn="r">
              <a:buNone/>
            </a:pPr>
            <a:r>
              <a:rPr lang="ar-IQ" b="1" i="0" cap="all" dirty="0">
                <a:solidFill>
                  <a:srgbClr val="222222"/>
                </a:solidFill>
                <a:effectLst/>
                <a:latin typeface="Arabic-DroidKufi"/>
              </a:rPr>
              <a:t>الحد من العادات السيئة</a:t>
            </a:r>
          </a:p>
          <a:p>
            <a:pPr marL="0" indent="0" algn="r">
              <a:buNone/>
            </a:pPr>
            <a:r>
              <a:rPr lang="ar-IQ" b="0" i="0" dirty="0">
                <a:effectLst/>
                <a:latin typeface="Arabic-DroidKufi"/>
              </a:rPr>
              <a:t>يتوجب على الأفراد التوقف عن القيام بالأمور التي تزيد من مشاكل التلوث البيئي، مثل عدم إلقاء القمامة في مجاري المياه وتعتبر هذه العادة من أبرز مسببات تدمير مصارف المياه الجوفية الصالحة للشرب. الحفاظ على مياه الأنهار والبحار والتوقف عن إلقاء المخلفات فيها، إذ يعتبر ذلك سبباً رئيسياً في موت الكائنات المائية.</a:t>
            </a:r>
          </a:p>
          <a:p>
            <a:pPr marL="0" indent="0" algn="r">
              <a:buNone/>
            </a:pPr>
            <a:endParaRPr lang="ar-IQ" b="0" i="0" dirty="0">
              <a:effectLst/>
              <a:latin typeface="Arabic-DroidKufi"/>
            </a:endParaRPr>
          </a:p>
          <a:p>
            <a:pPr marL="0" indent="0" algn="r">
              <a:buNone/>
            </a:pPr>
            <a:endParaRPr lang="ar-IQ" b="0" i="0" dirty="0">
              <a:effectLst/>
              <a:latin typeface="Arabic-DroidKufi"/>
            </a:endParaRPr>
          </a:p>
          <a:p>
            <a:pPr marL="0" indent="0" algn="r">
              <a:buNone/>
            </a:pPr>
            <a:endParaRPr lang="en-US" dirty="0"/>
          </a:p>
        </p:txBody>
      </p:sp>
    </p:spTree>
    <p:extLst>
      <p:ext uri="{BB962C8B-B14F-4D97-AF65-F5344CB8AC3E}">
        <p14:creationId xmlns:p14="http://schemas.microsoft.com/office/powerpoint/2010/main" val="149316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2C7ED-BFFB-472C-A11E-9458888A469F}"/>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B95EA5E1-671B-4299-A13D-67F83AC047D4}"/>
              </a:ext>
            </a:extLst>
          </p:cNvPr>
          <p:cNvSpPr>
            <a:spLocks noGrp="1"/>
          </p:cNvSpPr>
          <p:nvPr>
            <p:ph idx="1"/>
          </p:nvPr>
        </p:nvSpPr>
        <p:spPr/>
        <p:txBody>
          <a:bodyPr>
            <a:normAutofit fontScale="92500" lnSpcReduction="20000"/>
          </a:bodyPr>
          <a:lstStyle/>
          <a:p>
            <a:pPr marL="0" indent="0" algn="r">
              <a:buNone/>
            </a:pPr>
            <a:r>
              <a:rPr lang="ar-IQ" b="0" i="0" dirty="0">
                <a:solidFill>
                  <a:srgbClr val="333333"/>
                </a:solidFill>
                <a:effectLst/>
                <a:latin typeface="helvetica neue"/>
              </a:rPr>
              <a:t>يعد موضوع أسباب تلوث البيئة وحلولها من أهم المواضيع التي تسعى إليها الدول، حتى تحد من هذا التلوث. فبعد أن تعرفنا عن أنواع التلوث، لا بد أن نتعرف بشكل أكثر تفصيلًا عن كيفية حل مشكلة التلوث بأنواعها:</a:t>
            </a:r>
          </a:p>
          <a:p>
            <a:pPr marL="0" indent="0" algn="r">
              <a:buNone/>
            </a:pPr>
            <a:r>
              <a:rPr lang="ar-IQ" b="0" i="0" dirty="0">
                <a:solidFill>
                  <a:srgbClr val="0070C0"/>
                </a:solidFill>
                <a:effectLst/>
                <a:latin typeface="helvetica neue"/>
              </a:rPr>
              <a:t>أولًا: حلول تلوث الهواء</a:t>
            </a:r>
            <a:br>
              <a:rPr lang="ar-IQ" dirty="0"/>
            </a:br>
            <a:r>
              <a:rPr lang="ar-IQ" dirty="0"/>
              <a:t>1- </a:t>
            </a:r>
            <a:r>
              <a:rPr lang="ar-IQ" b="0" i="0" dirty="0">
                <a:solidFill>
                  <a:srgbClr val="333333"/>
                </a:solidFill>
                <a:effectLst/>
                <a:latin typeface="helvetica neue"/>
              </a:rPr>
              <a:t>يجب الحرص على استخدام وسائل النقل التي لا تؤدي إلى تلوث الهواء مثل: الدر</a:t>
            </a:r>
            <a:r>
              <a:rPr lang="ar-SA" dirty="0">
                <a:solidFill>
                  <a:srgbClr val="333333"/>
                </a:solidFill>
                <a:latin typeface="helvetica neue"/>
              </a:rPr>
              <a:t>ا</a:t>
            </a:r>
            <a:r>
              <a:rPr lang="ar-IQ" b="0" i="0" dirty="0">
                <a:solidFill>
                  <a:srgbClr val="333333"/>
                </a:solidFill>
                <a:effectLst/>
                <a:latin typeface="helvetica neue"/>
              </a:rPr>
              <a:t> ج</a:t>
            </a:r>
            <a:r>
              <a:rPr lang="ar-SA" dirty="0">
                <a:solidFill>
                  <a:srgbClr val="333333"/>
                </a:solidFill>
                <a:latin typeface="helvetica neue"/>
              </a:rPr>
              <a:t>ات بحيث </a:t>
            </a:r>
            <a:r>
              <a:rPr lang="ar-IQ" b="0" i="0" dirty="0">
                <a:solidFill>
                  <a:srgbClr val="333333"/>
                </a:solidFill>
                <a:effectLst/>
                <a:latin typeface="helvetica neue"/>
              </a:rPr>
              <a:t>يقل استخدام السيارات التي تعمل على تلوث الهواء.</a:t>
            </a:r>
            <a:endParaRPr lang="en-US" b="0" i="0" dirty="0">
              <a:solidFill>
                <a:srgbClr val="333333"/>
              </a:solidFill>
              <a:effectLst/>
              <a:latin typeface="helvetica neue"/>
            </a:endParaRPr>
          </a:p>
          <a:p>
            <a:pPr marL="0" indent="0" algn="r">
              <a:buNone/>
            </a:pPr>
            <a:r>
              <a:rPr lang="ar-SA" dirty="0">
                <a:solidFill>
                  <a:srgbClr val="333333"/>
                </a:solidFill>
                <a:latin typeface="helvetica neue"/>
              </a:rPr>
              <a:t>2- </a:t>
            </a:r>
            <a:r>
              <a:rPr lang="ar-IQ" b="0" i="0" dirty="0">
                <a:solidFill>
                  <a:srgbClr val="333333"/>
                </a:solidFill>
                <a:effectLst/>
                <a:latin typeface="helvetica neue"/>
              </a:rPr>
              <a:t> كذلك يجب الحرص في استخدام الطاقة في حياتنا اليومية مثل: الأنوار والسخان وغير ذلك، وهذا يساعد في التقليل من حرق الوقود الحفري، الذي ينتج عنه تلوث الهواء.</a:t>
            </a:r>
            <a:endParaRPr lang="ar-SA" b="0" i="0" dirty="0">
              <a:solidFill>
                <a:srgbClr val="333333"/>
              </a:solidFill>
              <a:effectLst/>
              <a:latin typeface="helvetica neue"/>
            </a:endParaRPr>
          </a:p>
          <a:p>
            <a:pPr marL="0" indent="0" algn="r">
              <a:buNone/>
            </a:pPr>
            <a:r>
              <a:rPr lang="ar-SA" dirty="0">
                <a:solidFill>
                  <a:srgbClr val="333333"/>
                </a:solidFill>
                <a:latin typeface="helvetica neue"/>
              </a:rPr>
              <a:t>3- </a:t>
            </a:r>
            <a:r>
              <a:rPr lang="ar-IQ" b="0" i="0" dirty="0">
                <a:solidFill>
                  <a:srgbClr val="333333"/>
                </a:solidFill>
                <a:effectLst/>
                <a:latin typeface="helvetica neue"/>
              </a:rPr>
              <a:t> يمكن العمل على إعادة استخدام الأشياء مرة أخرى، فهذا بلا شك يؤدي إلى التقليل من التلوث. </a:t>
            </a:r>
            <a:r>
              <a:rPr lang="ar-SA" b="0" i="0" dirty="0">
                <a:solidFill>
                  <a:srgbClr val="333333"/>
                </a:solidFill>
                <a:effectLst/>
                <a:latin typeface="helvetica neue"/>
              </a:rPr>
              <a:t>4- </a:t>
            </a:r>
            <a:r>
              <a:rPr lang="ar-IQ" b="0" i="0" dirty="0">
                <a:solidFill>
                  <a:srgbClr val="333333"/>
                </a:solidFill>
                <a:effectLst/>
                <a:latin typeface="helvetica neue"/>
              </a:rPr>
              <a:t>يجب أن تعمل الحكومة على استغلال مصادر الطاقة المتجددة، حتى تستطيع أن تقلل من عمليات حرق الوقود الحفري.</a:t>
            </a:r>
            <a:r>
              <a:rPr lang="ar-SA" b="0" i="0" dirty="0">
                <a:solidFill>
                  <a:srgbClr val="333333"/>
                </a:solidFill>
                <a:effectLst/>
                <a:latin typeface="helvetica neue"/>
              </a:rPr>
              <a:t> </a:t>
            </a:r>
            <a:endParaRPr lang="en-US" b="0" i="0">
              <a:solidFill>
                <a:srgbClr val="333333"/>
              </a:solidFill>
              <a:effectLst/>
              <a:latin typeface="helvetica neue"/>
            </a:endParaRPr>
          </a:p>
          <a:p>
            <a:pPr marL="0" indent="0" algn="r">
              <a:buNone/>
            </a:pPr>
            <a:r>
              <a:rPr lang="ar-SA" b="0" i="0">
                <a:solidFill>
                  <a:srgbClr val="333333"/>
                </a:solidFill>
                <a:effectLst/>
                <a:latin typeface="helvetica neue"/>
              </a:rPr>
              <a:t>5-</a:t>
            </a:r>
            <a:r>
              <a:rPr lang="ar-IQ" b="0" i="0" dirty="0">
                <a:solidFill>
                  <a:srgbClr val="333333"/>
                </a:solidFill>
                <a:effectLst/>
                <a:latin typeface="helvetica neue"/>
              </a:rPr>
              <a:t> أيضًا لا بد من موجود مراقبة شديدة للمصانع من قِبل الحكومة أثناء عملية التصنيع، فحتمًا هذا يؤدي إلى تقليل التلوث</a:t>
            </a:r>
            <a:endParaRPr lang="en-US" dirty="0"/>
          </a:p>
        </p:txBody>
      </p:sp>
    </p:spTree>
    <p:extLst>
      <p:ext uri="{BB962C8B-B14F-4D97-AF65-F5344CB8AC3E}">
        <p14:creationId xmlns:p14="http://schemas.microsoft.com/office/powerpoint/2010/main" val="2967525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أهم 7 حلول عالمية للحد من تلوث البيئة">
            <a:extLst>
              <a:ext uri="{FF2B5EF4-FFF2-40B4-BE49-F238E27FC236}">
                <a16:creationId xmlns:a16="http://schemas.microsoft.com/office/drawing/2014/main" id="{136EDA18-2023-4895-9C82-7CA65FB2229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6890" y="1187032"/>
            <a:ext cx="9838221" cy="4919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09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1471F-3A28-4F73-A9B2-BC01B5CCEC37}"/>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44690059-98EC-46A4-A0BA-8A84CE56DE9F}"/>
              </a:ext>
            </a:extLst>
          </p:cNvPr>
          <p:cNvSpPr>
            <a:spLocks noGrp="1"/>
          </p:cNvSpPr>
          <p:nvPr>
            <p:ph idx="1"/>
          </p:nvPr>
        </p:nvSpPr>
        <p:spPr/>
        <p:txBody>
          <a:bodyPr>
            <a:normAutofit fontScale="92500" lnSpcReduction="20000"/>
          </a:bodyPr>
          <a:lstStyle/>
          <a:p>
            <a:pPr marL="0" indent="0" algn="r">
              <a:buNone/>
            </a:pPr>
            <a:r>
              <a:rPr lang="ar-IQ" b="0" i="0" dirty="0">
                <a:solidFill>
                  <a:schemeClr val="accent1"/>
                </a:solidFill>
                <a:effectLst/>
                <a:latin typeface="DroidArabicKufi-Regular"/>
              </a:rPr>
              <a:t>ثانيا :حلول تلوث الماء </a:t>
            </a:r>
          </a:p>
          <a:p>
            <a:pPr marL="0" indent="0" algn="r">
              <a:buNone/>
            </a:pPr>
            <a:r>
              <a:rPr lang="ar-IQ" b="0" i="0" dirty="0">
                <a:solidFill>
                  <a:srgbClr val="333333"/>
                </a:solidFill>
                <a:effectLst/>
                <a:latin typeface="DroidArabicKufi-Regular"/>
              </a:rPr>
              <a:t>يُمكن الحد من تلوث الماء من خلال اتباع العديد من الأمور في قطاعات الدولة المختلفة، وفيما يأتي بعض الاقتراحات:</a:t>
            </a:r>
          </a:p>
          <a:p>
            <a:pPr marL="0" indent="0" algn="r">
              <a:buNone/>
            </a:pPr>
            <a:r>
              <a:rPr lang="ar-IQ" b="0" i="0" dirty="0">
                <a:solidFill>
                  <a:srgbClr val="00B050"/>
                </a:solidFill>
                <a:effectLst/>
                <a:latin typeface="DroidArabicKufi-Regular"/>
              </a:rPr>
              <a:t>في القطاع الزراعي: </a:t>
            </a:r>
            <a:r>
              <a:rPr lang="ar-IQ" b="0" i="0" dirty="0">
                <a:solidFill>
                  <a:srgbClr val="333333"/>
                </a:solidFill>
                <a:effectLst/>
                <a:latin typeface="DroidArabicKufi-Regular"/>
              </a:rPr>
              <a:t>يستطيع القطاع الزراعي الحد من تلوث الماء من خلال ما تطبيق ما يأتي: </a:t>
            </a:r>
          </a:p>
          <a:p>
            <a:pPr marL="0" indent="0" algn="r">
              <a:buNone/>
            </a:pPr>
            <a:r>
              <a:rPr lang="ar-IQ" b="0" i="0" dirty="0">
                <a:solidFill>
                  <a:srgbClr val="333333"/>
                </a:solidFill>
                <a:effectLst/>
                <a:latin typeface="DroidArabicKufi-Regular"/>
              </a:rPr>
              <a:t>الحد من عوامل التعرية للتقليل من الرواسب في المياه.</a:t>
            </a:r>
          </a:p>
          <a:p>
            <a:pPr marL="0" indent="0" algn="r">
              <a:buNone/>
            </a:pPr>
            <a:r>
              <a:rPr lang="ar-IQ" b="0" i="0" dirty="0">
                <a:solidFill>
                  <a:srgbClr val="333333"/>
                </a:solidFill>
                <a:effectLst/>
                <a:latin typeface="DroidArabicKufi-Regular"/>
              </a:rPr>
              <a:t> استخدام مبيدات حشرية أقل سميّة. </a:t>
            </a:r>
          </a:p>
          <a:p>
            <a:pPr marL="0" indent="0" algn="r">
              <a:buNone/>
            </a:pPr>
            <a:r>
              <a:rPr lang="ar-IQ" b="0" i="0" dirty="0">
                <a:solidFill>
                  <a:srgbClr val="333333"/>
                </a:solidFill>
                <a:effectLst/>
                <a:latin typeface="DroidArabicKufi-Regular"/>
              </a:rPr>
              <a:t>استخدام كميات أقل من الأسمدة.</a:t>
            </a:r>
          </a:p>
          <a:p>
            <a:pPr marL="0" indent="0" algn="r">
              <a:buNone/>
            </a:pPr>
            <a:r>
              <a:rPr lang="ar-IQ" b="0" i="0" dirty="0">
                <a:solidFill>
                  <a:srgbClr val="333333"/>
                </a:solidFill>
                <a:effectLst/>
                <a:latin typeface="DroidArabicKufi-Regular"/>
              </a:rPr>
              <a:t> معالجة مخلفات الحيوانات.</a:t>
            </a:r>
            <a:br>
              <a:rPr lang="ar-IQ" dirty="0"/>
            </a:br>
            <a:br>
              <a:rPr lang="ar-IQ" dirty="0"/>
            </a:br>
            <a:br>
              <a:rPr lang="ar-IQ" dirty="0"/>
            </a:br>
            <a:br>
              <a:rPr lang="ar-IQ" dirty="0"/>
            </a:br>
            <a:endParaRPr lang="en-US" dirty="0"/>
          </a:p>
        </p:txBody>
      </p:sp>
    </p:spTree>
    <p:extLst>
      <p:ext uri="{BB962C8B-B14F-4D97-AF65-F5344CB8AC3E}">
        <p14:creationId xmlns:p14="http://schemas.microsoft.com/office/powerpoint/2010/main" val="3540040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A85AD-6258-4D65-A84E-8614056CBA03}"/>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96D623AE-0E4F-4FD7-89EE-C1F10B6F0FC3}"/>
              </a:ext>
            </a:extLst>
          </p:cNvPr>
          <p:cNvSpPr>
            <a:spLocks noGrp="1"/>
          </p:cNvSpPr>
          <p:nvPr>
            <p:ph idx="1"/>
          </p:nvPr>
        </p:nvSpPr>
        <p:spPr/>
        <p:txBody>
          <a:bodyPr/>
          <a:lstStyle/>
          <a:p>
            <a:pPr marL="0" indent="0" algn="r">
              <a:buNone/>
            </a:pPr>
            <a:r>
              <a:rPr lang="ar-IQ" b="0" i="0" dirty="0">
                <a:solidFill>
                  <a:srgbClr val="00B050"/>
                </a:solidFill>
                <a:effectLst/>
                <a:latin typeface="DroidArabicKufi-Regular"/>
              </a:rPr>
              <a:t>في القطاعات الصناعية والبلديات</a:t>
            </a:r>
          </a:p>
          <a:p>
            <a:pPr marL="0" indent="0" algn="r">
              <a:buNone/>
            </a:pPr>
            <a:r>
              <a:rPr lang="ar-IQ" b="0" i="0" dirty="0">
                <a:solidFill>
                  <a:srgbClr val="333333"/>
                </a:solidFill>
                <a:effectLst/>
                <a:latin typeface="DroidArabicKufi-Regular"/>
              </a:rPr>
              <a:t> </a:t>
            </a:r>
            <a:r>
              <a:rPr lang="ar-IQ" b="0" i="0" dirty="0">
                <a:effectLst/>
                <a:latin typeface="DroidArabicKufi-Regular"/>
              </a:rPr>
              <a:t>يستطيع القطاع الصناعي والبلديات</a:t>
            </a:r>
            <a:r>
              <a:rPr lang="ar-IQ" dirty="0">
                <a:latin typeface="DroidArabicKufi-Regular"/>
              </a:rPr>
              <a:t> </a:t>
            </a:r>
            <a:r>
              <a:rPr lang="ar-IQ" b="0" i="0" dirty="0">
                <a:solidFill>
                  <a:srgbClr val="333333"/>
                </a:solidFill>
                <a:effectLst/>
                <a:latin typeface="DroidArabicKufi-Regular"/>
              </a:rPr>
              <a:t>الحد من تلوث الماء من خلال اتباع الخطوات الآتية: ---- اللجوء إلى العمليات التي تنتج قدراً أقل من الملوثات.</a:t>
            </a:r>
          </a:p>
          <a:p>
            <a:pPr marL="0" indent="0" algn="r">
              <a:buNone/>
            </a:pPr>
            <a:r>
              <a:rPr lang="ar-IQ" b="0" i="0" dirty="0">
                <a:solidFill>
                  <a:srgbClr val="333333"/>
                </a:solidFill>
                <a:effectLst/>
                <a:latin typeface="DroidArabicKufi-Regular"/>
              </a:rPr>
              <a:t>-استخدام مواد ومنتجات كيميائية أقل سميّة.</a:t>
            </a:r>
          </a:p>
          <a:p>
            <a:pPr marL="0" indent="0" algn="r">
              <a:buNone/>
            </a:pPr>
            <a:r>
              <a:rPr lang="ar-IQ" b="0" i="0" dirty="0">
                <a:solidFill>
                  <a:srgbClr val="333333"/>
                </a:solidFill>
                <a:effectLst/>
                <a:latin typeface="DroidArabicKufi-Regular"/>
              </a:rPr>
              <a:t> - تخصيص بعض الأموال لأعمال الصيانة للحد من التسريبات. </a:t>
            </a:r>
          </a:p>
          <a:p>
            <a:pPr marL="0" indent="0" algn="r">
              <a:buNone/>
            </a:pPr>
            <a:r>
              <a:rPr lang="ar-IQ" b="0" i="0" dirty="0">
                <a:solidFill>
                  <a:srgbClr val="333333"/>
                </a:solidFill>
                <a:effectLst/>
                <a:latin typeface="DroidArabicKufi-Regular"/>
              </a:rPr>
              <a:t>- معالجة مياه الصرف الصحي بالطريقة الصحيحة.</a:t>
            </a:r>
          </a:p>
          <a:p>
            <a:pPr marL="0" indent="0" algn="r">
              <a:buNone/>
            </a:pPr>
            <a:r>
              <a:rPr lang="ar-IQ" b="0" i="0" dirty="0">
                <a:solidFill>
                  <a:srgbClr val="333333"/>
                </a:solidFill>
                <a:effectLst/>
                <a:latin typeface="DroidArabicKufi-Regular"/>
              </a:rPr>
              <a:t> - الحد من وصول الملوثات إلى المياه الجوفية.</a:t>
            </a:r>
            <a:br>
              <a:rPr lang="ar-IQ" dirty="0"/>
            </a:br>
            <a:br>
              <a:rPr lang="ar-IQ" dirty="0"/>
            </a:br>
            <a:endParaRPr lang="en-US" dirty="0"/>
          </a:p>
        </p:txBody>
      </p:sp>
    </p:spTree>
    <p:extLst>
      <p:ext uri="{BB962C8B-B14F-4D97-AF65-F5344CB8AC3E}">
        <p14:creationId xmlns:p14="http://schemas.microsoft.com/office/powerpoint/2010/main" val="2103767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4869F-F92C-4993-94D3-8597D1EAF325}"/>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39B1B7CD-6655-4967-9C3E-81323C35D537}"/>
              </a:ext>
            </a:extLst>
          </p:cNvPr>
          <p:cNvSpPr>
            <a:spLocks noGrp="1"/>
          </p:cNvSpPr>
          <p:nvPr>
            <p:ph idx="1"/>
          </p:nvPr>
        </p:nvSpPr>
        <p:spPr/>
        <p:txBody>
          <a:bodyPr>
            <a:noAutofit/>
          </a:bodyPr>
          <a:lstStyle/>
          <a:p>
            <a:pPr marL="0" indent="0" algn="r">
              <a:buNone/>
            </a:pPr>
            <a:r>
              <a:rPr lang="ar-IQ" sz="2400" dirty="0">
                <a:solidFill>
                  <a:srgbClr val="00B050"/>
                </a:solidFill>
                <a:latin typeface="DroidArabicKufi-Regular"/>
              </a:rPr>
              <a:t>في القطاعات السكنية </a:t>
            </a:r>
            <a:r>
              <a:rPr lang="ar-IQ" sz="2400" dirty="0">
                <a:solidFill>
                  <a:srgbClr val="333333"/>
                </a:solidFill>
                <a:latin typeface="DroidArabicKufi-Regular"/>
              </a:rPr>
              <a:t>يُمكن معالجة مشكلة تلوث الماء على مستوى الأفراد من خلال اتباع بعض النصائح الآتية: </a:t>
            </a:r>
          </a:p>
          <a:p>
            <a:pPr marL="0" indent="0" algn="r">
              <a:buNone/>
            </a:pPr>
            <a:r>
              <a:rPr lang="ar-IQ" sz="2400" dirty="0">
                <a:solidFill>
                  <a:srgbClr val="333333"/>
                </a:solidFill>
                <a:latin typeface="DroidArabicKufi-Regular"/>
              </a:rPr>
              <a:t>- شراء المنظفات أو أيّ منتجات صديقة للبيئة، والتأكد من عدم احتوائها على الفسفور. </a:t>
            </a:r>
          </a:p>
          <a:p>
            <a:pPr marL="0" indent="0" algn="r">
              <a:buNone/>
            </a:pPr>
            <a:r>
              <a:rPr lang="ar-IQ" sz="2400" dirty="0">
                <a:solidFill>
                  <a:srgbClr val="333333"/>
                </a:solidFill>
                <a:latin typeface="DroidArabicKufi-Regular"/>
              </a:rPr>
              <a:t>- التخلص من النفايات الخطرة بالطريقة الصحيحة، وعدم التخلص منها في مصارف المياه.</a:t>
            </a:r>
          </a:p>
          <a:p>
            <a:pPr marL="0" indent="0" algn="r">
              <a:buNone/>
            </a:pPr>
            <a:r>
              <a:rPr lang="ar-IQ" sz="2400" dirty="0">
                <a:solidFill>
                  <a:srgbClr val="333333"/>
                </a:solidFill>
                <a:latin typeface="DroidArabicKufi-Regular"/>
              </a:rPr>
              <a:t> - التقليل من استخدام الأسمدة والمبيدات الحشرية في المسطحات الخضراء الخاصة.</a:t>
            </a:r>
          </a:p>
          <a:p>
            <a:pPr marL="0" indent="0" algn="r">
              <a:buNone/>
            </a:pPr>
            <a:r>
              <a:rPr lang="ar-IQ" sz="2400" dirty="0">
                <a:solidFill>
                  <a:srgbClr val="333333"/>
                </a:solidFill>
                <a:latin typeface="DroidArabicKufi-Regular"/>
              </a:rPr>
              <a:t> - الحفاظ على نظافة مرفقات الحديقة الخاصة عن طريق الكنس، والتقليل من استخدام خراطيم المياه.</a:t>
            </a:r>
          </a:p>
          <a:p>
            <a:pPr marL="0" indent="0" algn="r">
              <a:buNone/>
            </a:pPr>
            <a:r>
              <a:rPr lang="ar-IQ" sz="2400" dirty="0">
                <a:solidFill>
                  <a:srgbClr val="333333"/>
                </a:solidFill>
                <a:latin typeface="DroidArabicKufi-Regular"/>
              </a:rPr>
              <a:t>-  إصلاح تسرب الزيت في المركبة في حال حدوثه، والتخلص من الزيت المُستخدَم سابقاً بالطريقة الصحيحة، وعدم رميه في مصارف المياه. </a:t>
            </a:r>
          </a:p>
          <a:p>
            <a:pPr marL="0" indent="0" algn="r">
              <a:buNone/>
            </a:pPr>
            <a:r>
              <a:rPr lang="ar-IQ" sz="2400" dirty="0">
                <a:solidFill>
                  <a:srgbClr val="333333"/>
                </a:solidFill>
                <a:latin typeface="DroidArabicKufi-Regular"/>
              </a:rPr>
              <a:t>- وضع القمامة في الحاويات المخصصة لها. </a:t>
            </a:r>
          </a:p>
          <a:p>
            <a:pPr marL="0" indent="0" algn="r">
              <a:buNone/>
            </a:pPr>
            <a:r>
              <a:rPr lang="ar-IQ" sz="2400" dirty="0">
                <a:solidFill>
                  <a:srgbClr val="333333"/>
                </a:solidFill>
                <a:latin typeface="DroidArabicKufi-Regular"/>
              </a:rPr>
              <a:t>- تنظيف مخلفات الحيوانات الأليفة. </a:t>
            </a:r>
          </a:p>
          <a:p>
            <a:pPr marL="0" indent="0" algn="r">
              <a:buNone/>
            </a:pPr>
            <a:r>
              <a:rPr lang="ar-IQ" sz="2400" dirty="0">
                <a:solidFill>
                  <a:srgbClr val="333333"/>
                </a:solidFill>
                <a:latin typeface="DroidArabicKufi-Regular"/>
              </a:rPr>
              <a:t>- ريّ المزروعات في الحدائق بالطرق الصحيحة.</a:t>
            </a:r>
            <a:br>
              <a:rPr lang="ar-IQ" sz="2400" dirty="0"/>
            </a:br>
            <a:br>
              <a:rPr lang="ar-IQ" sz="2400" dirty="0"/>
            </a:br>
            <a:endParaRPr lang="en-US" sz="2400" dirty="0"/>
          </a:p>
        </p:txBody>
      </p:sp>
    </p:spTree>
    <p:extLst>
      <p:ext uri="{BB962C8B-B14F-4D97-AF65-F5344CB8AC3E}">
        <p14:creationId xmlns:p14="http://schemas.microsoft.com/office/powerpoint/2010/main" val="414716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49786-319C-41DB-890F-623E0B8A8BCE}"/>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73E39DFC-7EB7-4688-B4E9-C816B60B0AAE}"/>
              </a:ext>
            </a:extLst>
          </p:cNvPr>
          <p:cNvSpPr>
            <a:spLocks noGrp="1"/>
          </p:cNvSpPr>
          <p:nvPr>
            <p:ph idx="1"/>
          </p:nvPr>
        </p:nvSpPr>
        <p:spPr/>
        <p:txBody>
          <a:bodyPr>
            <a:normAutofit fontScale="92500"/>
          </a:bodyPr>
          <a:lstStyle/>
          <a:p>
            <a:pPr marL="0" indent="0" algn="r">
              <a:buNone/>
            </a:pPr>
            <a:r>
              <a:rPr lang="ar-IQ" b="0" i="0" dirty="0">
                <a:solidFill>
                  <a:srgbClr val="00B050"/>
                </a:solidFill>
                <a:effectLst/>
                <a:latin typeface="DroidArabicKufi-Regular"/>
              </a:rPr>
              <a:t>الجهود الدولية المبذولة</a:t>
            </a:r>
          </a:p>
          <a:p>
            <a:pPr marL="0" indent="0" algn="r">
              <a:buNone/>
            </a:pPr>
            <a:r>
              <a:rPr lang="ar-IQ" b="0" i="0" dirty="0">
                <a:solidFill>
                  <a:srgbClr val="00B050"/>
                </a:solidFill>
                <a:effectLst/>
                <a:latin typeface="DroidArabicKufi-Regular"/>
              </a:rPr>
              <a:t> </a:t>
            </a:r>
            <a:r>
              <a:rPr lang="ar-IQ" b="0" i="0" dirty="0">
                <a:solidFill>
                  <a:srgbClr val="333333"/>
                </a:solidFill>
                <a:effectLst/>
                <a:latin typeface="DroidArabicKufi-Regular"/>
              </a:rPr>
              <a:t>تبذل الأمم المتحدة جهوداً كبيرة للحفاظ على الماء، ومن أهمّ الأمور التي تقوم بها ما يأتي:</a:t>
            </a:r>
          </a:p>
          <a:p>
            <a:pPr marL="0" indent="0" algn="r">
              <a:buNone/>
            </a:pPr>
            <a:r>
              <a:rPr lang="ar-IQ" b="0" i="0" dirty="0">
                <a:solidFill>
                  <a:srgbClr val="333333"/>
                </a:solidFill>
                <a:effectLst/>
                <a:latin typeface="DroidArabicKufi-Regular"/>
              </a:rPr>
              <a:t>- وضع برنامج لحماية البيئة البحرية من الأنشطة الإنسانية على اليابسة، ويقوم بشكل أساسي على تنظيم وخفض إنتاج مياه الصرف الصحي، والنفايات البحرية، والمغذيات الضارة.</a:t>
            </a:r>
          </a:p>
          <a:p>
            <a:pPr marL="0" indent="0" algn="r">
              <a:buNone/>
            </a:pPr>
            <a:r>
              <a:rPr lang="ar-IQ" b="0" i="0" dirty="0">
                <a:solidFill>
                  <a:srgbClr val="333333"/>
                </a:solidFill>
                <a:effectLst/>
                <a:latin typeface="DroidArabicKufi-Regular"/>
              </a:rPr>
              <a:t>- تعزيز الحلول الطبيعية في عمليات إدارة موارد المياه وجودتها، فقد ساهم برنامج الأمم المتحدة للبيئة في يوم المياه العالمي، وساهم في إعداد تقرير تنمية المياه العالمي لعام 2018م. </a:t>
            </a:r>
          </a:p>
          <a:p>
            <a:pPr marL="0" indent="0" algn="r">
              <a:buNone/>
            </a:pPr>
            <a:r>
              <a:rPr lang="ar-IQ" b="0" i="0" dirty="0">
                <a:solidFill>
                  <a:srgbClr val="333333"/>
                </a:solidFill>
                <a:effectLst/>
                <a:latin typeface="DroidArabicKufi-Regular"/>
              </a:rPr>
              <a:t>- مساعدة برنامج الأمم المتحدة للبيئة البلدان على فهم وقياس جودة المياه المحيطة والإبلاغ عن حدوث أيّ تلوث، ويُعدّ برنامج الأمم المتحدة للبيئة الوصي الرسمي لأحد أهداف التنمية المستدامة.</a:t>
            </a:r>
            <a:br>
              <a:rPr lang="ar-IQ" dirty="0"/>
            </a:br>
            <a:br>
              <a:rPr lang="ar-IQ" dirty="0"/>
            </a:br>
            <a:endParaRPr lang="en-US" dirty="0"/>
          </a:p>
        </p:txBody>
      </p:sp>
    </p:spTree>
    <p:extLst>
      <p:ext uri="{BB962C8B-B14F-4D97-AF65-F5344CB8AC3E}">
        <p14:creationId xmlns:p14="http://schemas.microsoft.com/office/powerpoint/2010/main" val="796676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1F09-9834-4309-BEF6-08C714339AD6}"/>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4F0CDD6B-E2ED-4E9A-AB86-E41314F3B6FF}"/>
              </a:ext>
            </a:extLst>
          </p:cNvPr>
          <p:cNvSpPr>
            <a:spLocks noGrp="1"/>
          </p:cNvSpPr>
          <p:nvPr>
            <p:ph idx="1"/>
          </p:nvPr>
        </p:nvSpPr>
        <p:spPr/>
        <p:txBody>
          <a:bodyPr>
            <a:normAutofit fontScale="92500"/>
          </a:bodyPr>
          <a:lstStyle/>
          <a:p>
            <a:pPr marL="0" indent="0" algn="r">
              <a:buNone/>
            </a:pPr>
            <a:r>
              <a:rPr lang="ar-IQ" b="0" i="0" dirty="0">
                <a:solidFill>
                  <a:srgbClr val="0070C0"/>
                </a:solidFill>
                <a:effectLst/>
                <a:latin typeface="DroidArabicKufi-Regular"/>
              </a:rPr>
              <a:t>ثالثا:حلول تلوث التربة</a:t>
            </a:r>
          </a:p>
          <a:p>
            <a:pPr marL="0" indent="0" algn="r">
              <a:buNone/>
            </a:pPr>
            <a:r>
              <a:rPr lang="ar-IQ" b="0" i="0" dirty="0">
                <a:solidFill>
                  <a:srgbClr val="333333"/>
                </a:solidFill>
                <a:effectLst/>
                <a:latin typeface="DroidArabicKufi-Regular"/>
              </a:rPr>
              <a:t> يُمكن تقليل أسباب تلوث التربة ووضع حلول لها من خلال الالتفات إلى بعض الأمور المهمة، منها:</a:t>
            </a:r>
          </a:p>
          <a:p>
            <a:pPr marL="0" indent="0" algn="r">
              <a:buNone/>
            </a:pPr>
            <a:r>
              <a:rPr lang="ar-IQ" b="0" i="0" dirty="0">
                <a:solidFill>
                  <a:srgbClr val="00B050"/>
                </a:solidFill>
                <a:effectLst/>
                <a:latin typeface="DroidArabicKufi-Regular"/>
              </a:rPr>
              <a:t>التقليل من المطر الحمضي</a:t>
            </a:r>
            <a:br>
              <a:rPr lang="ar-IQ" dirty="0"/>
            </a:br>
            <a:r>
              <a:rPr lang="ar-IQ" b="0" i="0" dirty="0">
                <a:solidFill>
                  <a:srgbClr val="333333"/>
                </a:solidFill>
                <a:effectLst/>
                <a:latin typeface="DroidArabicKufi-Regular"/>
              </a:rPr>
              <a:t>يتسبب انبعاث غاز ثاني أكسيد الكبريت في هطول الأمطار الحمضية، وتدمير الغابات، وقد أدّى استخدام جهاز غسل الغازات أو منظف الغازات في المداخن المُعتمِدة على احتراق الفحم إلى التقليل من الانبعاثات الضارة عنها، إذ تفيد التقارير بانخفاض نسبة غاز ثاني أكسيد الكبريت خلال عامي 1980-2020 بمقدار 71%، وحتى تتمكن الدول من خفض تلوث التربة يجب البحث عن مصادر بديلة للوقود، كما يستطيع الإنسان العادي أن يساهم في ذلك من خلال تقليل استخدام الطاقة في المنزل، والذي بدوره يقلل من تلوث التربة.</a:t>
            </a:r>
            <a:br>
              <a:rPr lang="ar-IQ" dirty="0"/>
            </a:br>
            <a:br>
              <a:rPr lang="ar-IQ" dirty="0"/>
            </a:br>
            <a:endParaRPr lang="en-US" dirty="0"/>
          </a:p>
        </p:txBody>
      </p:sp>
    </p:spTree>
    <p:extLst>
      <p:ext uri="{BB962C8B-B14F-4D97-AF65-F5344CB8AC3E}">
        <p14:creationId xmlns:p14="http://schemas.microsoft.com/office/powerpoint/2010/main" val="2646296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FAD1B-6F6F-428F-ADB0-E0125F870162}"/>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3D37A96D-B40C-4B42-8339-8DAEA4F50748}"/>
              </a:ext>
            </a:extLst>
          </p:cNvPr>
          <p:cNvSpPr>
            <a:spLocks noGrp="1"/>
          </p:cNvSpPr>
          <p:nvPr>
            <p:ph idx="1"/>
          </p:nvPr>
        </p:nvSpPr>
        <p:spPr/>
        <p:txBody>
          <a:bodyPr>
            <a:normAutofit fontScale="85000" lnSpcReduction="20000"/>
          </a:bodyPr>
          <a:lstStyle/>
          <a:p>
            <a:pPr marL="0" indent="0" algn="r">
              <a:buNone/>
            </a:pPr>
            <a:r>
              <a:rPr lang="ar-IQ" b="0" i="0" dirty="0">
                <a:solidFill>
                  <a:srgbClr val="00B050"/>
                </a:solidFill>
                <a:effectLst/>
                <a:latin typeface="DroidArabicKufi-Regular"/>
              </a:rPr>
              <a:t>التقليل من النفايات</a:t>
            </a:r>
          </a:p>
          <a:p>
            <a:pPr marL="0" indent="0" algn="r">
              <a:buNone/>
            </a:pPr>
            <a:r>
              <a:rPr lang="ar-IQ" b="0" i="0" dirty="0">
                <a:solidFill>
                  <a:srgbClr val="333333"/>
                </a:solidFill>
                <a:effectLst/>
                <a:latin typeface="DroidArabicKufi-Regular"/>
              </a:rPr>
              <a:t> تُفيد بعض منظمات في الولايات المتحدة إلى أنّ ثلث النفايات الصادرة عنها جاءت من عمليات التعبئة والتغليف، فالمواد الكيميائية المُستخدَمة في صناعة الورق قد تصل بطريقة ما إلى التربة وتؤدي إلى تلوثها، لذا على الإنسان أن يتصرف بحكمة عند التسوق أو خلال العطل، عن طريق التقليل من شراء البضائع ذات التغليف المبالغ فيه، والتقليل من استخدام الأكياس المضرة بالبيئة وإعادة استخدامها عدة مرات.</a:t>
            </a:r>
          </a:p>
          <a:p>
            <a:pPr marL="0" indent="0" algn="r">
              <a:buNone/>
            </a:pPr>
            <a:r>
              <a:rPr lang="ar-IQ" b="0" i="0" dirty="0">
                <a:solidFill>
                  <a:srgbClr val="00B050"/>
                </a:solidFill>
                <a:effectLst/>
                <a:latin typeface="DroidArabicKufi-Regular"/>
              </a:rPr>
              <a:t>تحسين الممارسات المُستخدَمة في الزراعة </a:t>
            </a:r>
          </a:p>
          <a:p>
            <a:pPr marL="0" indent="0" algn="r">
              <a:buNone/>
            </a:pPr>
            <a:r>
              <a:rPr lang="ar-IQ" b="0" i="0" dirty="0">
                <a:solidFill>
                  <a:srgbClr val="333333"/>
                </a:solidFill>
                <a:effectLst/>
                <a:latin typeface="DroidArabicKufi-Regular"/>
              </a:rPr>
              <a:t>يُعدّ جريان المياه المُستخدَمة في الزراعة أحد المصادر الرئيسية لتلوث التربة حسب وكالة حماية البيئةإذ قد يحتوي هذا الجريان على بعض الأسمدة، والمبيدات، والنفايات التي قد تؤدي إلى إلحاق الضرر البالغ بالتربة، إذ إنّ الاستخدام المُفرط للفوسفات، والفسفور، والنيتروجين قد يؤدي إلى قتل النباتات، لذا يُنصح باستخدام مبيدات الأعشاب العضوية إذا كان لا بدّ من استخدام المبيدات، أو الاستغناء عنها نهائياً، ومن الممكن اللجوء إلى زراعة النباتات المحلية التي تنمو وتزدهر في ظروف المنطقة ذاتها، مما يقلل من الحاجة إلى استخدام المبيدات الحشرية.</a:t>
            </a:r>
            <a:br>
              <a:rPr lang="ar-IQ" dirty="0"/>
            </a:br>
            <a:br>
              <a:rPr lang="ar-IQ" dirty="0"/>
            </a:br>
            <a:endParaRPr lang="en-US" dirty="0"/>
          </a:p>
        </p:txBody>
      </p:sp>
    </p:spTree>
    <p:extLst>
      <p:ext uri="{BB962C8B-B14F-4D97-AF65-F5344CB8AC3E}">
        <p14:creationId xmlns:p14="http://schemas.microsoft.com/office/powerpoint/2010/main" val="1985951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45D62-3055-421C-9734-C65F6B2E0393}"/>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9CBD3BC3-53F5-417F-929E-798C99DE114D}"/>
              </a:ext>
            </a:extLst>
          </p:cNvPr>
          <p:cNvSpPr>
            <a:spLocks noGrp="1"/>
          </p:cNvSpPr>
          <p:nvPr>
            <p:ph idx="1"/>
          </p:nvPr>
        </p:nvSpPr>
        <p:spPr/>
        <p:txBody>
          <a:bodyPr>
            <a:normAutofit fontScale="92500" lnSpcReduction="20000"/>
          </a:bodyPr>
          <a:lstStyle/>
          <a:p>
            <a:pPr marL="0" indent="0" algn="r">
              <a:buNone/>
            </a:pPr>
            <a:r>
              <a:rPr lang="ar-IQ" dirty="0">
                <a:solidFill>
                  <a:srgbClr val="00B050"/>
                </a:solidFill>
                <a:latin typeface="DroidArabicKufi-Regular"/>
              </a:rPr>
              <a:t>ا</a:t>
            </a:r>
            <a:r>
              <a:rPr lang="ar-IQ" b="0" i="0" dirty="0">
                <a:solidFill>
                  <a:srgbClr val="00B050"/>
                </a:solidFill>
                <a:effectLst/>
                <a:latin typeface="DroidArabicKufi-Regular"/>
              </a:rPr>
              <a:t>ستصلاح الأراضي الرطبة</a:t>
            </a:r>
          </a:p>
          <a:p>
            <a:pPr marL="0" indent="0" algn="r">
              <a:buNone/>
            </a:pPr>
            <a:r>
              <a:rPr lang="ar-IQ" b="0" i="0" dirty="0">
                <a:solidFill>
                  <a:srgbClr val="333333"/>
                </a:solidFill>
                <a:effectLst/>
                <a:latin typeface="DroidArabicKufi-Regular"/>
              </a:rPr>
              <a:t> يحتوي فدان واحد من الأراضي الرطبة على ما يُقارب 5.7 مليون لتر من الماء بداخلها، والتي قد تتعرض للتلوث بسبب الجريان السطحي للمياه، ما يؤدي في النهاية إلى تلوث التربة، لذا لا بدّ من استصلاح هذه الأراضي من خلال التبرع للمؤسسات التي تهتم بهذا الأمر، أو المشاركة في الأعمال التطوعية الخاصة باستصلاح الأراضي.</a:t>
            </a:r>
          </a:p>
          <a:p>
            <a:pPr marL="0" indent="0" algn="r">
              <a:buNone/>
            </a:pPr>
            <a:r>
              <a:rPr lang="ar-IQ" b="0" i="0" dirty="0">
                <a:solidFill>
                  <a:srgbClr val="00B050"/>
                </a:solidFill>
                <a:effectLst/>
                <a:latin typeface="DroidArabicKufi-Regular"/>
              </a:rPr>
              <a:t> التقليل من الأثر الإنساني السلبي</a:t>
            </a:r>
            <a:r>
              <a:rPr lang="ar-IQ" b="0" i="0" dirty="0">
                <a:solidFill>
                  <a:srgbClr val="333333"/>
                </a:solidFill>
                <a:effectLst/>
                <a:latin typeface="DroidArabicKufi-Regular"/>
              </a:rPr>
              <a:t> يجب على الإنسان أن يقلل من أثره السلبي على البيئة، فالإنسان ينتج عدداً كبيراً من النفايات التي ينتهي بها المطاف في مكبات النفايات، وقد تصل إلى التربة وتؤدي إلى تلوثها، لذا يجب اللجوء إلى تدوير النفايات، كما يجب محاولة الاستعاضة عن الأكياس البلاستيكية بأخرى قماشية، واستبدال زجاجات البولي كربونات بأخرى بلاستيكية.</a:t>
            </a:r>
            <a:br>
              <a:rPr lang="ar-IQ" dirty="0"/>
            </a:br>
            <a:br>
              <a:rPr lang="ar-IQ" dirty="0"/>
            </a:br>
            <a:r>
              <a:rPr lang="ar-IQ" b="0" i="0" dirty="0">
                <a:solidFill>
                  <a:srgbClr val="00B050"/>
                </a:solidFill>
                <a:effectLst/>
                <a:latin typeface="DroidArabicKufi-Regular"/>
              </a:rPr>
              <a:t>معالجة الملوّثات </a:t>
            </a:r>
            <a:r>
              <a:rPr lang="ar-IQ" b="0" i="0" dirty="0">
                <a:solidFill>
                  <a:srgbClr val="333333"/>
                </a:solidFill>
                <a:effectLst/>
                <a:latin typeface="DroidArabicKufi-Regular"/>
              </a:rPr>
              <a:t>يُمكن إزالة الملوثات من التربة عن طريق المعالجة الحيوية للميكروبات </a:t>
            </a:r>
            <a:r>
              <a:rPr lang="en-US" b="0" i="0" dirty="0">
                <a:solidFill>
                  <a:srgbClr val="333333"/>
                </a:solidFill>
                <a:effectLst/>
                <a:latin typeface="DroidArabicKufi-Regular"/>
              </a:rPr>
              <a:t>، </a:t>
            </a:r>
            <a:r>
              <a:rPr lang="ar-IQ" b="0" i="0" dirty="0">
                <a:solidFill>
                  <a:srgbClr val="333333"/>
                </a:solidFill>
                <a:effectLst/>
                <a:latin typeface="DroidArabicKufi-Regular"/>
              </a:rPr>
              <a:t>والمعالجة النباتية لتحويل الملوثات إلى منتجات غير ضارة بالتربة.</a:t>
            </a:r>
            <a:br>
              <a:rPr lang="ar-IQ" dirty="0"/>
            </a:br>
            <a:endParaRPr lang="en-US" dirty="0"/>
          </a:p>
        </p:txBody>
      </p:sp>
    </p:spTree>
    <p:extLst>
      <p:ext uri="{BB962C8B-B14F-4D97-AF65-F5344CB8AC3E}">
        <p14:creationId xmlns:p14="http://schemas.microsoft.com/office/powerpoint/2010/main" val="2180122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8C2D-9D65-4251-A656-05623F7090B4}"/>
              </a:ext>
            </a:extLst>
          </p:cNvPr>
          <p:cNvSpPr>
            <a:spLocks noGrp="1"/>
          </p:cNvSpPr>
          <p:nvPr>
            <p:ph type="title"/>
          </p:nvPr>
        </p:nvSpPr>
        <p:spPr/>
        <p:txBody>
          <a:bodyPr/>
          <a:lstStyle/>
          <a:p>
            <a:pPr algn="ctr"/>
            <a:r>
              <a:rPr lang="ar-SA" dirty="0"/>
              <a:t>مفاهيم البحث</a:t>
            </a:r>
            <a:endParaRPr lang="en-US" dirty="0"/>
          </a:p>
        </p:txBody>
      </p:sp>
      <p:sp>
        <p:nvSpPr>
          <p:cNvPr id="3" name="Content Placeholder 2">
            <a:extLst>
              <a:ext uri="{FF2B5EF4-FFF2-40B4-BE49-F238E27FC236}">
                <a16:creationId xmlns:a16="http://schemas.microsoft.com/office/drawing/2014/main" id="{59FD04DA-776C-442C-9668-D0608A47ACBB}"/>
              </a:ext>
            </a:extLst>
          </p:cNvPr>
          <p:cNvSpPr>
            <a:spLocks noGrp="1"/>
          </p:cNvSpPr>
          <p:nvPr>
            <p:ph idx="1"/>
          </p:nvPr>
        </p:nvSpPr>
        <p:spPr/>
        <p:txBody>
          <a:bodyPr/>
          <a:lstStyle/>
          <a:p>
            <a:pPr marL="0" indent="0" algn="r">
              <a:buNone/>
            </a:pPr>
            <a:r>
              <a:rPr lang="ar-IQ" dirty="0"/>
              <a:t>التلوث البيئي: هو عبارة عن أي تغير في المواصفات الطبيعية لعناصر البيئة الرئيسية على اثر ترسب مركبات كيماوية معقدة يصعب تحليلها في التربة من خلال حركة المياه أو ترسب مواد مشعة اصطناعية تقوم برفع المستوى الإشعاعي للإشعاع الطبيعي بشكل يـؤدي إلـى اضطراب التوازن الطبيعي في العلاقة بين سلامة الحياة للكائنات الحية ومحيطهـا البيئـي الحيوي وهذه العملية تسمى بالتلوث الكيمياوي أو الإشعاعي</a:t>
            </a:r>
            <a:r>
              <a:rPr lang="ar-SA" dirty="0"/>
              <a:t>.</a:t>
            </a:r>
          </a:p>
          <a:p>
            <a:pPr marL="0" indent="0" algn="r">
              <a:buNone/>
            </a:pPr>
            <a:r>
              <a:rPr lang="ar-IQ" dirty="0"/>
              <a:t>البيئة: هي المحيط الذي يعيش فيه الإنسان والكائنات الحية وتتكـون مـن عناصـر المـاء والهواء والتربة أو الأرض </a:t>
            </a:r>
            <a:r>
              <a:rPr lang="ar-SA" dirty="0"/>
              <a:t>.</a:t>
            </a:r>
            <a:endParaRPr lang="ar-IQ" dirty="0"/>
          </a:p>
          <a:p>
            <a:pPr marL="0" indent="0" algn="r">
              <a:buNone/>
            </a:pPr>
            <a:endParaRPr lang="en-US" dirty="0"/>
          </a:p>
        </p:txBody>
      </p:sp>
    </p:spTree>
    <p:extLst>
      <p:ext uri="{BB962C8B-B14F-4D97-AF65-F5344CB8AC3E}">
        <p14:creationId xmlns:p14="http://schemas.microsoft.com/office/powerpoint/2010/main" val="732215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E6DE9-8079-46EC-89F5-87DA6DEE45B2}"/>
              </a:ext>
            </a:extLst>
          </p:cNvPr>
          <p:cNvSpPr>
            <a:spLocks noGrp="1"/>
          </p:cNvSpPr>
          <p:nvPr>
            <p:ph type="title"/>
          </p:nvPr>
        </p:nvSpPr>
        <p:spPr/>
        <p:txBody>
          <a:bodyPr/>
          <a:lstStyle/>
          <a:p>
            <a:pPr algn="ctr"/>
            <a:r>
              <a:rPr lang="ar-SA" dirty="0"/>
              <a:t>معالجة التلوث البيئي</a:t>
            </a:r>
            <a:endParaRPr lang="en-US" dirty="0"/>
          </a:p>
        </p:txBody>
      </p:sp>
      <p:sp>
        <p:nvSpPr>
          <p:cNvPr id="3" name="Content Placeholder 2">
            <a:extLst>
              <a:ext uri="{FF2B5EF4-FFF2-40B4-BE49-F238E27FC236}">
                <a16:creationId xmlns:a16="http://schemas.microsoft.com/office/drawing/2014/main" id="{1FF174D6-9E0D-4280-A450-6754FB15D0FC}"/>
              </a:ext>
            </a:extLst>
          </p:cNvPr>
          <p:cNvSpPr>
            <a:spLocks noGrp="1"/>
          </p:cNvSpPr>
          <p:nvPr>
            <p:ph idx="1"/>
          </p:nvPr>
        </p:nvSpPr>
        <p:spPr>
          <a:xfrm>
            <a:off x="838200" y="1799121"/>
            <a:ext cx="10515600" cy="4351338"/>
          </a:xfrm>
          <a:gradFill>
            <a:gsLst>
              <a:gs pos="0">
                <a:schemeClr val="accent5">
                  <a:lumMod val="40000"/>
                  <a:lumOff val="60000"/>
                </a:schemeClr>
              </a:gs>
              <a:gs pos="100000">
                <a:schemeClr val="bg2">
                  <a:shade val="80000"/>
                </a:schemeClr>
              </a:gs>
            </a:gsLst>
            <a:path path="circle">
              <a:fillToRect l="43000" r="43000" b="100000"/>
            </a:path>
          </a:gradFill>
        </p:spPr>
        <p:txBody>
          <a:bodyPr>
            <a:noAutofit/>
          </a:bodyPr>
          <a:lstStyle/>
          <a:p>
            <a:pPr marL="0" indent="0" algn="r">
              <a:buNone/>
            </a:pPr>
            <a:r>
              <a:rPr lang="ar-IQ" sz="2400" dirty="0">
                <a:solidFill>
                  <a:srgbClr val="00B050"/>
                </a:solidFill>
                <a:latin typeface="DroidArabicKufi-Regular"/>
              </a:rPr>
              <a:t>الزراعة الخضراء</a:t>
            </a:r>
          </a:p>
          <a:p>
            <a:pPr marL="0" indent="0" algn="r">
              <a:buNone/>
            </a:pPr>
            <a:r>
              <a:rPr lang="ar-IQ" sz="2400" dirty="0">
                <a:solidFill>
                  <a:srgbClr val="333333"/>
                </a:solidFill>
                <a:latin typeface="DroidArabicKufi-Regular"/>
              </a:rPr>
              <a:t> يُقصد بها الزراعة المستدامة وتعني التحكم في أثر المزروعات على التربة من خلال تقليل استخدام المنتجات الكيميائية في الزراعة، وتقليل استخدام بعض المعالجات البيولوجية.</a:t>
            </a:r>
          </a:p>
          <a:p>
            <a:pPr marL="0" indent="0" algn="r">
              <a:buNone/>
            </a:pPr>
            <a:r>
              <a:rPr lang="ar-IQ" sz="2400" dirty="0">
                <a:solidFill>
                  <a:srgbClr val="333333"/>
                </a:solidFill>
                <a:latin typeface="DroidArabicKufi-Regular"/>
              </a:rPr>
              <a:t> </a:t>
            </a:r>
            <a:r>
              <a:rPr lang="ar-IQ" sz="2400" dirty="0">
                <a:solidFill>
                  <a:srgbClr val="00B050"/>
                </a:solidFill>
                <a:latin typeface="DroidArabicKufi-Regular"/>
              </a:rPr>
              <a:t>إدارة الغابات المستدامة</a:t>
            </a:r>
          </a:p>
          <a:p>
            <a:pPr marL="0" indent="0" algn="r">
              <a:buNone/>
            </a:pPr>
            <a:r>
              <a:rPr lang="ar-IQ" sz="2400" dirty="0">
                <a:solidFill>
                  <a:srgbClr val="333333"/>
                </a:solidFill>
                <a:latin typeface="DroidArabicKufi-Regular"/>
              </a:rPr>
              <a:t> قد يؤدي قطع الأشجار في الغابات إلى تعرّض التربة للجفاف والتآكل، لذا لا بدّ من التوقف عن قطع الأشجار، والحرص على استدامة زراعتها لإنقاذ التربة.</a:t>
            </a:r>
          </a:p>
          <a:p>
            <a:pPr marL="0" indent="0" algn="r">
              <a:buNone/>
            </a:pPr>
            <a:r>
              <a:rPr lang="ar-IQ" sz="2400" dirty="0">
                <a:solidFill>
                  <a:srgbClr val="333333"/>
                </a:solidFill>
                <a:latin typeface="DroidArabicKufi-Regular"/>
              </a:rPr>
              <a:t> </a:t>
            </a:r>
            <a:r>
              <a:rPr lang="ar-IQ" sz="2400" dirty="0">
                <a:solidFill>
                  <a:srgbClr val="00B050"/>
                </a:solidFill>
                <a:latin typeface="DroidArabicKufi-Regular"/>
              </a:rPr>
              <a:t>التخلص الصحيح من النفايات </a:t>
            </a:r>
          </a:p>
          <a:p>
            <a:pPr marL="0" indent="0" algn="r">
              <a:buNone/>
            </a:pPr>
            <a:r>
              <a:rPr lang="ar-IQ" sz="2400" dirty="0">
                <a:solidFill>
                  <a:srgbClr val="333333"/>
                </a:solidFill>
                <a:latin typeface="DroidArabicKufi-Regular"/>
              </a:rPr>
              <a:t>لا بدّ من العمل على التخلص السليم من النفايات المنزلية والصناعية خصوصاً السامة منها، وهذا له أثر كبير على التقليل من تلوث التربة. </a:t>
            </a:r>
          </a:p>
          <a:p>
            <a:pPr marL="0" indent="0" algn="r">
              <a:buNone/>
            </a:pPr>
            <a:r>
              <a:rPr lang="ar-IQ" sz="2400" dirty="0">
                <a:solidFill>
                  <a:srgbClr val="00B050"/>
                </a:solidFill>
                <a:latin typeface="DroidArabicKufi-Regular"/>
              </a:rPr>
              <a:t>التدوير</a:t>
            </a:r>
          </a:p>
          <a:p>
            <a:pPr marL="0" indent="0" algn="r">
              <a:buNone/>
            </a:pPr>
            <a:r>
              <a:rPr lang="ar-IQ" sz="2400" dirty="0">
                <a:solidFill>
                  <a:srgbClr val="333333"/>
                </a:solidFill>
                <a:latin typeface="DroidArabicKufi-Regular"/>
              </a:rPr>
              <a:t> يُساهم التقليل من استخدام المواد غير قابلة للتحلل إلى التقليل من استخدام المواد البلاستيكية، وبالتالي تقليل تلوث التربة بها، لذا يجب على الأفراد محاولة إعادة تدوير أكبر قدر ممكن من النفايات، أو إعادة استخدامها إن أمكن، ويجب التركيز على دور المدرسة في ترسيخ هذه المبادئ.</a:t>
            </a:r>
            <a:br>
              <a:rPr lang="ar-IQ" sz="2400" dirty="0"/>
            </a:br>
            <a:br>
              <a:rPr lang="ar-IQ" sz="2400" dirty="0"/>
            </a:br>
            <a:endParaRPr lang="en-US" sz="2400" dirty="0"/>
          </a:p>
        </p:txBody>
      </p:sp>
    </p:spTree>
    <p:extLst>
      <p:ext uri="{BB962C8B-B14F-4D97-AF65-F5344CB8AC3E}">
        <p14:creationId xmlns:p14="http://schemas.microsoft.com/office/powerpoint/2010/main" val="2978520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8909FB-4106-4448-AE67-A50B2720B363}"/>
              </a:ext>
            </a:extLst>
          </p:cNvPr>
          <p:cNvSpPr>
            <a:spLocks noGrp="1"/>
          </p:cNvSpPr>
          <p:nvPr>
            <p:ph idx="1"/>
          </p:nvPr>
        </p:nvSpPr>
        <p:spPr/>
        <p:txBody>
          <a:bodyPr/>
          <a:lstStyle/>
          <a:p>
            <a:pPr marL="0" indent="0" algn="ctr">
              <a:buNone/>
            </a:pPr>
            <a:endParaRPr lang="ar-IQ" sz="8800" dirty="0"/>
          </a:p>
          <a:p>
            <a:pPr marL="0" indent="0" algn="ctr">
              <a:buNone/>
            </a:pPr>
            <a:r>
              <a:rPr lang="ar-IQ" sz="9600" b="1" dirty="0">
                <a:solidFill>
                  <a:schemeClr val="accent4">
                    <a:lumMod val="50000"/>
                  </a:schemeClr>
                </a:solidFill>
              </a:rPr>
              <a:t>شكرا لاصغائكم</a:t>
            </a:r>
            <a:endParaRPr lang="en-US" sz="9600" b="1" dirty="0">
              <a:solidFill>
                <a:schemeClr val="accent4">
                  <a:lumMod val="50000"/>
                </a:schemeClr>
              </a:solidFill>
            </a:endParaRPr>
          </a:p>
        </p:txBody>
      </p:sp>
    </p:spTree>
    <p:extLst>
      <p:ext uri="{BB962C8B-B14F-4D97-AF65-F5344CB8AC3E}">
        <p14:creationId xmlns:p14="http://schemas.microsoft.com/office/powerpoint/2010/main" val="294694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3E95C-54F3-4B3F-BF23-68F9E827403C}"/>
              </a:ext>
            </a:extLst>
          </p:cNvPr>
          <p:cNvSpPr>
            <a:spLocks noGrp="1"/>
          </p:cNvSpPr>
          <p:nvPr>
            <p:ph type="title"/>
          </p:nvPr>
        </p:nvSpPr>
        <p:spPr/>
        <p:txBody>
          <a:bodyPr/>
          <a:lstStyle/>
          <a:p>
            <a:pPr algn="ctr"/>
            <a:r>
              <a:rPr lang="ar-IQ" dirty="0"/>
              <a:t>توضيح البيئة النظيفة والملوثة</a:t>
            </a:r>
            <a:endParaRPr lang="en-US" dirty="0"/>
          </a:p>
        </p:txBody>
      </p:sp>
      <p:pic>
        <p:nvPicPr>
          <p:cNvPr id="2050" name="Picture 2" descr="التلوث البيئي - تفكر">
            <a:extLst>
              <a:ext uri="{FF2B5EF4-FFF2-40B4-BE49-F238E27FC236}">
                <a16:creationId xmlns:a16="http://schemas.microsoft.com/office/drawing/2014/main" id="{0931E35E-E7DB-459E-8527-A8FD511A37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83029" y="1523827"/>
            <a:ext cx="8335615" cy="4681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76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28623E-16D2-4A77-938D-2C5A930AB63A}"/>
              </a:ext>
            </a:extLst>
          </p:cNvPr>
          <p:cNvSpPr>
            <a:spLocks noGrp="1"/>
          </p:cNvSpPr>
          <p:nvPr>
            <p:ph idx="1"/>
          </p:nvPr>
        </p:nvSpPr>
        <p:spPr>
          <a:xfrm>
            <a:off x="838200" y="494524"/>
            <a:ext cx="10515600" cy="5682441"/>
          </a:xfrm>
        </p:spPr>
        <p:txBody>
          <a:bodyPr>
            <a:normAutofit/>
          </a:bodyPr>
          <a:lstStyle/>
          <a:p>
            <a:pPr marL="0" indent="0" algn="r">
              <a:buNone/>
            </a:pPr>
            <a:r>
              <a:rPr lang="ar-IQ" dirty="0"/>
              <a:t>تعد البيئة عنصرا مهما في حياة الإنسان فهي الحيز الذي يمارس عليه كل أنـشطته الإنتاجية والخدمية والتي يستطيع من خلالها تحقيق أهدافه المتنوعة مستعينا بعناصـر البيئـة المختلفة المساعدة على تحقيق تلك الأهداف ومن أهم تلك العناصر (التربة، الهـواء، الميـاه) فضلا عن الموارد الطبيعية المخزونة في أعماق تلك البيئة والتي تشكل عنصر أساسي لكثير من الصناعات فضلا عن كونها تشكل صادرات تعود وارداتها للدخل القومي، وقد واجهـت</a:t>
            </a:r>
            <a:br>
              <a:rPr lang="en-US" dirty="0"/>
            </a:br>
            <a:r>
              <a:rPr lang="ar-IQ" dirty="0"/>
              <a:t>البيئة العراقية تحديات مختلفة تمثلت بتحديين أساسيين الأول المتمثل بالاستغلال غير العلمـي وغير المدروس من قبل أفراد المجتمع لتلك الموارد بشكل أدى إلى إحداث إهدار في عناصر تلك البيئة، والثاني جاء متمثلا بما تعرضت له هذه البيئة من خراب ودمار ناتج عن حـروب ألقت بضلالها على تلك البيئة وقد انعكس هذا الضرر الذي أصاب البيئة العراقية على ميـدان التنمية الاجتماعية وعل حياة سكان المجتمع العراقي حيث تأثر القطاع الصحي في جانبيـه الوقائي والعلاجي فالإصابات بالأمراض المختلفة ظهرت بشكل واضـح والتلـوث الهـوائي والمائي والمكاني والتربوي والسؤال الذي يحاول أن يجيب عليه هذا البحث ما هو واقع البيئة العراقية وما هي تأثيراته على ميادين التنمية وحياة السكان. </a:t>
            </a:r>
            <a:endParaRPr lang="en-US" dirty="0"/>
          </a:p>
        </p:txBody>
      </p:sp>
    </p:spTree>
    <p:extLst>
      <p:ext uri="{BB962C8B-B14F-4D97-AF65-F5344CB8AC3E}">
        <p14:creationId xmlns:p14="http://schemas.microsoft.com/office/powerpoint/2010/main" val="1664855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12EBC-0F7D-4219-AA34-40FF5E6544DF}"/>
              </a:ext>
            </a:extLst>
          </p:cNvPr>
          <p:cNvSpPr>
            <a:spLocks noGrp="1"/>
          </p:cNvSpPr>
          <p:nvPr>
            <p:ph type="title"/>
          </p:nvPr>
        </p:nvSpPr>
        <p:spPr/>
        <p:txBody>
          <a:bodyPr/>
          <a:lstStyle/>
          <a:p>
            <a:pPr algn="ctr"/>
            <a:r>
              <a:rPr lang="ar-SA" dirty="0"/>
              <a:t>التلوث البيئي</a:t>
            </a:r>
            <a:endParaRPr lang="en-US" dirty="0"/>
          </a:p>
        </p:txBody>
      </p:sp>
      <p:sp>
        <p:nvSpPr>
          <p:cNvPr id="3" name="Content Placeholder 2">
            <a:extLst>
              <a:ext uri="{FF2B5EF4-FFF2-40B4-BE49-F238E27FC236}">
                <a16:creationId xmlns:a16="http://schemas.microsoft.com/office/drawing/2014/main" id="{2283591A-6E61-4331-8E09-E92BC3B73C24}"/>
              </a:ext>
            </a:extLst>
          </p:cNvPr>
          <p:cNvSpPr>
            <a:spLocks noGrp="1"/>
          </p:cNvSpPr>
          <p:nvPr>
            <p:ph idx="1"/>
          </p:nvPr>
        </p:nvSpPr>
        <p:spPr/>
        <p:txBody>
          <a:bodyPr/>
          <a:lstStyle/>
          <a:p>
            <a:pPr marL="0" indent="0" algn="r">
              <a:buNone/>
            </a:pPr>
            <a:r>
              <a:rPr lang="ar-IQ" b="0" i="0" dirty="0">
                <a:effectLst/>
                <a:latin typeface="Arabic-DroidKufi"/>
              </a:rPr>
              <a:t>يصنف التلوث البيئي على أنه ظاهرة غير طبيعية، وضرر يحدث للبيئة وينجم عن عناصر ملوثة تعمل على إحداث العديد من التغيرات السلبية على الطبيعة، ما يتسبب في إحداث نتائج كارثية قد تؤدي إلى تدمير البيئة. ينقسم التلوث البيئي إلى ثلاثة أنواع رئيسية، وهي:</a:t>
            </a:r>
          </a:p>
          <a:p>
            <a:pPr marL="0" indent="0" algn="r">
              <a:buNone/>
            </a:pPr>
            <a:r>
              <a:rPr lang="ar-IQ" b="0" i="0" dirty="0">
                <a:effectLst/>
                <a:latin typeface="Arabic-DroidKufi"/>
              </a:rPr>
              <a:t>تلوث الماء</a:t>
            </a:r>
          </a:p>
          <a:p>
            <a:pPr marL="0" indent="0" algn="r">
              <a:buNone/>
            </a:pPr>
            <a:r>
              <a:rPr lang="ar-IQ" b="0" i="0" dirty="0">
                <a:effectLst/>
                <a:latin typeface="Arabic-DroidKufi"/>
              </a:rPr>
              <a:t>تلوث التربة</a:t>
            </a:r>
          </a:p>
          <a:p>
            <a:pPr marL="0" indent="0" algn="r">
              <a:buNone/>
            </a:pPr>
            <a:r>
              <a:rPr lang="ar-IQ" b="0" i="0" dirty="0">
                <a:effectLst/>
                <a:latin typeface="Arabic-DroidKufi"/>
              </a:rPr>
              <a:t>تلوث الغلاف الجوي</a:t>
            </a:r>
          </a:p>
          <a:p>
            <a:pPr marL="0" indent="0" algn="r">
              <a:buNone/>
            </a:pPr>
            <a:r>
              <a:rPr lang="ar-IQ" b="0" i="0" dirty="0">
                <a:effectLst/>
                <a:latin typeface="Arabic-DroidKufi"/>
              </a:rPr>
              <a:t>تعتبر هذه الأنواع الثلاثة من أهم عناصر كوكب الأرض، وأي ضرر في أحدها يسبب انحسار هذه الموارد وإحداث خلل في البيئة وتوازنها.</a:t>
            </a:r>
          </a:p>
          <a:p>
            <a:pPr marL="0" indent="0" algn="r">
              <a:buNone/>
            </a:pPr>
            <a:endParaRPr lang="en-US" dirty="0"/>
          </a:p>
        </p:txBody>
      </p:sp>
    </p:spTree>
    <p:extLst>
      <p:ext uri="{BB962C8B-B14F-4D97-AF65-F5344CB8AC3E}">
        <p14:creationId xmlns:p14="http://schemas.microsoft.com/office/powerpoint/2010/main" val="18007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9D1A0-F5CF-48FF-8AA2-44F32C4018FA}"/>
              </a:ext>
            </a:extLst>
          </p:cNvPr>
          <p:cNvSpPr>
            <a:spLocks noGrp="1"/>
          </p:cNvSpPr>
          <p:nvPr>
            <p:ph type="title"/>
          </p:nvPr>
        </p:nvSpPr>
        <p:spPr/>
        <p:txBody>
          <a:bodyPr/>
          <a:lstStyle/>
          <a:p>
            <a:pPr algn="ctr"/>
            <a:r>
              <a:rPr lang="ar-SA" dirty="0"/>
              <a:t>انواع التلوث البيئي</a:t>
            </a:r>
            <a:endParaRPr lang="en-US" dirty="0"/>
          </a:p>
        </p:txBody>
      </p:sp>
      <p:sp>
        <p:nvSpPr>
          <p:cNvPr id="3" name="Content Placeholder 2">
            <a:extLst>
              <a:ext uri="{FF2B5EF4-FFF2-40B4-BE49-F238E27FC236}">
                <a16:creationId xmlns:a16="http://schemas.microsoft.com/office/drawing/2014/main" id="{FA15F75C-CCB6-4748-9666-0E22D5F21B25}"/>
              </a:ext>
            </a:extLst>
          </p:cNvPr>
          <p:cNvSpPr>
            <a:spLocks noGrp="1"/>
          </p:cNvSpPr>
          <p:nvPr>
            <p:ph idx="1"/>
          </p:nvPr>
        </p:nvSpPr>
        <p:spPr/>
        <p:txBody>
          <a:bodyPr/>
          <a:lstStyle/>
          <a:p>
            <a:pPr marL="0" indent="0" algn="r">
              <a:buNone/>
            </a:pPr>
            <a:r>
              <a:rPr lang="ar-SA" b="0" i="0" dirty="0">
                <a:effectLst/>
                <a:latin typeface="Arabic-DroidKufi"/>
              </a:rPr>
              <a:t>1- </a:t>
            </a:r>
            <a:r>
              <a:rPr lang="ar-IQ" b="0" i="0" dirty="0">
                <a:effectLst/>
                <a:latin typeface="Arabic-DroidKufi"/>
              </a:rPr>
              <a:t>تلوث الهواء: أي اختلاط الهواء بمواد ضارة، مثل وقود العادم والدخان، ويسبب تلوث الهواء أضراراً كبيرة على صحة الإنسان والحيوان والنبات، وثقب الأوزون. تُقَدر منظمة الصحة العالمة أن ما يقارب من خُمس العالم يتعرض لأضرار خطرة بسبب الهواء الملوث، ومن أبرزها سرطان الرئة</a:t>
            </a:r>
            <a:r>
              <a:rPr lang="ar-SA" b="0" i="0" dirty="0">
                <a:effectLst/>
                <a:latin typeface="Arabic-DroidKufi"/>
              </a:rPr>
              <a:t>.</a:t>
            </a:r>
            <a:endParaRPr lang="ar-IQ" b="0" i="0" dirty="0">
              <a:effectLst/>
              <a:latin typeface="Arabic-DroidKufi"/>
            </a:endParaRPr>
          </a:p>
          <a:p>
            <a:pPr marL="0" indent="0" algn="r">
              <a:buNone/>
            </a:pPr>
            <a:r>
              <a:rPr lang="ar-SA" b="0" i="0" dirty="0">
                <a:effectLst/>
                <a:latin typeface="Arabic-DroidKufi"/>
              </a:rPr>
              <a:t>2- </a:t>
            </a:r>
            <a:r>
              <a:rPr lang="ar-IQ" b="0" i="0" dirty="0">
                <a:effectLst/>
                <a:latin typeface="Arabic-DroidKufi"/>
              </a:rPr>
              <a:t>تلوث الماء: ينجم عن اختلاط المياه النظيفة بمياه المجاري والمياه الكيميائية وغيرها، مما يسبب الأذى للإنسان والحيوان والنبات، ووفقاً لمنظمة الصحة العالمية، يموت سنوياً حوالي 5 ملايين شخص بسبب شرب المياه الملوثة</a:t>
            </a:r>
            <a:r>
              <a:rPr lang="ar-SA" b="0" i="0" dirty="0">
                <a:effectLst/>
                <a:latin typeface="Arabic-DroidKufi"/>
              </a:rPr>
              <a:t>.</a:t>
            </a:r>
            <a:endParaRPr lang="ar-IQ" b="0" i="0" dirty="0">
              <a:effectLst/>
              <a:latin typeface="Arabic-DroidKufi"/>
            </a:endParaRPr>
          </a:p>
          <a:p>
            <a:pPr marL="0" indent="0" algn="r">
              <a:buNone/>
            </a:pPr>
            <a:r>
              <a:rPr lang="ar-SA" b="0" i="0" dirty="0">
                <a:effectLst/>
                <a:latin typeface="Arabic-DroidKufi"/>
              </a:rPr>
              <a:t>3-</a:t>
            </a:r>
            <a:r>
              <a:rPr lang="ar-IQ" b="0" i="0" dirty="0">
                <a:effectLst/>
                <a:latin typeface="Arabic-DroidKufi"/>
              </a:rPr>
              <a:t>تلوث التربة: انتشرت ظاهرة تلوث التربة بعد الحروب، وذلك بسبب اختلاطها مع المواد الكيميائية ونفايات الحرب والمشتقات البترولية. أدى هذا النوع من التلوث إلى حدوث خلل في النظام البيئي، حيث تعرت التربة من النباتات وانتشرت ظاهرة التصحر</a:t>
            </a:r>
            <a:r>
              <a:rPr lang="ar-SA" b="0" i="0" dirty="0">
                <a:effectLst/>
                <a:latin typeface="Arabic-DroidKufi"/>
              </a:rPr>
              <a:t>.</a:t>
            </a:r>
            <a:r>
              <a:rPr lang="ar-IQ" b="0" i="0" dirty="0">
                <a:effectLst/>
                <a:latin typeface="Arabic-DroidKufi"/>
              </a:rPr>
              <a:t> </a:t>
            </a:r>
          </a:p>
          <a:p>
            <a:pPr marL="0" indent="0" algn="r">
              <a:buNone/>
            </a:pPr>
            <a:endParaRPr lang="en-US" dirty="0"/>
          </a:p>
        </p:txBody>
      </p:sp>
    </p:spTree>
    <p:extLst>
      <p:ext uri="{BB962C8B-B14F-4D97-AF65-F5344CB8AC3E}">
        <p14:creationId xmlns:p14="http://schemas.microsoft.com/office/powerpoint/2010/main" val="2338182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CDD9B-3BEC-4635-A56E-82C4F226583D}"/>
              </a:ext>
            </a:extLst>
          </p:cNvPr>
          <p:cNvSpPr>
            <a:spLocks noGrp="1"/>
          </p:cNvSpPr>
          <p:nvPr>
            <p:ph type="title"/>
          </p:nvPr>
        </p:nvSpPr>
        <p:spPr/>
        <p:txBody>
          <a:bodyPr/>
          <a:lstStyle/>
          <a:p>
            <a:pPr algn="ctr"/>
            <a:r>
              <a:rPr lang="ar-IQ" dirty="0"/>
              <a:t>صورة توضح تلوث الهواء والماء</a:t>
            </a:r>
            <a:endParaRPr lang="en-US" dirty="0"/>
          </a:p>
        </p:txBody>
      </p:sp>
      <p:pic>
        <p:nvPicPr>
          <p:cNvPr id="3076" name="Picture 4" descr="تلوث الهواء والمياه">
            <a:extLst>
              <a:ext uri="{FF2B5EF4-FFF2-40B4-BE49-F238E27FC236}">
                <a16:creationId xmlns:a16="http://schemas.microsoft.com/office/drawing/2014/main" id="{80A5675C-55B0-4BE7-B471-690463B99F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286000" y="2096294"/>
            <a:ext cx="762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960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1FA06-0BCD-4CB5-B236-303506EB0243}"/>
              </a:ext>
            </a:extLst>
          </p:cNvPr>
          <p:cNvSpPr>
            <a:spLocks noGrp="1"/>
          </p:cNvSpPr>
          <p:nvPr>
            <p:ph type="title"/>
          </p:nvPr>
        </p:nvSpPr>
        <p:spPr/>
        <p:txBody>
          <a:bodyPr/>
          <a:lstStyle/>
          <a:p>
            <a:pPr algn="ctr"/>
            <a:r>
              <a:rPr lang="ar-IQ" dirty="0"/>
              <a:t>صورة توضح تلوث التربة</a:t>
            </a:r>
            <a:endParaRPr lang="en-US" dirty="0"/>
          </a:p>
        </p:txBody>
      </p:sp>
      <p:pic>
        <p:nvPicPr>
          <p:cNvPr id="4098" name="Picture 2" descr="بحث عن تلوث التربة .. 6 من أهم أسباب ومصادر تدمير التربة الزراعية">
            <a:extLst>
              <a:ext uri="{FF2B5EF4-FFF2-40B4-BE49-F238E27FC236}">
                <a16:creationId xmlns:a16="http://schemas.microsoft.com/office/drawing/2014/main" id="{01A0549C-CFB1-415E-93B0-FDFED7A5D02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2662" y="1961321"/>
            <a:ext cx="9632437" cy="4214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21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78647-64CC-48CE-A680-EB108F727622}"/>
              </a:ext>
            </a:extLst>
          </p:cNvPr>
          <p:cNvSpPr>
            <a:spLocks noGrp="1"/>
          </p:cNvSpPr>
          <p:nvPr>
            <p:ph type="title"/>
          </p:nvPr>
        </p:nvSpPr>
        <p:spPr/>
        <p:txBody>
          <a:bodyPr/>
          <a:lstStyle/>
          <a:p>
            <a:pPr algn="ctr"/>
            <a:r>
              <a:rPr lang="ar-SA" dirty="0"/>
              <a:t>اضرار التلوث البيئي</a:t>
            </a:r>
            <a:endParaRPr lang="en-US" dirty="0"/>
          </a:p>
        </p:txBody>
      </p:sp>
      <p:sp>
        <p:nvSpPr>
          <p:cNvPr id="3" name="Content Placeholder 2">
            <a:extLst>
              <a:ext uri="{FF2B5EF4-FFF2-40B4-BE49-F238E27FC236}">
                <a16:creationId xmlns:a16="http://schemas.microsoft.com/office/drawing/2014/main" id="{44AC0843-4E9E-441D-9FA1-5976FCC191FE}"/>
              </a:ext>
            </a:extLst>
          </p:cNvPr>
          <p:cNvSpPr>
            <a:spLocks noGrp="1"/>
          </p:cNvSpPr>
          <p:nvPr>
            <p:ph idx="1"/>
          </p:nvPr>
        </p:nvSpPr>
        <p:spPr/>
        <p:txBody>
          <a:bodyPr/>
          <a:lstStyle/>
          <a:p>
            <a:pPr marL="0" indent="0" algn="r">
              <a:buNone/>
            </a:pPr>
            <a:r>
              <a:rPr lang="ar-IQ" b="0" i="0" dirty="0">
                <a:effectLst/>
                <a:latin typeface="Arabic-DroidKufi"/>
              </a:rPr>
              <a:t>بعد الاطلاع على أخطار تلوث البيئة على كوكب الأرض، لا بد لك أن نتساءل، ما هي اضرار التلوث البيئي على الإنسان؟ إليكم قائمة مخاطر التلوث البيئي على صحة الانسان:</a:t>
            </a:r>
          </a:p>
          <a:p>
            <a:pPr marL="0" indent="0" algn="r">
              <a:buNone/>
            </a:pPr>
            <a:r>
              <a:rPr lang="ar-SA" b="0" i="0" dirty="0">
                <a:effectLst/>
                <a:latin typeface="Arabic-DroidKufi"/>
              </a:rPr>
              <a:t>- </a:t>
            </a:r>
            <a:r>
              <a:rPr lang="ar-IQ" b="0" i="0" dirty="0">
                <a:effectLst/>
                <a:latin typeface="Arabic-DroidKufi"/>
              </a:rPr>
              <a:t>أكدت الدراسات أن المياه الملوثة سببت العديد من الأمراض للإنسان، نذكر منها الكوليرا، والتيفوئيد والجيارديا، كما تسبب المياه الملوثة بالمعادن إصابة الإنسان بالاضطرابات الهرمونية، والسرطان، وحدوث اختلال في وظائف الدماغ</a:t>
            </a:r>
            <a:r>
              <a:rPr lang="ar-SA" b="0" i="0" dirty="0">
                <a:effectLst/>
                <a:latin typeface="Arabic-DroidKufi"/>
              </a:rPr>
              <a:t>.</a:t>
            </a:r>
            <a:endParaRPr lang="ar-IQ" b="0" i="0" dirty="0">
              <a:effectLst/>
              <a:latin typeface="Arabic-DroidKufi"/>
            </a:endParaRPr>
          </a:p>
          <a:p>
            <a:pPr marL="0" indent="0" algn="r">
              <a:buNone/>
            </a:pPr>
            <a:r>
              <a:rPr lang="ar-SA" b="0" i="0" dirty="0">
                <a:effectLst/>
                <a:latin typeface="Arabic-DroidKufi"/>
              </a:rPr>
              <a:t>- </a:t>
            </a:r>
            <a:r>
              <a:rPr lang="ar-IQ" b="0" i="0" dirty="0">
                <a:effectLst/>
                <a:latin typeface="Arabic-DroidKufi"/>
              </a:rPr>
              <a:t>يسبب تلوث التربة أخطاراً كبيرة على صحة الإنسان، إذ يعمل التركيز العالي لبعض العناصر المضرة في التربة، مثل الزئبق، إلى إحداث مشاكل دماغية وأضرار في الكلى والكبد. هذا ويسبب وجود البنزين في التربة الإصابة بسرطان الدم</a:t>
            </a:r>
            <a:r>
              <a:rPr lang="ar-SA" b="0" i="0" dirty="0">
                <a:effectLst/>
                <a:latin typeface="Arabic-DroidKufi"/>
              </a:rPr>
              <a:t>.</a:t>
            </a:r>
            <a:endParaRPr lang="ar-IQ" b="0" i="0" dirty="0">
              <a:effectLst/>
              <a:latin typeface="Arabic-DroidKufi"/>
            </a:endParaRPr>
          </a:p>
          <a:p>
            <a:pPr marL="0" indent="0" algn="r">
              <a:buNone/>
            </a:pPr>
            <a:r>
              <a:rPr lang="ar-SA" b="0" i="0" dirty="0">
                <a:effectLst/>
                <a:latin typeface="Arabic-DroidKufi"/>
              </a:rPr>
              <a:t>- </a:t>
            </a:r>
            <a:r>
              <a:rPr lang="ar-IQ" b="0" i="0" dirty="0">
                <a:effectLst/>
                <a:latin typeface="Arabic-DroidKufi"/>
              </a:rPr>
              <a:t>يعود السبب الرئيسي لأمراض الجهاز التنفسي مثل الربو وسرطان الرئة إلى الهواء الملوث الذي يستنشقه الإنسان</a:t>
            </a:r>
            <a:r>
              <a:rPr lang="ar-SA" b="0" i="0" dirty="0">
                <a:effectLst/>
                <a:latin typeface="Arabic-DroidKufi"/>
              </a:rPr>
              <a:t>.</a:t>
            </a:r>
            <a:endParaRPr lang="ar-IQ" b="0" i="0" dirty="0">
              <a:effectLst/>
              <a:latin typeface="Arabic-DroidKufi"/>
            </a:endParaRPr>
          </a:p>
          <a:p>
            <a:pPr marL="0" indent="0" algn="r">
              <a:buNone/>
            </a:pPr>
            <a:endParaRPr lang="en-US" dirty="0"/>
          </a:p>
        </p:txBody>
      </p:sp>
    </p:spTree>
    <p:extLst>
      <p:ext uri="{BB962C8B-B14F-4D97-AF65-F5344CB8AC3E}">
        <p14:creationId xmlns:p14="http://schemas.microsoft.com/office/powerpoint/2010/main" val="2328822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167</TotalTime>
  <Words>2009</Words>
  <Application>Microsoft Office PowerPoint</Application>
  <PresentationFormat>Widescreen</PresentationFormat>
  <Paragraphs>93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Arabic-DroidKufi</vt:lpstr>
      <vt:lpstr>Arial</vt:lpstr>
      <vt:lpstr>Calibri</vt:lpstr>
      <vt:lpstr>Calibri Light</vt:lpstr>
      <vt:lpstr>DroidArabicKufi-Regular</vt:lpstr>
      <vt:lpstr>helvetica neue</vt:lpstr>
      <vt:lpstr>Office Theme</vt:lpstr>
      <vt:lpstr>حلول ومعالجات عن التلوث البيئي</vt:lpstr>
      <vt:lpstr>مفاهيم البحث</vt:lpstr>
      <vt:lpstr>توضيح البيئة النظيفة والملوثة</vt:lpstr>
      <vt:lpstr>PowerPoint Presentation</vt:lpstr>
      <vt:lpstr>التلوث البيئي</vt:lpstr>
      <vt:lpstr>انواع التلوث البيئي</vt:lpstr>
      <vt:lpstr>صورة توضح تلوث الهواء والماء</vt:lpstr>
      <vt:lpstr>صورة توضح تلوث التربة</vt:lpstr>
      <vt:lpstr>اضرار التلوث البيئي</vt:lpstr>
      <vt:lpstr>معالجة التلوث البيئي</vt:lpstr>
      <vt:lpstr>معالجة التلوث البيئي</vt:lpstr>
      <vt:lpstr>PowerPoint Presentation</vt:lpstr>
      <vt:lpstr>معالجة التلوث البيئي</vt:lpstr>
      <vt:lpstr>معالجة التلوث البيئي</vt:lpstr>
      <vt:lpstr>معالجة التلوث البيئي</vt:lpstr>
      <vt:lpstr>معالجة التلوث البيئي</vt:lpstr>
      <vt:lpstr>معالجة التلوث البيئي</vt:lpstr>
      <vt:lpstr>معالجة التلوث البيئي</vt:lpstr>
      <vt:lpstr>معالجة التلوث البيئي</vt:lpstr>
      <vt:lpstr>معالجة التلوث البيئي</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حلول ومعالجات عن التلوث البيئي</dc:title>
  <dc:creator>lenovo-a</dc:creator>
  <cp:lastModifiedBy>Rami hamed</cp:lastModifiedBy>
  <cp:revision>6</cp:revision>
  <dcterms:created xsi:type="dcterms:W3CDTF">2022-03-07T07:56:40Z</dcterms:created>
  <dcterms:modified xsi:type="dcterms:W3CDTF">2022-03-09T17:33:30Z</dcterms:modified>
</cp:coreProperties>
</file>