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 id="259" r:id="rId5"/>
    <p:sldId id="261" r:id="rId6"/>
    <p:sldId id="264" r:id="rId7"/>
    <p:sldId id="262"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B8ABB09-4A1D-463E-8065-109CC2B7EFAA}" type="datetimeFigureOut">
              <a:rPr lang="ar-SA" smtClean="0"/>
              <a:t>12/08/1443</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B34F065-1154-456A-91E3-76DE8E75E17B}"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12/08/1443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12/08/1443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12/08/1443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12/08/1443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t>12/08/1443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12/08/1443</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8ABB09-4A1D-463E-8065-109CC2B7EFAA}" type="datetimeFigureOut">
              <a:rPr lang="ar-SA" smtClean="0"/>
              <a:t>12/08/1443</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12/08/1443</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t>12/08/1443</a:t>
            </a:fld>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12/08/1443</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B8ABB09-4A1D-463E-8065-109CC2B7EFAA}" type="datetimeFigureOut">
              <a:rPr lang="ar-SA" smtClean="0"/>
              <a:t>12/08/1443</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almrsal.com/post/1053583" TargetMode="External"/><Relationship Id="rId2" Type="http://schemas.openxmlformats.org/officeDocument/2006/relationships/hyperlink" Target="https://www.almrsal.com/post/544623" TargetMode="External"/><Relationship Id="rId1" Type="http://schemas.openxmlformats.org/officeDocument/2006/relationships/slideLayout" Target="../slideLayouts/slideLayout2.xml"/><Relationship Id="rId4" Type="http://schemas.openxmlformats.org/officeDocument/2006/relationships/hyperlink" Target="https://www.almrsal.com/post/106612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63674" y="4437112"/>
            <a:ext cx="3578518" cy="1260629"/>
          </a:xfrm>
        </p:spPr>
        <p:txBody>
          <a:bodyPr>
            <a:noAutofit/>
          </a:bodyPr>
          <a:lstStyle/>
          <a:p>
            <a:r>
              <a:rPr lang="ar-IQ" sz="3200" b="1" dirty="0" smtClean="0">
                <a:solidFill>
                  <a:schemeClr val="tx1"/>
                </a:solidFill>
              </a:rPr>
              <a:t>م. زينة داود سالم </a:t>
            </a:r>
            <a:endParaRPr lang="ar-IQ" sz="3200" b="1" dirty="0">
              <a:solidFill>
                <a:schemeClr val="tx1"/>
              </a:solidFill>
            </a:endParaRPr>
          </a:p>
        </p:txBody>
      </p:sp>
      <p:sp>
        <p:nvSpPr>
          <p:cNvPr id="4" name="عنوان فرعي 2"/>
          <p:cNvSpPr txBox="1">
            <a:spLocks/>
          </p:cNvSpPr>
          <p:nvPr/>
        </p:nvSpPr>
        <p:spPr>
          <a:xfrm>
            <a:off x="827584" y="188640"/>
            <a:ext cx="6800800" cy="4608512"/>
          </a:xfrm>
          <a:prstGeom prst="rect">
            <a:avLst/>
          </a:prstGeom>
        </p:spPr>
        <p:txBody>
          <a:bodyPr vert="horz" lIns="91440" tIns="45720" rIns="91440" bIns="45720" rtlCol="0">
            <a:noAutofit/>
          </a:bodyPr>
          <a:lstStyle>
            <a:lvl1pPr marL="0" indent="0" algn="ctr" defTabSz="914400" rtl="1" eaLnBrk="1" latinLnBrk="0" hangingPunct="1">
              <a:lnSpc>
                <a:spcPct val="150000"/>
              </a:lnSpc>
              <a:spcBef>
                <a:spcPct val="20000"/>
              </a:spcBef>
              <a:buClrTx/>
              <a:buFont typeface="Wingdings" pitchFamily="2" charset="2"/>
              <a:buNone/>
              <a:defRPr sz="2000" i="1" kern="1200" baseline="0">
                <a:solidFill>
                  <a:schemeClr val="tx1">
                    <a:lumMod val="65000"/>
                    <a:lumOff val="35000"/>
                  </a:schemeClr>
                </a:solidFill>
                <a:latin typeface="+mn-lt"/>
                <a:ea typeface="+mn-ea"/>
                <a:cs typeface="+mn-cs"/>
              </a:defRPr>
            </a:lvl1pPr>
            <a:lvl2pPr marL="457200" indent="0" algn="ctr" defTabSz="914400" rtl="1" eaLnBrk="1" latinLnBrk="0" hangingPunct="1">
              <a:spcBef>
                <a:spcPct val="20000"/>
              </a:spcBef>
              <a:buClrTx/>
              <a:buFont typeface="Arial" pitchFamily="34" charset="0"/>
              <a:buNone/>
              <a:defRPr sz="1600" kern="1200" baseline="0">
                <a:solidFill>
                  <a:schemeClr val="tx1">
                    <a:tint val="75000"/>
                  </a:schemeClr>
                </a:solidFill>
                <a:latin typeface="+mn-lt"/>
                <a:ea typeface="+mn-ea"/>
                <a:cs typeface="+mn-cs"/>
              </a:defRPr>
            </a:lvl2pPr>
            <a:lvl3pPr marL="914400" indent="0" algn="ctr" defTabSz="914400" rtl="1" eaLnBrk="1" latinLnBrk="0" hangingPunct="1">
              <a:spcBef>
                <a:spcPct val="20000"/>
              </a:spcBef>
              <a:buClrTx/>
              <a:buFont typeface="Arial" pitchFamily="34" charset="0"/>
              <a:buNone/>
              <a:defRPr sz="1400" kern="1200" baseline="0">
                <a:solidFill>
                  <a:schemeClr val="tx1">
                    <a:tint val="75000"/>
                  </a:schemeClr>
                </a:solidFill>
                <a:latin typeface="+mn-lt"/>
                <a:ea typeface="+mn-ea"/>
                <a:cs typeface="+mn-cs"/>
              </a:defRPr>
            </a:lvl3pPr>
            <a:lvl4pPr marL="1371600" indent="0" algn="ctr" defTabSz="914400" rtl="1" eaLnBrk="1" latinLnBrk="0" hangingPunct="1">
              <a:spcBef>
                <a:spcPct val="20000"/>
              </a:spcBef>
              <a:buClrTx/>
              <a:buFont typeface="Arial" pitchFamily="34" charset="0"/>
              <a:buNone/>
              <a:defRPr sz="1400" kern="1200" baseline="0">
                <a:solidFill>
                  <a:schemeClr val="tx1">
                    <a:tint val="75000"/>
                  </a:schemeClr>
                </a:solidFill>
                <a:latin typeface="+mn-lt"/>
                <a:ea typeface="+mn-ea"/>
                <a:cs typeface="+mn-cs"/>
              </a:defRPr>
            </a:lvl4pPr>
            <a:lvl5pPr marL="1828800" indent="0" algn="ctr" defTabSz="914400" rtl="1" eaLnBrk="1" latinLnBrk="0" hangingPunct="1">
              <a:spcBef>
                <a:spcPct val="20000"/>
              </a:spcBef>
              <a:buClrTx/>
              <a:buFont typeface="Arial" pitchFamily="34" charset="0"/>
              <a:buNone/>
              <a:defRPr sz="1400" kern="1200" baseline="0">
                <a:solidFill>
                  <a:schemeClr val="tx1">
                    <a:tint val="75000"/>
                  </a:schemeClr>
                </a:solidFill>
                <a:latin typeface="+mn-lt"/>
                <a:ea typeface="+mn-ea"/>
                <a:cs typeface="+mn-cs"/>
              </a:defRPr>
            </a:lvl5pPr>
            <a:lvl6pPr marL="2286000" indent="0" algn="ctr" defTabSz="914400" rtl="1" eaLnBrk="1" latinLnBrk="0" hangingPunct="1">
              <a:spcBef>
                <a:spcPct val="20000"/>
              </a:spcBef>
              <a:buClrTx/>
              <a:buFont typeface="Arial" pitchFamily="34" charset="0"/>
              <a:buNone/>
              <a:defRPr sz="1400" kern="1200">
                <a:solidFill>
                  <a:schemeClr val="tx1">
                    <a:tint val="75000"/>
                  </a:schemeClr>
                </a:solidFill>
                <a:latin typeface="+mn-lt"/>
                <a:ea typeface="+mn-ea"/>
                <a:cs typeface="+mn-cs"/>
              </a:defRPr>
            </a:lvl6pPr>
            <a:lvl7pPr marL="2743200" indent="0" algn="ctr" defTabSz="914400" rtl="1" eaLnBrk="1" latinLnBrk="0" hangingPunct="1">
              <a:spcBef>
                <a:spcPct val="20000"/>
              </a:spcBef>
              <a:buClrTx/>
              <a:buFont typeface="Arial" pitchFamily="34" charset="0"/>
              <a:buNone/>
              <a:defRPr sz="1200" kern="1200">
                <a:solidFill>
                  <a:schemeClr val="tx1">
                    <a:tint val="75000"/>
                  </a:schemeClr>
                </a:solidFill>
                <a:latin typeface="+mn-lt"/>
                <a:ea typeface="+mn-ea"/>
                <a:cs typeface="+mn-cs"/>
              </a:defRPr>
            </a:lvl7pPr>
            <a:lvl8pPr marL="3200400" indent="0" algn="ctr" defTabSz="914400" rtl="1" eaLnBrk="1" latinLnBrk="0" hangingPunct="1">
              <a:spcBef>
                <a:spcPct val="20000"/>
              </a:spcBef>
              <a:buClrTx/>
              <a:buFont typeface="Arial" pitchFamily="34" charset="0"/>
              <a:buNone/>
              <a:defRPr sz="1200" kern="1200" baseline="0">
                <a:solidFill>
                  <a:schemeClr val="tx1">
                    <a:tint val="75000"/>
                  </a:schemeClr>
                </a:solidFill>
                <a:latin typeface="+mn-lt"/>
                <a:ea typeface="+mn-ea"/>
                <a:cs typeface="+mn-cs"/>
              </a:defRPr>
            </a:lvl8pPr>
            <a:lvl9pPr marL="3657600" indent="0" algn="ctr" defTabSz="914400" rtl="1" eaLnBrk="1" latinLnBrk="0" hangingPunct="1">
              <a:spcBef>
                <a:spcPct val="20000"/>
              </a:spcBef>
              <a:buClrTx/>
              <a:buFont typeface="Arial" pitchFamily="34" charset="0"/>
              <a:buNone/>
              <a:defRPr sz="1200" kern="1200">
                <a:solidFill>
                  <a:schemeClr val="tx1">
                    <a:tint val="75000"/>
                  </a:schemeClr>
                </a:solidFill>
                <a:latin typeface="+mn-lt"/>
                <a:ea typeface="+mn-ea"/>
                <a:cs typeface="+mn-cs"/>
              </a:defRPr>
            </a:lvl9pPr>
          </a:lstStyle>
          <a:p>
            <a:r>
              <a:rPr lang="ar-IQ" sz="4000" b="1" dirty="0">
                <a:solidFill>
                  <a:srgbClr val="660033"/>
                </a:solidFill>
              </a:rPr>
              <a:t>الأثار الاقتصادية للتلوث البيئي </a:t>
            </a:r>
            <a:endParaRPr lang="ar-IQ" sz="4000" b="1" dirty="0" smtClean="0">
              <a:solidFill>
                <a:srgbClr val="660033"/>
              </a:solidFill>
            </a:endParaRPr>
          </a:p>
          <a:p>
            <a:endParaRPr lang="ar-IQ" sz="4400" b="1" dirty="0">
              <a:solidFill>
                <a:srgbClr val="002060"/>
              </a:solidFill>
            </a:endParaRPr>
          </a:p>
          <a:p>
            <a:endParaRPr lang="ar-IQ" sz="4400" dirty="0"/>
          </a:p>
        </p:txBody>
      </p:sp>
      <p:pic>
        <p:nvPicPr>
          <p:cNvPr id="1026" name="Picture 2" descr="C:\Users\123456\Desktop\الآثار-البيئية-للنمو-الاقتصادي-على-رفاهية-المجتمعات.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3775" y="2276872"/>
            <a:ext cx="5721841" cy="40404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2286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6021288"/>
            <a:ext cx="7668344" cy="1008112"/>
          </a:xfrm>
        </p:spPr>
        <p:txBody>
          <a:bodyPr>
            <a:noAutofit/>
          </a:bodyPr>
          <a:lstStyle/>
          <a:p>
            <a:pPr algn="just"/>
            <a:r>
              <a:rPr lang="ar-IQ" sz="2400" dirty="0" smtClean="0">
                <a:solidFill>
                  <a:schemeClr val="tx1"/>
                </a:solidFill>
              </a:rPr>
              <a:t>يؤثر </a:t>
            </a:r>
            <a:r>
              <a:rPr lang="ar-IQ" sz="2400" dirty="0">
                <a:solidFill>
                  <a:schemeClr val="tx1"/>
                </a:solidFill>
              </a:rPr>
              <a:t>التلوث بشكل كبير على النواحي الاقتصادية في المنطقة </a:t>
            </a:r>
            <a:r>
              <a:rPr lang="ar-IQ" sz="2400" dirty="0" smtClean="0">
                <a:solidFill>
                  <a:schemeClr val="tx1"/>
                </a:solidFill>
              </a:rPr>
              <a:t>الملوثة ، </a:t>
            </a:r>
            <a:r>
              <a:rPr lang="ar-IQ" sz="2400" dirty="0">
                <a:solidFill>
                  <a:schemeClr val="tx1"/>
                </a:solidFill>
              </a:rPr>
              <a:t>ومن الأمثلة على هذه التأثيرات </a:t>
            </a:r>
            <a:r>
              <a:rPr lang="ar-IQ" sz="2400" dirty="0" smtClean="0">
                <a:solidFill>
                  <a:schemeClr val="tx1"/>
                </a:solidFill>
              </a:rPr>
              <a:t>:-                       </a:t>
            </a:r>
            <a:br>
              <a:rPr lang="ar-IQ" sz="2400" dirty="0" smtClean="0">
                <a:solidFill>
                  <a:schemeClr val="tx1"/>
                </a:solidFill>
              </a:rPr>
            </a:br>
            <a:r>
              <a:rPr lang="ar-IQ" sz="2400" dirty="0" smtClean="0">
                <a:solidFill>
                  <a:schemeClr val="tx1"/>
                </a:solidFill>
              </a:rPr>
              <a:t/>
            </a:r>
            <a:br>
              <a:rPr lang="ar-IQ" sz="2400" dirty="0" smtClean="0">
                <a:solidFill>
                  <a:schemeClr val="tx1"/>
                </a:solidFill>
              </a:rPr>
            </a:br>
            <a:r>
              <a:rPr lang="ar-IQ" sz="2400" dirty="0" smtClean="0">
                <a:solidFill>
                  <a:schemeClr val="tx1"/>
                </a:solidFill>
              </a:rPr>
              <a:t>-ظهور </a:t>
            </a:r>
            <a:r>
              <a:rPr lang="ar-IQ" sz="2400" dirty="0">
                <a:solidFill>
                  <a:schemeClr val="tx1"/>
                </a:solidFill>
              </a:rPr>
              <a:t>الطحالب في المياه الملوثة بشكل كبير، مما يؤدي إلى انتشار الأمراض الناتجة </a:t>
            </a:r>
            <a:r>
              <a:rPr lang="ar-IQ" sz="2400" dirty="0" smtClean="0">
                <a:solidFill>
                  <a:schemeClr val="tx1"/>
                </a:solidFill>
              </a:rPr>
              <a:t>عنها ، </a:t>
            </a:r>
            <a:r>
              <a:rPr lang="ar-IQ" sz="2400" dirty="0">
                <a:solidFill>
                  <a:schemeClr val="tx1"/>
                </a:solidFill>
              </a:rPr>
              <a:t>وبالتالي تزيد كلفة علاج هذه </a:t>
            </a:r>
            <a:r>
              <a:rPr lang="ar-IQ" sz="2400" dirty="0" smtClean="0">
                <a:solidFill>
                  <a:schemeClr val="tx1"/>
                </a:solidFill>
              </a:rPr>
              <a:t>الأمراض ، </a:t>
            </a:r>
            <a:r>
              <a:rPr lang="ar-IQ" sz="2400" dirty="0">
                <a:solidFill>
                  <a:schemeClr val="tx1"/>
                </a:solidFill>
              </a:rPr>
              <a:t>كما يزيد تنظيف المياه الملوثة من الأعباء المالية. </a:t>
            </a:r>
            <a:r>
              <a:rPr lang="ar-IQ" sz="2400" dirty="0" smtClean="0">
                <a:solidFill>
                  <a:schemeClr val="tx1"/>
                </a:solidFill>
              </a:rPr>
              <a:t>كما يؤثر </a:t>
            </a:r>
            <a:r>
              <a:rPr lang="ar-IQ" sz="2400" dirty="0">
                <a:solidFill>
                  <a:schemeClr val="tx1"/>
                </a:solidFill>
              </a:rPr>
              <a:t>التلوث على قطاع </a:t>
            </a:r>
            <a:r>
              <a:rPr lang="ar-IQ" sz="2400" dirty="0" smtClean="0">
                <a:solidFill>
                  <a:schemeClr val="tx1"/>
                </a:solidFill>
              </a:rPr>
              <a:t>السياحة ، </a:t>
            </a:r>
            <a:r>
              <a:rPr lang="ar-IQ" sz="2400" dirty="0">
                <a:solidFill>
                  <a:schemeClr val="tx1"/>
                </a:solidFill>
              </a:rPr>
              <a:t>حيث تقل الأنشطة التي تغذي الاقتصاد عن طريق </a:t>
            </a:r>
            <a:r>
              <a:rPr lang="ar-IQ" sz="2400" dirty="0" smtClean="0">
                <a:solidFill>
                  <a:schemeClr val="tx1"/>
                </a:solidFill>
              </a:rPr>
              <a:t>السياحة </a:t>
            </a:r>
            <a:r>
              <a:rPr lang="ar-IQ" sz="2400" dirty="0">
                <a:solidFill>
                  <a:schemeClr val="tx1"/>
                </a:solidFill>
              </a:rPr>
              <a:t>مثل: صيد السمك، وركوب القوارب، كما يؤثر على جمالية المباني ويلحق الضرر بها. </a:t>
            </a:r>
            <a:r>
              <a:rPr lang="ar-IQ" sz="2400" dirty="0" smtClean="0">
                <a:solidFill>
                  <a:schemeClr val="tx1"/>
                </a:solidFill>
              </a:rPr>
              <a:t>ويؤثر </a:t>
            </a:r>
            <a:r>
              <a:rPr lang="ar-IQ" sz="2400" dirty="0">
                <a:solidFill>
                  <a:schemeClr val="tx1"/>
                </a:solidFill>
              </a:rPr>
              <a:t>التلوث على </a:t>
            </a:r>
            <a:r>
              <a:rPr lang="ar-IQ" sz="2400" dirty="0" smtClean="0">
                <a:solidFill>
                  <a:schemeClr val="tx1"/>
                </a:solidFill>
              </a:rPr>
              <a:t>مهنة الصيد</a:t>
            </a:r>
            <a:r>
              <a:rPr lang="ar-IQ" sz="2400" dirty="0">
                <a:solidFill>
                  <a:schemeClr val="tx1"/>
                </a:solidFill>
              </a:rPr>
              <a:t>، حيث يؤدي وجود الطحالب الناتجة عن التلوث إلى قتل الأحياء المائية، وبالتالي يؤدي إلى خسارة كبيرة في الاقتصاد. </a:t>
            </a:r>
            <a:r>
              <a:rPr lang="ar-IQ" sz="2400" dirty="0" smtClean="0">
                <a:solidFill>
                  <a:schemeClr val="tx1"/>
                </a:solidFill>
              </a:rPr>
              <a:t>ومن الممكن ان يؤثر </a:t>
            </a:r>
            <a:r>
              <a:rPr lang="ar-IQ" sz="2400" dirty="0">
                <a:solidFill>
                  <a:schemeClr val="tx1"/>
                </a:solidFill>
              </a:rPr>
              <a:t>التلوث بشكل كبير على انخفاض قيمة العقارات، </a:t>
            </a:r>
            <a:r>
              <a:rPr lang="ar-IQ" sz="2400" dirty="0" smtClean="0">
                <a:solidFill>
                  <a:schemeClr val="tx1"/>
                </a:solidFill>
              </a:rPr>
              <a:t>اذ تنخفض </a:t>
            </a:r>
            <a:r>
              <a:rPr lang="ar-IQ" sz="2400" dirty="0">
                <a:solidFill>
                  <a:schemeClr val="tx1"/>
                </a:solidFill>
              </a:rPr>
              <a:t>قيمة العقارات القريبة من التلوث بسبب المناظر </a:t>
            </a:r>
            <a:r>
              <a:rPr lang="ar-IQ" sz="2400" dirty="0" smtClean="0">
                <a:solidFill>
                  <a:schemeClr val="tx1"/>
                </a:solidFill>
              </a:rPr>
              <a:t>والرائحة </a:t>
            </a:r>
            <a:r>
              <a:rPr lang="ar-IQ" sz="2400" dirty="0">
                <a:solidFill>
                  <a:schemeClr val="tx1"/>
                </a:solidFill>
              </a:rPr>
              <a:t>الكريهة الناتجة عن </a:t>
            </a:r>
            <a:r>
              <a:rPr lang="ar-IQ" sz="2400" dirty="0" smtClean="0">
                <a:solidFill>
                  <a:schemeClr val="tx1"/>
                </a:solidFill>
              </a:rPr>
              <a:t>التلوث .               </a:t>
            </a:r>
            <a:br>
              <a:rPr lang="ar-IQ" sz="2400" dirty="0" smtClean="0">
                <a:solidFill>
                  <a:schemeClr val="tx1"/>
                </a:solidFill>
              </a:rPr>
            </a:br>
            <a:r>
              <a:rPr lang="ar-IQ" sz="2400" dirty="0">
                <a:solidFill>
                  <a:schemeClr val="tx1"/>
                </a:solidFill>
              </a:rPr>
              <a:t/>
            </a:r>
            <a:br>
              <a:rPr lang="ar-IQ" sz="2400" dirty="0">
                <a:solidFill>
                  <a:schemeClr val="tx1"/>
                </a:solidFill>
              </a:rPr>
            </a:br>
            <a:endParaRPr lang="ar-IQ" sz="2400" dirty="0">
              <a:solidFill>
                <a:schemeClr val="tx1"/>
              </a:solidFill>
            </a:endParaRPr>
          </a:p>
        </p:txBody>
      </p:sp>
    </p:spTree>
    <p:extLst>
      <p:ext uri="{BB962C8B-B14F-4D97-AF65-F5344CB8AC3E}">
        <p14:creationId xmlns:p14="http://schemas.microsoft.com/office/powerpoint/2010/main" val="1910208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27584" y="980728"/>
            <a:ext cx="7488832" cy="4128121"/>
          </a:xfrm>
        </p:spPr>
        <p:txBody>
          <a:bodyPr>
            <a:noAutofit/>
          </a:bodyPr>
          <a:lstStyle/>
          <a:p>
            <a:pPr marL="68580" indent="0" algn="just" rtl="1">
              <a:buNone/>
            </a:pPr>
            <a:r>
              <a:rPr lang="ar-IQ" sz="2800" dirty="0" smtClean="0">
                <a:solidFill>
                  <a:schemeClr val="tx1"/>
                </a:solidFill>
              </a:rPr>
              <a:t>من هنا نستنتج بان للتلوث البيئي اثار على الجانب الاقتصادي لأي بلد ، وان الوصول إلى </a:t>
            </a:r>
            <a:r>
              <a:rPr lang="ar-IQ" sz="2800" dirty="0">
                <a:solidFill>
                  <a:schemeClr val="tx1"/>
                </a:solidFill>
              </a:rPr>
              <a:t>التنمية الاقتصادية والاجتماعية </a:t>
            </a:r>
            <a:r>
              <a:rPr lang="ar-IQ" sz="2800" dirty="0" smtClean="0">
                <a:solidFill>
                  <a:schemeClr val="tx1"/>
                </a:solidFill>
              </a:rPr>
              <a:t>يكون من </a:t>
            </a:r>
            <a:r>
              <a:rPr lang="ar-IQ" sz="2800" dirty="0">
                <a:solidFill>
                  <a:schemeClr val="tx1"/>
                </a:solidFill>
              </a:rPr>
              <a:t>خلال الاهتمام بالبيئة، فالتنمية </a:t>
            </a:r>
            <a:r>
              <a:rPr lang="ar-IQ" sz="2800" dirty="0" smtClean="0">
                <a:solidFill>
                  <a:schemeClr val="tx1"/>
                </a:solidFill>
              </a:rPr>
              <a:t>الاقتصادية والاجتماعية </a:t>
            </a:r>
            <a:r>
              <a:rPr lang="ar-IQ" sz="2800" dirty="0">
                <a:solidFill>
                  <a:schemeClr val="tx1"/>
                </a:solidFill>
              </a:rPr>
              <a:t>تقدر </a:t>
            </a:r>
            <a:r>
              <a:rPr lang="ar-IQ" sz="2800" dirty="0" smtClean="0">
                <a:solidFill>
                  <a:schemeClr val="tx1"/>
                </a:solidFill>
              </a:rPr>
              <a:t>دور البيئة</a:t>
            </a:r>
            <a:r>
              <a:rPr lang="ar-IQ" sz="2800" dirty="0">
                <a:solidFill>
                  <a:schemeClr val="tx1"/>
                </a:solidFill>
              </a:rPr>
              <a:t> ، </a:t>
            </a:r>
            <a:r>
              <a:rPr lang="ar-IQ" sz="2800" dirty="0" smtClean="0">
                <a:solidFill>
                  <a:schemeClr val="tx1"/>
                </a:solidFill>
              </a:rPr>
              <a:t>وان الهدف </a:t>
            </a:r>
            <a:r>
              <a:rPr lang="ar-IQ" sz="2800" dirty="0">
                <a:solidFill>
                  <a:schemeClr val="tx1"/>
                </a:solidFill>
              </a:rPr>
              <a:t>من التنمية المستدامة هو تعيين مشاريع يمكن تطبيقها </a:t>
            </a:r>
            <a:r>
              <a:rPr lang="ar-IQ" sz="2800" dirty="0" err="1">
                <a:solidFill>
                  <a:schemeClr val="tx1"/>
                </a:solidFill>
              </a:rPr>
              <a:t>والتماشي</a:t>
            </a:r>
            <a:r>
              <a:rPr lang="ar-IQ" sz="2800" dirty="0">
                <a:solidFill>
                  <a:schemeClr val="tx1"/>
                </a:solidFill>
              </a:rPr>
              <a:t> بين الجوانب الاقتصادية والاجتماعية والبيئية لمختلف الأنشطة البشرية، </a:t>
            </a:r>
            <a:r>
              <a:rPr lang="ar-IQ" sz="2800" dirty="0" smtClean="0">
                <a:solidFill>
                  <a:schemeClr val="tx1"/>
                </a:solidFill>
              </a:rPr>
              <a:t>ويرتبط </a:t>
            </a:r>
            <a:r>
              <a:rPr lang="ar-IQ" sz="2800" dirty="0">
                <a:solidFill>
                  <a:schemeClr val="tx1"/>
                </a:solidFill>
              </a:rPr>
              <a:t>الأمر بالوصول للتقدم في هذه المجالات بغير الحاجة إلى تخريب البيئة، </a:t>
            </a:r>
            <a:r>
              <a:rPr lang="ar-IQ" sz="2800" dirty="0" smtClean="0">
                <a:solidFill>
                  <a:schemeClr val="tx1"/>
                </a:solidFill>
              </a:rPr>
              <a:t>وفيما يلي سوف اتطرق الى </a:t>
            </a:r>
            <a:r>
              <a:rPr lang="ar-IQ" sz="2800" dirty="0">
                <a:solidFill>
                  <a:schemeClr val="tx1"/>
                </a:solidFill>
              </a:rPr>
              <a:t>بيان أهم الآثار البيئية للنمو </a:t>
            </a:r>
            <a:r>
              <a:rPr lang="ar-IQ" sz="2800" dirty="0" smtClean="0">
                <a:solidFill>
                  <a:schemeClr val="tx1"/>
                </a:solidFill>
              </a:rPr>
              <a:t>الاقتصادي : </a:t>
            </a:r>
          </a:p>
          <a:p>
            <a:pPr marL="68580" indent="0" algn="just" rtl="1">
              <a:buNone/>
            </a:pPr>
            <a:r>
              <a:rPr lang="ar-IQ" sz="2800" dirty="0" smtClean="0">
                <a:solidFill>
                  <a:schemeClr val="tx1"/>
                </a:solidFill>
              </a:rPr>
              <a:t>     </a:t>
            </a:r>
            <a:r>
              <a:rPr lang="ar-IQ" sz="2800" dirty="0">
                <a:solidFill>
                  <a:schemeClr val="tx1"/>
                </a:solidFill>
              </a:rPr>
              <a:t/>
            </a:r>
            <a:br>
              <a:rPr lang="ar-IQ" sz="2800" dirty="0">
                <a:solidFill>
                  <a:schemeClr val="tx1"/>
                </a:solidFill>
              </a:rPr>
            </a:br>
            <a:endParaRPr lang="ar-IQ" sz="2800" dirty="0">
              <a:solidFill>
                <a:schemeClr val="tx1"/>
              </a:solidFill>
            </a:endParaRPr>
          </a:p>
        </p:txBody>
      </p:sp>
    </p:spTree>
    <p:extLst>
      <p:ext uri="{BB962C8B-B14F-4D97-AF65-F5344CB8AC3E}">
        <p14:creationId xmlns:p14="http://schemas.microsoft.com/office/powerpoint/2010/main" val="1938592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43608" y="548680"/>
            <a:ext cx="6552728" cy="1008112"/>
          </a:xfrm>
        </p:spPr>
        <p:txBody>
          <a:bodyPr>
            <a:normAutofit fontScale="90000"/>
          </a:bodyPr>
          <a:lstStyle/>
          <a:p>
            <a:pPr algn="just"/>
            <a:r>
              <a:rPr lang="ar-IQ" sz="3600" b="1" dirty="0" smtClean="0"/>
              <a:t>تأثير التلوث على </a:t>
            </a:r>
            <a:r>
              <a:rPr lang="ar-IQ" sz="3600" b="1" dirty="0"/>
              <a:t>التنمية البشرية</a:t>
            </a:r>
            <a:r>
              <a:rPr lang="ar-IQ" b="1" dirty="0"/>
              <a:t> </a:t>
            </a:r>
          </a:p>
        </p:txBody>
      </p:sp>
      <p:sp>
        <p:nvSpPr>
          <p:cNvPr id="3" name="عنصر نائب للمحتوى 2"/>
          <p:cNvSpPr>
            <a:spLocks noGrp="1"/>
          </p:cNvSpPr>
          <p:nvPr>
            <p:ph idx="1"/>
          </p:nvPr>
        </p:nvSpPr>
        <p:spPr>
          <a:xfrm>
            <a:off x="755576" y="1628800"/>
            <a:ext cx="7704856" cy="4680520"/>
          </a:xfrm>
        </p:spPr>
        <p:txBody>
          <a:bodyPr>
            <a:noAutofit/>
          </a:bodyPr>
          <a:lstStyle/>
          <a:p>
            <a:pPr marL="68580" indent="0" algn="just" rtl="1">
              <a:buNone/>
            </a:pPr>
            <a:r>
              <a:rPr lang="ar-IQ" dirty="0"/>
              <a:t>يؤثر التلوث البيئي </a:t>
            </a:r>
            <a:r>
              <a:rPr lang="ar-IQ" dirty="0" smtClean="0"/>
              <a:t>بصور كبيرة </a:t>
            </a:r>
            <a:r>
              <a:rPr lang="ar-IQ" dirty="0"/>
              <a:t>على التنمية البشرية وذلك لتأثيره في الصحة العامة </a:t>
            </a:r>
            <a:r>
              <a:rPr lang="ar-IQ" dirty="0" smtClean="0"/>
              <a:t>وصحة العاملين </a:t>
            </a:r>
            <a:r>
              <a:rPr lang="ar-IQ" dirty="0"/>
              <a:t>في </a:t>
            </a:r>
            <a:r>
              <a:rPr lang="ar-IQ" dirty="0" smtClean="0"/>
              <a:t>المنشآت </a:t>
            </a:r>
            <a:r>
              <a:rPr lang="ar-IQ" dirty="0"/>
              <a:t>الملوثة للبيئة حيث تزداد نسب </a:t>
            </a:r>
            <a:r>
              <a:rPr lang="ar-IQ" dirty="0" err="1"/>
              <a:t>الأصابة</a:t>
            </a:r>
            <a:r>
              <a:rPr lang="ar-IQ" dirty="0"/>
              <a:t> بالأمراض السرطانية </a:t>
            </a:r>
            <a:r>
              <a:rPr lang="ar-IQ" dirty="0" smtClean="0"/>
              <a:t>بين10-14ألف </a:t>
            </a:r>
            <a:r>
              <a:rPr lang="ar-IQ" dirty="0"/>
              <a:t>اصابة سرطانية </a:t>
            </a:r>
            <a:r>
              <a:rPr lang="ar-IQ" dirty="0" smtClean="0"/>
              <a:t>بحسب احصائية لوزارة الصحة في عام2004 ، أي </a:t>
            </a:r>
            <a:r>
              <a:rPr lang="ar-IQ" dirty="0"/>
              <a:t>مايقارب100اصابة يومياً </a:t>
            </a:r>
            <a:r>
              <a:rPr lang="ar-IQ" dirty="0" smtClean="0"/>
              <a:t>، وهنالك تقرير لوزارة الصحة  تبين فيه ان اسباب ارتفاع نسبة الاصابة بهذا المرض يعود الى ارتفاع نسبة التلوث الاشعاعي في </a:t>
            </a:r>
            <a:r>
              <a:rPr lang="ar-IQ" dirty="0"/>
              <a:t>العراق والذي خلفته الحروب التي </a:t>
            </a:r>
            <a:r>
              <a:rPr lang="ar-IQ" dirty="0" smtClean="0"/>
              <a:t>مرت </a:t>
            </a:r>
            <a:r>
              <a:rPr lang="ar-IQ" dirty="0"/>
              <a:t>على العراق </a:t>
            </a:r>
            <a:r>
              <a:rPr lang="ar-IQ" dirty="0" smtClean="0"/>
              <a:t>. اذ </a:t>
            </a:r>
            <a:r>
              <a:rPr lang="ar-IQ" dirty="0"/>
              <a:t>استخدمت في هذه الحروب جميع انواع الاسلحة المحرمة دولياً والتي تشمل عنصر اليورانيوم </a:t>
            </a:r>
            <a:r>
              <a:rPr lang="ar-IQ" dirty="0" err="1"/>
              <a:t>المنضب</a:t>
            </a:r>
            <a:r>
              <a:rPr lang="ar-IQ" dirty="0"/>
              <a:t> المشع ، التكاليف الاقتصادية </a:t>
            </a:r>
            <a:r>
              <a:rPr lang="ar-IQ" dirty="0" smtClean="0"/>
              <a:t>هنا هي </a:t>
            </a:r>
            <a:r>
              <a:rPr lang="ar-IQ" dirty="0"/>
              <a:t>تكاليف المعالجة الصحية لهذه الامراض أضافة الى استمرار رواتب </a:t>
            </a:r>
            <a:r>
              <a:rPr lang="ar-IQ" dirty="0" smtClean="0"/>
              <a:t>المصابين </a:t>
            </a:r>
            <a:r>
              <a:rPr lang="ar-IQ" dirty="0"/>
              <a:t>والمرضى . </a:t>
            </a:r>
          </a:p>
          <a:p>
            <a:pPr marL="68580" indent="0" algn="just" rtl="1">
              <a:buNone/>
            </a:pPr>
            <a:endParaRPr lang="ar-IQ" dirty="0"/>
          </a:p>
        </p:txBody>
      </p:sp>
    </p:spTree>
    <p:extLst>
      <p:ext uri="{BB962C8B-B14F-4D97-AF65-F5344CB8AC3E}">
        <p14:creationId xmlns:p14="http://schemas.microsoft.com/office/powerpoint/2010/main" val="145540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3568" y="980728"/>
            <a:ext cx="7632848" cy="1000472"/>
          </a:xfrm>
        </p:spPr>
        <p:txBody>
          <a:bodyPr>
            <a:noAutofit/>
          </a:bodyPr>
          <a:lstStyle/>
          <a:p>
            <a:pPr algn="ctr"/>
            <a:r>
              <a:rPr lang="ar-IQ" sz="3600" b="1" dirty="0" err="1" smtClean="0"/>
              <a:t>تأثيرالتلوث</a:t>
            </a:r>
            <a:r>
              <a:rPr lang="ar-IQ" sz="3600" b="1" dirty="0" smtClean="0"/>
              <a:t>  </a:t>
            </a:r>
            <a:r>
              <a:rPr lang="ar-IQ" sz="3600" b="1" dirty="0"/>
              <a:t>على الانتاج الزراعي والحيواني </a:t>
            </a:r>
          </a:p>
        </p:txBody>
      </p:sp>
      <p:sp>
        <p:nvSpPr>
          <p:cNvPr id="3" name="عنصر نائب للمحتوى 2"/>
          <p:cNvSpPr>
            <a:spLocks noGrp="1"/>
          </p:cNvSpPr>
          <p:nvPr>
            <p:ph idx="1"/>
          </p:nvPr>
        </p:nvSpPr>
        <p:spPr>
          <a:xfrm>
            <a:off x="683568" y="1916832"/>
            <a:ext cx="7920880" cy="3915797"/>
          </a:xfrm>
        </p:spPr>
        <p:txBody>
          <a:bodyPr>
            <a:normAutofit lnSpcReduction="10000"/>
          </a:bodyPr>
          <a:lstStyle/>
          <a:p>
            <a:pPr marL="68580" indent="0" algn="just" rtl="1">
              <a:buNone/>
            </a:pPr>
            <a:r>
              <a:rPr lang="ar-IQ" dirty="0"/>
              <a:t>ينعكس التردي البيئي على انتاجية الانظمة </a:t>
            </a:r>
            <a:r>
              <a:rPr lang="ar-IQ" dirty="0" err="1" smtClean="0"/>
              <a:t>البايولوجية</a:t>
            </a:r>
            <a:r>
              <a:rPr lang="ar-IQ" dirty="0" smtClean="0"/>
              <a:t> </a:t>
            </a:r>
            <a:r>
              <a:rPr lang="ar-IQ" dirty="0" err="1" smtClean="0"/>
              <a:t>للارض</a:t>
            </a:r>
            <a:r>
              <a:rPr lang="ar-IQ" dirty="0" smtClean="0"/>
              <a:t> </a:t>
            </a:r>
            <a:r>
              <a:rPr lang="ar-IQ" dirty="0"/>
              <a:t>ويؤدي الى </a:t>
            </a:r>
            <a:r>
              <a:rPr lang="ar-IQ" dirty="0" err="1"/>
              <a:t>أنخفاضها</a:t>
            </a:r>
            <a:r>
              <a:rPr lang="ar-IQ" dirty="0"/>
              <a:t> بحث تكون قيداً على نمو الاقتصاد وعلى المستوى المعيشي  </a:t>
            </a:r>
            <a:r>
              <a:rPr lang="ar-IQ" dirty="0" smtClean="0"/>
              <a:t>للفرد،. حيث تؤدي الانتاجية </a:t>
            </a:r>
            <a:r>
              <a:rPr lang="ar-IQ" dirty="0"/>
              <a:t>المتردية </a:t>
            </a:r>
            <a:r>
              <a:rPr lang="ar-IQ" dirty="0" smtClean="0"/>
              <a:t>للغابات </a:t>
            </a:r>
            <a:r>
              <a:rPr lang="ar-IQ" dirty="0" smtClean="0"/>
              <a:t>(الأراضي  </a:t>
            </a:r>
            <a:r>
              <a:rPr lang="ar-IQ" dirty="0" smtClean="0"/>
              <a:t>والأعشاب والمحاصيل  </a:t>
            </a:r>
            <a:r>
              <a:rPr lang="ar-IQ" dirty="0" smtClean="0"/>
              <a:t>الزراعية) </a:t>
            </a:r>
            <a:r>
              <a:rPr lang="ar-IQ" dirty="0" smtClean="0"/>
              <a:t>وارتفاع التكاليف البيئية ، الى انخفاض مستويات المعيشة والى تراجع النمو في اجمالي الدخل القومي للدولة ، اذ نلحظ هبوط انتاج الحبوب للفرد الواحد بنسبة 1% سنويا ، وان مثل هذا الهبوط غالبا </a:t>
            </a:r>
            <a:r>
              <a:rPr lang="ar-IQ" dirty="0" err="1" smtClean="0"/>
              <a:t>مايتبعه</a:t>
            </a:r>
            <a:r>
              <a:rPr lang="ar-IQ" dirty="0" smtClean="0"/>
              <a:t>  هبوط في نصيب الفرد من الدخل القومي .</a:t>
            </a:r>
          </a:p>
          <a:p>
            <a:pPr marL="68580" indent="0" algn="just" rtl="1">
              <a:buNone/>
            </a:pPr>
            <a:r>
              <a:rPr lang="ar-IQ" dirty="0" smtClean="0"/>
              <a:t>وكذلك الحال بالنسبة لقطاع الثروة الحيوانية والذي يعتمد اعتمادا مباشرا على القطاع الزراعي (اراضي و الاعشاب والرعي)</a:t>
            </a:r>
            <a:endParaRPr lang="ar-IQ" dirty="0"/>
          </a:p>
          <a:p>
            <a:pPr marL="68580" indent="0" algn="just" rtl="1">
              <a:buNone/>
            </a:pPr>
            <a:endParaRPr lang="ar-IQ" dirty="0"/>
          </a:p>
        </p:txBody>
      </p:sp>
    </p:spTree>
    <p:extLst>
      <p:ext uri="{BB962C8B-B14F-4D97-AF65-F5344CB8AC3E}">
        <p14:creationId xmlns:p14="http://schemas.microsoft.com/office/powerpoint/2010/main" val="2636680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15616" y="1196752"/>
            <a:ext cx="7024744" cy="1143000"/>
          </a:xfrm>
        </p:spPr>
        <p:txBody>
          <a:bodyPr>
            <a:noAutofit/>
          </a:bodyPr>
          <a:lstStyle/>
          <a:p>
            <a:pPr algn="ctr"/>
            <a:r>
              <a:rPr lang="ar-IQ" sz="3200" b="1" dirty="0"/>
              <a:t>المؤثرات الخارجية للنمو الاقتصادي</a:t>
            </a:r>
            <a:br>
              <a:rPr lang="ar-IQ" sz="3200" b="1" dirty="0"/>
            </a:br>
            <a:r>
              <a:rPr lang="ar-IQ" sz="3200" b="1" dirty="0"/>
              <a:t/>
            </a:r>
            <a:br>
              <a:rPr lang="ar-IQ" sz="3200" b="1" dirty="0"/>
            </a:br>
            <a:endParaRPr lang="ar-IQ" sz="3200" b="1" dirty="0"/>
          </a:p>
        </p:txBody>
      </p:sp>
      <p:sp>
        <p:nvSpPr>
          <p:cNvPr id="3" name="عنصر نائب للمحتوى 2"/>
          <p:cNvSpPr>
            <a:spLocks noGrp="1"/>
          </p:cNvSpPr>
          <p:nvPr>
            <p:ph idx="1"/>
          </p:nvPr>
        </p:nvSpPr>
        <p:spPr>
          <a:xfrm>
            <a:off x="755576" y="1556792"/>
            <a:ext cx="7632848" cy="4275837"/>
          </a:xfrm>
        </p:spPr>
        <p:txBody>
          <a:bodyPr>
            <a:noAutofit/>
          </a:bodyPr>
          <a:lstStyle/>
          <a:p>
            <a:pPr algn="just" rtl="1"/>
            <a:r>
              <a:rPr lang="ar-IQ" sz="2000" b="1" dirty="0" smtClean="0"/>
              <a:t>الكهرباء </a:t>
            </a:r>
            <a:r>
              <a:rPr lang="ar-IQ" sz="2000" b="1" dirty="0" smtClean="0"/>
              <a:t>:</a:t>
            </a:r>
            <a:r>
              <a:rPr lang="ar-IQ" sz="2000" b="1" dirty="0"/>
              <a:t> </a:t>
            </a:r>
            <a:r>
              <a:rPr lang="ar-IQ" sz="2000" dirty="0"/>
              <a:t>يمكن أن يتسبب ارتفاع استهلاك الوقود في ظهور مشاكل فورية كتلوث الهواء وظهور سحب الضباب </a:t>
            </a:r>
            <a:r>
              <a:rPr lang="ar-IQ" sz="2000" dirty="0" err="1" smtClean="0"/>
              <a:t>مثلأً</a:t>
            </a:r>
            <a:r>
              <a:rPr lang="ar-IQ" sz="2000" dirty="0" smtClean="0"/>
              <a:t> </a:t>
            </a:r>
            <a:r>
              <a:rPr lang="ar-IQ" sz="2000" dirty="0"/>
              <a:t>لندن في فترة الخمسينيات من القرن السابق، تم </a:t>
            </a:r>
            <a:r>
              <a:rPr lang="ar-IQ" sz="2000" dirty="0" smtClean="0"/>
              <a:t>التخلي  عن بعض </a:t>
            </a:r>
            <a:r>
              <a:rPr lang="ar-IQ" sz="2000" dirty="0"/>
              <a:t>أصعب مشاكل حرق الوقود الأحفوري عن طريق قوانين الهواء النظيف، التي تظهر بسبب حرق الفحم داخل مراكز المدن، وقد ظهر أن النمو الاقتصادي قد يكون متزامن مع الحد من نوع محدد من التلوث، أقل وضوحا ولكنه الأكثر </a:t>
            </a:r>
            <a:r>
              <a:rPr lang="ar-IQ" sz="2000" dirty="0" err="1"/>
              <a:t>أنتشاراً</a:t>
            </a:r>
            <a:r>
              <a:rPr lang="ar-IQ" sz="2000" dirty="0"/>
              <a:t>، في حين أن الضباب الدخاني يمثل خطرًا كبيراً وواضحًا جداً، كما أن تأثيرات زيادة انبعاث ثاني </a:t>
            </a:r>
            <a:r>
              <a:rPr lang="ar-IQ" sz="2000" dirty="0" smtClean="0"/>
              <a:t>أوكسيد الكاربون </a:t>
            </a:r>
            <a:r>
              <a:rPr lang="ar-IQ" sz="2000" dirty="0"/>
              <a:t>تكون قليلة الوضوح على الفور، وبالتالي هناك عامل عند مخططي السياسات للتعامل معها، يوضح العلماء إن تراكم انبعاثات ثاني </a:t>
            </a:r>
            <a:r>
              <a:rPr lang="ar-IQ" sz="2000" dirty="0" smtClean="0"/>
              <a:t>أوكسيد الكاربون </a:t>
            </a:r>
            <a:r>
              <a:rPr lang="ar-IQ" sz="2000" dirty="0"/>
              <a:t>قد ساعد في حدوث الاحتباس الحراري وتقلبات الطقس المختلفة، كل هذا يدل </a:t>
            </a:r>
            <a:r>
              <a:rPr lang="ar-IQ" sz="2000" dirty="0" smtClean="0"/>
              <a:t>على أن </a:t>
            </a:r>
            <a:r>
              <a:rPr lang="ar-IQ" sz="2000" dirty="0"/>
              <a:t>النمو الاقتصادي يؤدي إلى رفع التكاليف البيئية طويلة الأمد، ليس فقط </a:t>
            </a:r>
            <a:r>
              <a:rPr lang="ar-IQ" sz="2000" dirty="0" smtClean="0"/>
              <a:t>في الوقت</a:t>
            </a:r>
            <a:r>
              <a:rPr lang="ar-IQ" sz="2000" dirty="0"/>
              <a:t> الحالي، ولكن للأجيال المستقبلية.</a:t>
            </a:r>
          </a:p>
          <a:p>
            <a:pPr algn="just" rtl="1"/>
            <a:r>
              <a:rPr lang="ar-IQ" sz="2000" dirty="0"/>
              <a:t/>
            </a:r>
            <a:br>
              <a:rPr lang="ar-IQ" sz="2000" dirty="0"/>
            </a:br>
            <a:endParaRPr lang="ar-IQ" sz="2000" dirty="0"/>
          </a:p>
        </p:txBody>
      </p:sp>
    </p:spTree>
    <p:extLst>
      <p:ext uri="{BB962C8B-B14F-4D97-AF65-F5344CB8AC3E}">
        <p14:creationId xmlns:p14="http://schemas.microsoft.com/office/powerpoint/2010/main" val="3211795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27584" y="908720"/>
            <a:ext cx="7560840" cy="5211941"/>
          </a:xfrm>
        </p:spPr>
        <p:txBody>
          <a:bodyPr>
            <a:noAutofit/>
          </a:bodyPr>
          <a:lstStyle/>
          <a:p>
            <a:pPr algn="just" rtl="1"/>
            <a:r>
              <a:rPr lang="ar-IQ" sz="2000" b="1" dirty="0"/>
              <a:t>الاحتباس الحراري والطقس المتقلب:</a:t>
            </a:r>
            <a:r>
              <a:rPr lang="ar-IQ" sz="2000" dirty="0"/>
              <a:t> يؤدي الاحتباس الحراري إلى ارتفاع معدلات سطح </a:t>
            </a:r>
            <a:r>
              <a:rPr lang="ar-IQ" sz="2000" dirty="0">
                <a:hlinkClick r:id="rId2" tooltip="البحر في المنام"/>
              </a:rPr>
              <a:t>البحر</a:t>
            </a:r>
            <a:r>
              <a:rPr lang="ar-IQ" sz="2000" dirty="0"/>
              <a:t> </a:t>
            </a:r>
            <a:r>
              <a:rPr lang="ar-IQ" sz="2000" smtClean="0"/>
              <a:t> </a:t>
            </a:r>
            <a:r>
              <a:rPr lang="ar-IQ" sz="2000" smtClean="0"/>
              <a:t>وغرق </a:t>
            </a:r>
            <a:r>
              <a:rPr lang="ar-IQ" sz="2000" dirty="0" smtClean="0"/>
              <a:t>بعض المناطق وتلف المحاصيل الزراعية ، وتقلب </a:t>
            </a:r>
            <a:r>
              <a:rPr lang="ar-IQ" sz="2000" dirty="0"/>
              <a:t>الطقس </a:t>
            </a:r>
            <a:r>
              <a:rPr lang="ar-IQ" sz="2000" dirty="0" smtClean="0"/>
              <a:t>يمكن </a:t>
            </a:r>
            <a:r>
              <a:rPr lang="ar-IQ" sz="2000" dirty="0"/>
              <a:t>أن يؤدي </a:t>
            </a:r>
            <a:r>
              <a:rPr lang="ar-IQ" sz="2000" dirty="0" smtClean="0"/>
              <a:t>الى  </a:t>
            </a:r>
            <a:r>
              <a:rPr lang="ar-IQ" sz="2000" dirty="0"/>
              <a:t>تكاليف اقتصادية باهظة.</a:t>
            </a:r>
          </a:p>
          <a:p>
            <a:pPr algn="just" rtl="1"/>
            <a:r>
              <a:rPr lang="ar-IQ" sz="2000" b="1" dirty="0"/>
              <a:t>تآكل التربة:</a:t>
            </a:r>
            <a:r>
              <a:rPr lang="ar-IQ" sz="2000" dirty="0"/>
              <a:t> إن التخلص من الغابات الناتجة عن التنمية الاقتصادية تفسد من التربة وتجعل المناطق أكثر تعرض للجفاف.</a:t>
            </a:r>
          </a:p>
          <a:p>
            <a:pPr algn="just" rtl="1"/>
            <a:r>
              <a:rPr lang="ar-IQ" sz="2000" b="1" dirty="0"/>
              <a:t>فقدان التنوع البيولوجي:</a:t>
            </a:r>
            <a:r>
              <a:rPr lang="ar-IQ" sz="2000" dirty="0"/>
              <a:t> يتسبب النمو الاقتصادي إلى قلة الموارد وتدمير التنوع البيولوجي، هذا يمكن أن يفسد من القدرة الاستيعابية للأنظمة البيئية للاقتصاد فيما بعد.</a:t>
            </a:r>
          </a:p>
          <a:p>
            <a:pPr algn="just" rtl="1"/>
            <a:r>
              <a:rPr lang="ar-IQ" sz="2000" b="1" dirty="0">
                <a:hlinkClick r:id="rId3" tooltip="السموم"/>
              </a:rPr>
              <a:t>السموم</a:t>
            </a:r>
            <a:r>
              <a:rPr lang="ar-IQ" sz="2000" b="1" dirty="0"/>
              <a:t> طويلة المدى:</a:t>
            </a:r>
            <a:r>
              <a:rPr lang="ar-IQ" sz="2000" dirty="0"/>
              <a:t> يؤدي وجود النمو الاقتصادي لظهور نفايات وسموم طويلة الأمد، قد تكون لها أضرار غير متعارف عليها، على سبيل المثال </a:t>
            </a:r>
            <a:r>
              <a:rPr lang="ar-IQ" sz="2000" dirty="0" smtClean="0"/>
              <a:t>يتسبب النمو </a:t>
            </a:r>
            <a:r>
              <a:rPr lang="ar-IQ" sz="2000" dirty="0"/>
              <a:t>الاقتصادي إلى رفع استعمال </a:t>
            </a:r>
            <a:r>
              <a:rPr lang="ar-IQ" sz="2000" dirty="0">
                <a:hlinkClick r:id="rId4" tooltip="البلاستيك"/>
              </a:rPr>
              <a:t>البلاستيك</a:t>
            </a:r>
            <a:r>
              <a:rPr lang="ar-IQ" sz="2000" dirty="0"/>
              <a:t> ، والذي لا يتحلل مع التخلص منه، ومن هنا يوجد مخزون مرتفع باستمرار من البلاستيك في البحار والبيئة ككل، وهو أمر سيء </a:t>
            </a:r>
            <a:r>
              <a:rPr lang="ar-IQ" sz="2000" dirty="0" smtClean="0"/>
              <a:t>كما </a:t>
            </a:r>
            <a:r>
              <a:rPr lang="ar-IQ" sz="2000" dirty="0"/>
              <a:t>أنه ضار أيضًا بالحياة البرية.</a:t>
            </a:r>
          </a:p>
        </p:txBody>
      </p:sp>
    </p:spTree>
    <p:extLst>
      <p:ext uri="{BB962C8B-B14F-4D97-AF65-F5344CB8AC3E}">
        <p14:creationId xmlns:p14="http://schemas.microsoft.com/office/powerpoint/2010/main" val="36093233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355</TotalTime>
  <Words>274</Words>
  <Application>Microsoft Office PowerPoint</Application>
  <PresentationFormat>عرض على الشاشة (3:4)‏</PresentationFormat>
  <Paragraphs>17</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Austin</vt:lpstr>
      <vt:lpstr>عرض تقديمي في PowerPoint</vt:lpstr>
      <vt:lpstr>يؤثر التلوث بشكل كبير على النواحي الاقتصادية في المنطقة الملوثة ، ومن الأمثلة على هذه التأثيرات :-                         -ظهور الطحالب في المياه الملوثة بشكل كبير، مما يؤدي إلى انتشار الأمراض الناتجة عنها ، وبالتالي تزيد كلفة علاج هذه الأمراض ، كما يزيد تنظيف المياه الملوثة من الأعباء المالية. كما يؤثر التلوث على قطاع السياحة ، حيث تقل الأنشطة التي تغذي الاقتصاد عن طريق السياحة مثل: صيد السمك، وركوب القوارب، كما يؤثر على جمالية المباني ويلحق الضرر بها. ويؤثر التلوث على مهنة الصيد، حيث يؤدي وجود الطحالب الناتجة عن التلوث إلى قتل الأحياء المائية، وبالتالي يؤدي إلى خسارة كبيرة في الاقتصاد. ومن الممكن ان يؤثر التلوث بشكل كبير على انخفاض قيمة العقارات، اذ تنخفض قيمة العقارات القريبة من التلوث بسبب المناظر والرائحة الكريهة الناتجة عن التلوث .                 </vt:lpstr>
      <vt:lpstr>عرض تقديمي في PowerPoint</vt:lpstr>
      <vt:lpstr>تأثير التلوث على التنمية البشرية </vt:lpstr>
      <vt:lpstr>تأثيرالتلوث  على الانتاج الزراعي والحيواني </vt:lpstr>
      <vt:lpstr>المؤثرات الخارجية للنمو الاقتصادي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الأثار الاقتصادية للتلوث البيئي </dc:title>
  <dc:creator>S.A.K</dc:creator>
  <cp:lastModifiedBy>S.A.K</cp:lastModifiedBy>
  <cp:revision>47</cp:revision>
  <dcterms:created xsi:type="dcterms:W3CDTF">2022-03-13T20:12:06Z</dcterms:created>
  <dcterms:modified xsi:type="dcterms:W3CDTF">2022-03-15T14:46:15Z</dcterms:modified>
</cp:coreProperties>
</file>