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4"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22768428-BEA2-4F4C-93AF-3B537B0D692D}" type="datetimeFigureOut">
              <a:rPr lang="en-US" smtClean="0"/>
              <a:t>3/12/2022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AE99244-3A0B-4F26-89A9-60C3A45DDE66}" type="slidenum">
              <a:rPr lang="en-US" smtClean="0"/>
              <a:t>‹#›</a:t>
            </a:fld>
            <a:endParaRPr lang="en-US"/>
          </a:p>
        </p:txBody>
      </p:sp>
    </p:spTree>
    <p:extLst>
      <p:ext uri="{BB962C8B-B14F-4D97-AF65-F5344CB8AC3E}">
        <p14:creationId xmlns:p14="http://schemas.microsoft.com/office/powerpoint/2010/main" val="3331020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2768428-BEA2-4F4C-93AF-3B537B0D692D}" type="datetimeFigureOut">
              <a:rPr lang="en-US" smtClean="0"/>
              <a:t>3/12/2022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AE99244-3A0B-4F26-89A9-60C3A45DDE66}" type="slidenum">
              <a:rPr lang="en-US" smtClean="0"/>
              <a:t>‹#›</a:t>
            </a:fld>
            <a:endParaRPr lang="en-US"/>
          </a:p>
        </p:txBody>
      </p:sp>
    </p:spTree>
    <p:extLst>
      <p:ext uri="{BB962C8B-B14F-4D97-AF65-F5344CB8AC3E}">
        <p14:creationId xmlns:p14="http://schemas.microsoft.com/office/powerpoint/2010/main" val="1086281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2768428-BEA2-4F4C-93AF-3B537B0D692D}" type="datetimeFigureOut">
              <a:rPr lang="en-US" smtClean="0"/>
              <a:t>3/12/2022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AE99244-3A0B-4F26-89A9-60C3A45DDE66}" type="slidenum">
              <a:rPr lang="en-US" smtClean="0"/>
              <a:t>‹#›</a:t>
            </a:fld>
            <a:endParaRPr lang="en-US"/>
          </a:p>
        </p:txBody>
      </p:sp>
    </p:spTree>
    <p:extLst>
      <p:ext uri="{BB962C8B-B14F-4D97-AF65-F5344CB8AC3E}">
        <p14:creationId xmlns:p14="http://schemas.microsoft.com/office/powerpoint/2010/main" val="904656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2768428-BEA2-4F4C-93AF-3B537B0D692D}" type="datetimeFigureOut">
              <a:rPr lang="en-US" smtClean="0"/>
              <a:t>3/12/2022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AE99244-3A0B-4F26-89A9-60C3A45DDE66}" type="slidenum">
              <a:rPr lang="en-US" smtClean="0"/>
              <a:t>‹#›</a:t>
            </a:fld>
            <a:endParaRPr lang="en-US"/>
          </a:p>
        </p:txBody>
      </p:sp>
    </p:spTree>
    <p:extLst>
      <p:ext uri="{BB962C8B-B14F-4D97-AF65-F5344CB8AC3E}">
        <p14:creationId xmlns:p14="http://schemas.microsoft.com/office/powerpoint/2010/main" val="326074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2768428-BEA2-4F4C-93AF-3B537B0D692D}" type="datetimeFigureOut">
              <a:rPr lang="en-US" smtClean="0"/>
              <a:t>3/12/2022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AE99244-3A0B-4F26-89A9-60C3A45DDE66}" type="slidenum">
              <a:rPr lang="en-US" smtClean="0"/>
              <a:t>‹#›</a:t>
            </a:fld>
            <a:endParaRPr lang="en-US"/>
          </a:p>
        </p:txBody>
      </p:sp>
    </p:spTree>
    <p:extLst>
      <p:ext uri="{BB962C8B-B14F-4D97-AF65-F5344CB8AC3E}">
        <p14:creationId xmlns:p14="http://schemas.microsoft.com/office/powerpoint/2010/main" val="976760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22768428-BEA2-4F4C-93AF-3B537B0D692D}" type="datetimeFigureOut">
              <a:rPr lang="en-US" smtClean="0"/>
              <a:t>3/12/2022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AE99244-3A0B-4F26-89A9-60C3A45DDE66}" type="slidenum">
              <a:rPr lang="en-US" smtClean="0"/>
              <a:t>‹#›</a:t>
            </a:fld>
            <a:endParaRPr lang="en-US"/>
          </a:p>
        </p:txBody>
      </p:sp>
    </p:spTree>
    <p:extLst>
      <p:ext uri="{BB962C8B-B14F-4D97-AF65-F5344CB8AC3E}">
        <p14:creationId xmlns:p14="http://schemas.microsoft.com/office/powerpoint/2010/main" val="2726790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22768428-BEA2-4F4C-93AF-3B537B0D692D}" type="datetimeFigureOut">
              <a:rPr lang="en-US" smtClean="0"/>
              <a:t>3/12/2022</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EAE99244-3A0B-4F26-89A9-60C3A45DDE66}" type="slidenum">
              <a:rPr lang="en-US" smtClean="0"/>
              <a:t>‹#›</a:t>
            </a:fld>
            <a:endParaRPr lang="en-US"/>
          </a:p>
        </p:txBody>
      </p:sp>
    </p:spTree>
    <p:extLst>
      <p:ext uri="{BB962C8B-B14F-4D97-AF65-F5344CB8AC3E}">
        <p14:creationId xmlns:p14="http://schemas.microsoft.com/office/powerpoint/2010/main" val="2102806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22768428-BEA2-4F4C-93AF-3B537B0D692D}" type="datetimeFigureOut">
              <a:rPr lang="en-US" smtClean="0"/>
              <a:t>3/12/2022</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EAE99244-3A0B-4F26-89A9-60C3A45DDE66}" type="slidenum">
              <a:rPr lang="en-US" smtClean="0"/>
              <a:t>‹#›</a:t>
            </a:fld>
            <a:endParaRPr lang="en-US"/>
          </a:p>
        </p:txBody>
      </p:sp>
    </p:spTree>
    <p:extLst>
      <p:ext uri="{BB962C8B-B14F-4D97-AF65-F5344CB8AC3E}">
        <p14:creationId xmlns:p14="http://schemas.microsoft.com/office/powerpoint/2010/main" val="2554431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2768428-BEA2-4F4C-93AF-3B537B0D692D}" type="datetimeFigureOut">
              <a:rPr lang="en-US" smtClean="0"/>
              <a:t>3/12/2022</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EAE99244-3A0B-4F26-89A9-60C3A45DDE66}" type="slidenum">
              <a:rPr lang="en-US" smtClean="0"/>
              <a:t>‹#›</a:t>
            </a:fld>
            <a:endParaRPr lang="en-US"/>
          </a:p>
        </p:txBody>
      </p:sp>
    </p:spTree>
    <p:extLst>
      <p:ext uri="{BB962C8B-B14F-4D97-AF65-F5344CB8AC3E}">
        <p14:creationId xmlns:p14="http://schemas.microsoft.com/office/powerpoint/2010/main" val="568950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2768428-BEA2-4F4C-93AF-3B537B0D692D}" type="datetimeFigureOut">
              <a:rPr lang="en-US" smtClean="0"/>
              <a:t>3/12/2022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AE99244-3A0B-4F26-89A9-60C3A45DDE66}" type="slidenum">
              <a:rPr lang="en-US" smtClean="0"/>
              <a:t>‹#›</a:t>
            </a:fld>
            <a:endParaRPr lang="en-US"/>
          </a:p>
        </p:txBody>
      </p:sp>
    </p:spTree>
    <p:extLst>
      <p:ext uri="{BB962C8B-B14F-4D97-AF65-F5344CB8AC3E}">
        <p14:creationId xmlns:p14="http://schemas.microsoft.com/office/powerpoint/2010/main" val="379159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2768428-BEA2-4F4C-93AF-3B537B0D692D}" type="datetimeFigureOut">
              <a:rPr lang="en-US" smtClean="0"/>
              <a:t>3/12/2022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AE99244-3A0B-4F26-89A9-60C3A45DDE66}" type="slidenum">
              <a:rPr lang="en-US" smtClean="0"/>
              <a:t>‹#›</a:t>
            </a:fld>
            <a:endParaRPr lang="en-US"/>
          </a:p>
        </p:txBody>
      </p:sp>
    </p:spTree>
    <p:extLst>
      <p:ext uri="{BB962C8B-B14F-4D97-AF65-F5344CB8AC3E}">
        <p14:creationId xmlns:p14="http://schemas.microsoft.com/office/powerpoint/2010/main" val="4179263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768428-BEA2-4F4C-93AF-3B537B0D692D}" type="datetimeFigureOut">
              <a:rPr lang="en-US" smtClean="0"/>
              <a:t>3/12/2022</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99244-3A0B-4F26-89A9-60C3A45DDE66}" type="slidenum">
              <a:rPr lang="en-US" smtClean="0"/>
              <a:t>‹#›</a:t>
            </a:fld>
            <a:endParaRPr lang="en-US"/>
          </a:p>
        </p:txBody>
      </p:sp>
    </p:spTree>
    <p:extLst>
      <p:ext uri="{BB962C8B-B14F-4D97-AF65-F5344CB8AC3E}">
        <p14:creationId xmlns:p14="http://schemas.microsoft.com/office/powerpoint/2010/main" val="1010498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675426"/>
            <a:ext cx="4572000" cy="4741811"/>
          </a:xfrm>
          <a:prstGeom prst="rect">
            <a:avLst/>
          </a:prstGeom>
        </p:spPr>
        <p:txBody>
          <a:bodyPr>
            <a:spAutoFit/>
          </a:bodyPr>
          <a:lstStyle/>
          <a:p>
            <a:pPr algn="ctr">
              <a:lnSpc>
                <a:spcPct val="115000"/>
              </a:lnSpc>
              <a:spcAft>
                <a:spcPts val="1000"/>
              </a:spcAft>
            </a:pPr>
            <a:r>
              <a:rPr lang="ar-IQ" b="1" dirty="0">
                <a:solidFill>
                  <a:srgbClr val="FF0000"/>
                </a:solidFill>
                <a:ea typeface="Calibri"/>
              </a:rPr>
              <a:t>ورقة عمل للمشاركة في نشاط شعبة ضمان الجودة وتقويم الاداء كلية التربية للبنات</a:t>
            </a:r>
            <a:endParaRPr lang="en-US" sz="1400" dirty="0">
              <a:ea typeface="Calibri"/>
              <a:cs typeface="Arial"/>
            </a:endParaRPr>
          </a:p>
          <a:p>
            <a:pPr algn="ctr">
              <a:lnSpc>
                <a:spcPct val="115000"/>
              </a:lnSpc>
              <a:spcAft>
                <a:spcPts val="1000"/>
              </a:spcAft>
            </a:pPr>
            <a:r>
              <a:rPr lang="ar-IQ" b="1" dirty="0">
                <a:solidFill>
                  <a:srgbClr val="00B050"/>
                </a:solidFill>
                <a:ea typeface="Calibri"/>
              </a:rPr>
              <a:t>في  الندوة العلمية  الثانية عن التنمية المستدامة والموسومة</a:t>
            </a:r>
            <a:endParaRPr lang="en-US" sz="1400" dirty="0">
              <a:ea typeface="Calibri"/>
              <a:cs typeface="Arial"/>
            </a:endParaRPr>
          </a:p>
          <a:p>
            <a:pPr algn="ctr">
              <a:lnSpc>
                <a:spcPct val="115000"/>
              </a:lnSpc>
              <a:spcAft>
                <a:spcPts val="1000"/>
              </a:spcAft>
            </a:pPr>
            <a:r>
              <a:rPr lang="ar-IQ" b="1" dirty="0">
                <a:solidFill>
                  <a:srgbClr val="00B0F0"/>
                </a:solidFill>
                <a:ea typeface="Calibri"/>
              </a:rPr>
              <a:t>الواقع البيئي في العراق : التلوث البيئي وتأثيره على الصحة</a:t>
            </a:r>
            <a:endParaRPr lang="en-US" sz="1400" dirty="0">
              <a:ea typeface="Calibri"/>
              <a:cs typeface="Arial"/>
            </a:endParaRPr>
          </a:p>
          <a:p>
            <a:pPr algn="ctr">
              <a:lnSpc>
                <a:spcPct val="115000"/>
              </a:lnSpc>
              <a:spcAft>
                <a:spcPts val="1000"/>
              </a:spcAft>
            </a:pPr>
            <a:r>
              <a:rPr lang="en-US" sz="1400" dirty="0">
                <a:ea typeface="Calibri"/>
                <a:cs typeface="Arial"/>
              </a:rPr>
              <a:t> </a:t>
            </a:r>
          </a:p>
          <a:p>
            <a:pPr algn="ctr" rtl="1">
              <a:lnSpc>
                <a:spcPct val="115000"/>
              </a:lnSpc>
              <a:spcAft>
                <a:spcPts val="1000"/>
              </a:spcAft>
            </a:pPr>
            <a:r>
              <a:rPr lang="ar-IQ" b="1" dirty="0">
                <a:solidFill>
                  <a:srgbClr val="E36C0A"/>
                </a:solidFill>
                <a:ea typeface="Calibri"/>
              </a:rPr>
              <a:t>المنعقد يوم الثلاثاء الموافق 15-3-2022 على برنامج</a:t>
            </a:r>
            <a:r>
              <a:rPr lang="en-US" b="1" dirty="0">
                <a:solidFill>
                  <a:srgbClr val="E36C0A"/>
                </a:solidFill>
                <a:ea typeface="Calibri"/>
                <a:cs typeface="Arial"/>
              </a:rPr>
              <a:t> </a:t>
            </a:r>
            <a:r>
              <a:rPr lang="en-US" b="1" dirty="0" err="1">
                <a:solidFill>
                  <a:srgbClr val="E36C0A"/>
                </a:solidFill>
                <a:ea typeface="Calibri"/>
                <a:cs typeface="Arial"/>
              </a:rPr>
              <a:t>GOOgle</a:t>
            </a:r>
            <a:r>
              <a:rPr lang="en-US" b="1" dirty="0">
                <a:solidFill>
                  <a:srgbClr val="E36C0A"/>
                </a:solidFill>
                <a:ea typeface="Calibri"/>
                <a:cs typeface="Arial"/>
              </a:rPr>
              <a:t> meet</a:t>
            </a:r>
            <a:endParaRPr lang="en-US" sz="1400" dirty="0">
              <a:ea typeface="Calibri"/>
              <a:cs typeface="Arial"/>
            </a:endParaRPr>
          </a:p>
          <a:p>
            <a:pPr algn="ctr" rtl="1">
              <a:lnSpc>
                <a:spcPct val="115000"/>
              </a:lnSpc>
              <a:spcAft>
                <a:spcPts val="1000"/>
              </a:spcAft>
            </a:pPr>
            <a:r>
              <a:rPr lang="ar-IQ" b="1" dirty="0">
                <a:solidFill>
                  <a:srgbClr val="E36C0A"/>
                </a:solidFill>
                <a:ea typeface="Calibri"/>
              </a:rPr>
              <a:t>عنوان ورقة العمل (انجازات العراق تجاه الاتفاقية الاطارية للتغيرات المناخية – </a:t>
            </a:r>
            <a:r>
              <a:rPr lang="ar-IQ" b="1" dirty="0" err="1">
                <a:solidFill>
                  <a:srgbClr val="E36C0A"/>
                </a:solidFill>
                <a:ea typeface="Calibri"/>
              </a:rPr>
              <a:t>انموذجا</a:t>
            </a:r>
            <a:r>
              <a:rPr lang="ar-IQ" b="1" dirty="0">
                <a:solidFill>
                  <a:srgbClr val="E36C0A"/>
                </a:solidFill>
                <a:ea typeface="Calibri"/>
              </a:rPr>
              <a:t> ) الواقع البيئي في العراق</a:t>
            </a:r>
            <a:endParaRPr lang="en-US" sz="1400" dirty="0">
              <a:ea typeface="Calibri"/>
              <a:cs typeface="Arial"/>
            </a:endParaRPr>
          </a:p>
          <a:p>
            <a:pPr algn="r" rtl="1">
              <a:lnSpc>
                <a:spcPct val="115000"/>
              </a:lnSpc>
              <a:spcAft>
                <a:spcPts val="1000"/>
              </a:spcAft>
            </a:pPr>
            <a:r>
              <a:rPr lang="ar-IQ" b="1" dirty="0">
                <a:solidFill>
                  <a:srgbClr val="00B050"/>
                </a:solidFill>
                <a:ea typeface="Calibri"/>
              </a:rPr>
              <a:t>اعداد الاستاذ الدكتورة </a:t>
            </a:r>
            <a:r>
              <a:rPr lang="ar-IQ" b="1">
                <a:solidFill>
                  <a:srgbClr val="00B050"/>
                </a:solidFill>
                <a:ea typeface="Calibri"/>
              </a:rPr>
              <a:t>مريم </a:t>
            </a:r>
            <a:r>
              <a:rPr lang="ar-IQ" b="1" smtClean="0">
                <a:solidFill>
                  <a:srgbClr val="00B050"/>
                </a:solidFill>
                <a:ea typeface="Calibri"/>
              </a:rPr>
              <a:t>مال الله </a:t>
            </a:r>
            <a:r>
              <a:rPr lang="ar-IQ" b="1" dirty="0" smtClean="0">
                <a:solidFill>
                  <a:srgbClr val="00B050"/>
                </a:solidFill>
                <a:ea typeface="Calibri"/>
              </a:rPr>
              <a:t>قسم </a:t>
            </a:r>
            <a:r>
              <a:rPr lang="ar-IQ" b="1" dirty="0">
                <a:solidFill>
                  <a:srgbClr val="00B050"/>
                </a:solidFill>
                <a:ea typeface="Calibri"/>
              </a:rPr>
              <a:t>رياض الاطفال</a:t>
            </a:r>
            <a:endParaRPr lang="en-US" sz="1400" dirty="0">
              <a:ea typeface="Calibri"/>
              <a:cs typeface="Arial"/>
            </a:endParaRPr>
          </a:p>
          <a:p>
            <a:pPr algn="r" rtl="1">
              <a:lnSpc>
                <a:spcPct val="115000"/>
              </a:lnSpc>
              <a:spcAft>
                <a:spcPts val="1000"/>
              </a:spcAft>
            </a:pPr>
            <a:r>
              <a:rPr lang="ar-IQ" b="1" dirty="0">
                <a:solidFill>
                  <a:srgbClr val="00B050"/>
                </a:solidFill>
                <a:ea typeface="Calibri"/>
              </a:rPr>
              <a:t> </a:t>
            </a:r>
            <a:endParaRPr lang="en-US" sz="1400" dirty="0">
              <a:ea typeface="Calibri"/>
              <a:cs typeface="Arial"/>
            </a:endParaRPr>
          </a:p>
        </p:txBody>
      </p:sp>
    </p:spTree>
    <p:extLst>
      <p:ext uri="{BB962C8B-B14F-4D97-AF65-F5344CB8AC3E}">
        <p14:creationId xmlns:p14="http://schemas.microsoft.com/office/powerpoint/2010/main" val="4225588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53232"/>
            <a:ext cx="4572000" cy="6551537"/>
          </a:xfrm>
          <a:prstGeom prst="rect">
            <a:avLst/>
          </a:prstGeom>
        </p:spPr>
        <p:txBody>
          <a:bodyPr>
            <a:spAutoFit/>
          </a:bodyPr>
          <a:lstStyle/>
          <a:p>
            <a:pPr algn="ctr" rtl="1">
              <a:lnSpc>
                <a:spcPct val="115000"/>
              </a:lnSpc>
              <a:spcAft>
                <a:spcPts val="1000"/>
              </a:spcAft>
            </a:pPr>
            <a:r>
              <a:rPr lang="ar-IQ" sz="2400" b="1" dirty="0">
                <a:solidFill>
                  <a:srgbClr val="FF0000"/>
                </a:solidFill>
                <a:ea typeface="Calibri"/>
              </a:rPr>
              <a:t>مؤشرات نوعية الهواء </a:t>
            </a:r>
            <a:endParaRPr lang="en-US" dirty="0">
              <a:ea typeface="Calibri"/>
              <a:cs typeface="Arial"/>
            </a:endParaRPr>
          </a:p>
          <a:p>
            <a:pPr algn="r" rtl="1">
              <a:lnSpc>
                <a:spcPct val="115000"/>
              </a:lnSpc>
              <a:spcAft>
                <a:spcPts val="1000"/>
              </a:spcAft>
            </a:pPr>
            <a:r>
              <a:rPr lang="ar-IQ" b="1" dirty="0">
                <a:ea typeface="Calibri"/>
              </a:rPr>
              <a:t>تعد المؤشرات البيئية والبيانات التي يتم رصدها على مدار الاعوام من خلال محطات رصد ملوثات الهواء ركيزة اساسية توضح نوعية الهواء المحيط , وذلك من خلال التحليل الدقيق للتراكيب والبيانات المرصودة. اوضحت النتائج الخاصة بالرصد لمحطات </a:t>
            </a:r>
            <a:r>
              <a:rPr lang="ar-IQ" b="1" dirty="0" err="1">
                <a:ea typeface="Calibri"/>
              </a:rPr>
              <a:t>الوزيرية</a:t>
            </a:r>
            <a:r>
              <a:rPr lang="ar-IQ" b="1" dirty="0">
                <a:ea typeface="Calibri"/>
              </a:rPr>
              <a:t> , الاندلس , جنوب بغداد الكاظمية . الجادرية , معهد النفط اليرموك في بغداد ومحطات بابل وابو </a:t>
            </a:r>
            <a:r>
              <a:rPr lang="ar-IQ" b="1" dirty="0" err="1">
                <a:ea typeface="Calibri"/>
              </a:rPr>
              <a:t>خستاوي</a:t>
            </a:r>
            <a:r>
              <a:rPr lang="ar-IQ" b="1" dirty="0">
                <a:ea typeface="Calibri"/>
              </a:rPr>
              <a:t> والمديرية في بابل والتي سيتم تناولها حسب نوعية الغازات الملوثة وكما يلي :</a:t>
            </a:r>
            <a:endParaRPr lang="en-US" dirty="0">
              <a:ea typeface="Calibri"/>
              <a:cs typeface="Arial"/>
            </a:endParaRPr>
          </a:p>
          <a:p>
            <a:pPr algn="r" rtl="1">
              <a:lnSpc>
                <a:spcPct val="115000"/>
              </a:lnSpc>
              <a:spcAft>
                <a:spcPts val="1000"/>
              </a:spcAft>
            </a:pPr>
            <a:r>
              <a:rPr lang="ar-IQ" b="1" dirty="0">
                <a:ea typeface="Calibri"/>
              </a:rPr>
              <a:t>- </a:t>
            </a:r>
            <a:r>
              <a:rPr lang="ar-IQ" sz="2400" b="1" dirty="0">
                <a:ea typeface="Calibri"/>
              </a:rPr>
              <a:t>لمجموعة </a:t>
            </a:r>
            <a:r>
              <a:rPr lang="ar-IQ" sz="2400" b="1" dirty="0" err="1">
                <a:ea typeface="Calibri"/>
              </a:rPr>
              <a:t>الهيدروكاربونات</a:t>
            </a:r>
            <a:r>
              <a:rPr lang="ar-IQ" b="1" dirty="0">
                <a:ea typeface="Calibri"/>
              </a:rPr>
              <a:t> لوحظ ان اعلى تركيز لعام 2017 كان بمحطة </a:t>
            </a:r>
            <a:r>
              <a:rPr lang="ar-IQ" b="1" dirty="0" err="1">
                <a:ea typeface="Calibri"/>
              </a:rPr>
              <a:t>الوزيرية</a:t>
            </a:r>
            <a:r>
              <a:rPr lang="ar-IQ" b="1" dirty="0">
                <a:ea typeface="Calibri"/>
              </a:rPr>
              <a:t> في بغداد وهو اعلى من معدل العام الذي سبقه</a:t>
            </a:r>
            <a:endParaRPr lang="en-US" dirty="0">
              <a:ea typeface="Calibri"/>
              <a:cs typeface="Arial"/>
            </a:endParaRPr>
          </a:p>
          <a:p>
            <a:pPr algn="r" rtl="1">
              <a:lnSpc>
                <a:spcPct val="115000"/>
              </a:lnSpc>
              <a:spcAft>
                <a:spcPts val="1000"/>
              </a:spcAft>
            </a:pPr>
            <a:r>
              <a:rPr lang="ar-IQ" b="1" dirty="0">
                <a:ea typeface="Calibri"/>
              </a:rPr>
              <a:t>-عند مقارنة ساعات القياس اليومية لتراكيز مجموعة </a:t>
            </a:r>
            <a:r>
              <a:rPr lang="ar-IQ" b="1" dirty="0" err="1">
                <a:ea typeface="Calibri"/>
              </a:rPr>
              <a:t>الهيدروكاربونات</a:t>
            </a:r>
            <a:r>
              <a:rPr lang="ar-IQ" b="1" dirty="0">
                <a:ea typeface="Calibri"/>
              </a:rPr>
              <a:t> مع المحدد الوطني المسموح به لمعدل 3 ساعات اظهر تجاوز اغلب القراءات لذلك المحدد </a:t>
            </a:r>
            <a:endParaRPr lang="en-US" dirty="0">
              <a:ea typeface="Calibri"/>
              <a:cs typeface="Arial"/>
            </a:endParaRPr>
          </a:p>
          <a:p>
            <a:pPr algn="r" rtl="1">
              <a:lnSpc>
                <a:spcPct val="115000"/>
              </a:lnSpc>
              <a:spcAft>
                <a:spcPts val="1000"/>
              </a:spcAft>
            </a:pPr>
            <a:r>
              <a:rPr lang="ar-IQ" b="1" dirty="0">
                <a:ea typeface="Calibri"/>
              </a:rPr>
              <a:t>وقد اعزي السبب في تجاوز تلك المعدلات الى الزخم المروري وانتشار المولدات الكهربائية </a:t>
            </a:r>
            <a:r>
              <a:rPr lang="ar-IQ" b="1" dirty="0" err="1">
                <a:ea typeface="Calibri"/>
              </a:rPr>
              <a:t>بالاضافة</a:t>
            </a:r>
            <a:r>
              <a:rPr lang="ar-IQ" b="1" dirty="0">
                <a:ea typeface="Calibri"/>
              </a:rPr>
              <a:t> الى التلوث الناجم عن بعض الانشطة منها محارق المستشفيات </a:t>
            </a:r>
            <a:endParaRPr lang="en-US" dirty="0">
              <a:ea typeface="Calibri"/>
              <a:cs typeface="Arial"/>
            </a:endParaRPr>
          </a:p>
        </p:txBody>
      </p:sp>
    </p:spTree>
    <p:extLst>
      <p:ext uri="{BB962C8B-B14F-4D97-AF65-F5344CB8AC3E}">
        <p14:creationId xmlns:p14="http://schemas.microsoft.com/office/powerpoint/2010/main" val="862403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286000" y="1703913"/>
            <a:ext cx="4572000" cy="3450175"/>
          </a:xfrm>
          <a:prstGeom prst="rect">
            <a:avLst/>
          </a:prstGeom>
        </p:spPr>
        <p:txBody>
          <a:bodyPr>
            <a:spAutoFit/>
          </a:bodyPr>
          <a:lstStyle/>
          <a:p>
            <a:pPr algn="ctr" rtl="1">
              <a:lnSpc>
                <a:spcPct val="115000"/>
              </a:lnSpc>
              <a:spcAft>
                <a:spcPts val="1000"/>
              </a:spcAft>
            </a:pPr>
            <a:r>
              <a:rPr lang="ar-IQ" sz="2400" b="1" dirty="0">
                <a:ea typeface="Calibri"/>
              </a:rPr>
              <a:t>-ثنائي اوكسيد النتروجين </a:t>
            </a:r>
            <a:endParaRPr lang="en-US" dirty="0">
              <a:ea typeface="Calibri"/>
              <a:cs typeface="Arial"/>
            </a:endParaRPr>
          </a:p>
          <a:p>
            <a:pPr algn="r" rtl="1">
              <a:lnSpc>
                <a:spcPct val="115000"/>
              </a:lnSpc>
              <a:spcAft>
                <a:spcPts val="1000"/>
              </a:spcAft>
            </a:pPr>
            <a:r>
              <a:rPr lang="ar-IQ" b="1" dirty="0">
                <a:ea typeface="Calibri"/>
              </a:rPr>
              <a:t>-اعلى نسبة تم ملاحظتها في محطة جنوب بغداد الزعفرانية وكانت اعلى من معدلات العام السابق للعام 2017</a:t>
            </a:r>
            <a:endParaRPr lang="en-US" dirty="0">
              <a:ea typeface="Calibri"/>
              <a:cs typeface="Arial"/>
            </a:endParaRPr>
          </a:p>
          <a:p>
            <a:pPr algn="r" rtl="1">
              <a:lnSpc>
                <a:spcPct val="115000"/>
              </a:lnSpc>
              <a:spcAft>
                <a:spcPts val="1000"/>
              </a:spcAft>
            </a:pPr>
            <a:r>
              <a:rPr lang="ar-IQ" b="1" dirty="0">
                <a:ea typeface="Calibri"/>
              </a:rPr>
              <a:t>-معدل الساعات القياسية اليومية لتراكيز ثاني اوكسيد النتروجين لمحطات بغداد وبابل مع </a:t>
            </a:r>
            <a:r>
              <a:rPr lang="ar-IQ" b="1" dirty="0" err="1">
                <a:ea typeface="Calibri"/>
              </a:rPr>
              <a:t>االمعدل</a:t>
            </a:r>
            <a:r>
              <a:rPr lang="ar-IQ" b="1" dirty="0">
                <a:ea typeface="Calibri"/>
              </a:rPr>
              <a:t> الوطني المحدد لم تتجاوز </a:t>
            </a:r>
            <a:endParaRPr lang="en-US" dirty="0">
              <a:ea typeface="Calibri"/>
              <a:cs typeface="Arial"/>
            </a:endParaRPr>
          </a:p>
          <a:p>
            <a:pPr algn="r" rtl="1">
              <a:lnSpc>
                <a:spcPct val="115000"/>
              </a:lnSpc>
              <a:spcAft>
                <a:spcPts val="1000"/>
              </a:spcAft>
            </a:pPr>
            <a:r>
              <a:rPr lang="ar-IQ" b="1" dirty="0">
                <a:ea typeface="Calibri"/>
              </a:rPr>
              <a:t>-اعزي سبب ارتفاع القراءات في محطة جنوب بغداد عن بقية المحطات يعود الى موقع </a:t>
            </a:r>
            <a:r>
              <a:rPr lang="ar-IQ" b="1" dirty="0" err="1">
                <a:ea typeface="Calibri"/>
              </a:rPr>
              <a:t>المطة</a:t>
            </a:r>
            <a:r>
              <a:rPr lang="ar-IQ" b="1" dirty="0">
                <a:ea typeface="Calibri"/>
              </a:rPr>
              <a:t> قرب محطة توليد الطاقة الغازية جنوب بغداد</a:t>
            </a:r>
            <a:r>
              <a:rPr lang="ar-IQ" dirty="0">
                <a:ea typeface="Calibri"/>
              </a:rPr>
              <a:t> </a:t>
            </a:r>
            <a:endParaRPr lang="en-US" dirty="0">
              <a:ea typeface="Calibri"/>
              <a:cs typeface="Arial"/>
            </a:endParaRPr>
          </a:p>
        </p:txBody>
      </p:sp>
    </p:spTree>
    <p:extLst>
      <p:ext uri="{BB962C8B-B14F-4D97-AF65-F5344CB8AC3E}">
        <p14:creationId xmlns:p14="http://schemas.microsoft.com/office/powerpoint/2010/main" val="2591341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639792"/>
            <a:ext cx="4572000" cy="3578416"/>
          </a:xfrm>
          <a:prstGeom prst="rect">
            <a:avLst/>
          </a:prstGeom>
        </p:spPr>
        <p:txBody>
          <a:bodyPr>
            <a:spAutoFit/>
          </a:bodyPr>
          <a:lstStyle/>
          <a:p>
            <a:pPr algn="ctr" rtl="1">
              <a:lnSpc>
                <a:spcPct val="115000"/>
              </a:lnSpc>
              <a:spcAft>
                <a:spcPts val="1000"/>
              </a:spcAft>
            </a:pPr>
            <a:r>
              <a:rPr lang="ar-IQ" sz="2400" b="1" dirty="0">
                <a:ea typeface="Calibri"/>
              </a:rPr>
              <a:t>-ثنائي اوكسيد الكبريت </a:t>
            </a:r>
            <a:endParaRPr lang="en-US" dirty="0">
              <a:ea typeface="Calibri"/>
              <a:cs typeface="Arial"/>
            </a:endParaRPr>
          </a:p>
          <a:p>
            <a:pPr algn="r" rtl="1">
              <a:lnSpc>
                <a:spcPct val="115000"/>
              </a:lnSpc>
              <a:spcAft>
                <a:spcPts val="1000"/>
              </a:spcAft>
            </a:pPr>
            <a:r>
              <a:rPr lang="ar-IQ" b="1" dirty="0">
                <a:ea typeface="Calibri"/>
              </a:rPr>
              <a:t>لوحظ اعلى تركيز كان بمحطة جامعة بغداد في الجادرية لكنه اقل من العام السابق للعام 2016</a:t>
            </a:r>
            <a:endParaRPr lang="en-US" dirty="0">
              <a:ea typeface="Calibri"/>
              <a:cs typeface="Arial"/>
            </a:endParaRPr>
          </a:p>
          <a:p>
            <a:pPr algn="r" rtl="1">
              <a:lnSpc>
                <a:spcPct val="115000"/>
              </a:lnSpc>
              <a:spcAft>
                <a:spcPts val="1000"/>
              </a:spcAft>
            </a:pPr>
            <a:r>
              <a:rPr lang="ar-IQ" b="1" dirty="0">
                <a:ea typeface="Calibri"/>
              </a:rPr>
              <a:t>-ارتفاع معدل محطات </a:t>
            </a:r>
            <a:r>
              <a:rPr lang="ar-IQ" b="1" dirty="0" err="1">
                <a:ea typeface="Calibri"/>
              </a:rPr>
              <a:t>الوزيرية</a:t>
            </a:r>
            <a:r>
              <a:rPr lang="ar-IQ" b="1" dirty="0">
                <a:ea typeface="Calibri"/>
              </a:rPr>
              <a:t> والاندلس والكاظمية </a:t>
            </a:r>
            <a:endParaRPr lang="en-US" dirty="0">
              <a:ea typeface="Calibri"/>
              <a:cs typeface="Arial"/>
            </a:endParaRPr>
          </a:p>
          <a:p>
            <a:pPr algn="r" rtl="1">
              <a:lnSpc>
                <a:spcPct val="115000"/>
              </a:lnSpc>
              <a:spcAft>
                <a:spcPts val="1000"/>
              </a:spcAft>
            </a:pPr>
            <a:r>
              <a:rPr lang="ar-IQ" b="1" dirty="0">
                <a:ea typeface="Calibri"/>
              </a:rPr>
              <a:t>-معدل محطات بابل كانت اعلى من معدل العام السابق 2016</a:t>
            </a:r>
            <a:endParaRPr lang="en-US" dirty="0">
              <a:ea typeface="Calibri"/>
              <a:cs typeface="Arial"/>
            </a:endParaRPr>
          </a:p>
          <a:p>
            <a:pPr algn="r" rtl="1">
              <a:lnSpc>
                <a:spcPct val="115000"/>
              </a:lnSpc>
              <a:spcAft>
                <a:spcPts val="1000"/>
              </a:spcAft>
            </a:pPr>
            <a:r>
              <a:rPr lang="ar-IQ" b="1" dirty="0">
                <a:ea typeface="Calibri"/>
              </a:rPr>
              <a:t>-اعزي سبب ارتفاع قراءات محطة الجادرية هو قرب موقع جامعة بغداد من منطقة المصادر الملوثة وهي محطة توليد الطاقة الكهربائية ومصفى الدورة </a:t>
            </a:r>
            <a:endParaRPr lang="en-US" dirty="0">
              <a:ea typeface="Calibri"/>
              <a:cs typeface="Arial"/>
            </a:endParaRPr>
          </a:p>
        </p:txBody>
      </p:sp>
    </p:spTree>
    <p:extLst>
      <p:ext uri="{BB962C8B-B14F-4D97-AF65-F5344CB8AC3E}">
        <p14:creationId xmlns:p14="http://schemas.microsoft.com/office/powerpoint/2010/main" val="1493338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480518"/>
            <a:ext cx="4572000" cy="3896964"/>
          </a:xfrm>
          <a:prstGeom prst="rect">
            <a:avLst/>
          </a:prstGeom>
        </p:spPr>
        <p:txBody>
          <a:bodyPr>
            <a:spAutoFit/>
          </a:bodyPr>
          <a:lstStyle/>
          <a:p>
            <a:pPr algn="ctr" rtl="1">
              <a:lnSpc>
                <a:spcPct val="115000"/>
              </a:lnSpc>
              <a:spcAft>
                <a:spcPts val="1000"/>
              </a:spcAft>
            </a:pPr>
            <a:r>
              <a:rPr lang="ar-IQ" sz="2400" b="1" dirty="0">
                <a:ea typeface="Calibri"/>
              </a:rPr>
              <a:t>احادي اوكسيد الكربون </a:t>
            </a:r>
            <a:endParaRPr lang="en-US" dirty="0">
              <a:ea typeface="Calibri"/>
              <a:cs typeface="Arial"/>
            </a:endParaRPr>
          </a:p>
          <a:p>
            <a:pPr algn="r" rtl="1">
              <a:lnSpc>
                <a:spcPct val="115000"/>
              </a:lnSpc>
              <a:spcAft>
                <a:spcPts val="1000"/>
              </a:spcAft>
            </a:pPr>
            <a:r>
              <a:rPr lang="ar-IQ" dirty="0">
                <a:ea typeface="Calibri"/>
              </a:rPr>
              <a:t>-</a:t>
            </a:r>
            <a:r>
              <a:rPr lang="ar-IQ" b="1" dirty="0">
                <a:ea typeface="Calibri"/>
              </a:rPr>
              <a:t>لوحظ اعلى تركيز لغاز احادي اوكسيد الكربون كان لمحطة جامعة بغداد الجادرية وبمعدل اعلى من العام 2016</a:t>
            </a:r>
            <a:endParaRPr lang="en-US" dirty="0">
              <a:ea typeface="Calibri"/>
              <a:cs typeface="Arial"/>
            </a:endParaRPr>
          </a:p>
          <a:p>
            <a:pPr algn="r" rtl="1">
              <a:lnSpc>
                <a:spcPct val="115000"/>
              </a:lnSpc>
              <a:spcAft>
                <a:spcPts val="1000"/>
              </a:spcAft>
            </a:pPr>
            <a:r>
              <a:rPr lang="ar-IQ" b="1" dirty="0">
                <a:ea typeface="Calibri"/>
              </a:rPr>
              <a:t>-ارتفاع معدل محطات </a:t>
            </a:r>
            <a:r>
              <a:rPr lang="ar-IQ" b="1" dirty="0" err="1">
                <a:ea typeface="Calibri"/>
              </a:rPr>
              <a:t>الوزيرية</a:t>
            </a:r>
            <a:r>
              <a:rPr lang="ar-IQ" b="1" dirty="0">
                <a:ea typeface="Calibri"/>
              </a:rPr>
              <a:t> وجنوب بغداد عن العام 2016</a:t>
            </a:r>
            <a:endParaRPr lang="en-US" dirty="0">
              <a:ea typeface="Calibri"/>
              <a:cs typeface="Arial"/>
            </a:endParaRPr>
          </a:p>
          <a:p>
            <a:pPr algn="r" rtl="1">
              <a:lnSpc>
                <a:spcPct val="115000"/>
              </a:lnSpc>
              <a:spcAft>
                <a:spcPts val="1000"/>
              </a:spcAft>
            </a:pPr>
            <a:r>
              <a:rPr lang="ar-IQ" b="1" dirty="0">
                <a:ea typeface="Calibri"/>
              </a:rPr>
              <a:t>-الساعات القياسية اليومية لتركيز الغاز بمحطات بغداد وبابل لم تتجاوز المحدد الوطني </a:t>
            </a:r>
            <a:endParaRPr lang="en-US" dirty="0">
              <a:ea typeface="Calibri"/>
              <a:cs typeface="Arial"/>
            </a:endParaRPr>
          </a:p>
          <a:p>
            <a:pPr algn="r" rtl="1">
              <a:lnSpc>
                <a:spcPct val="115000"/>
              </a:lnSpc>
              <a:spcAft>
                <a:spcPts val="1000"/>
              </a:spcAft>
            </a:pPr>
            <a:r>
              <a:rPr lang="ar-IQ" b="1" dirty="0">
                <a:ea typeface="Calibri"/>
              </a:rPr>
              <a:t>-اعزي سبب ارتفاع قراءات محطة جامعة بغداد الجادرية لقرب الموقع من منطقة المصادر الملوثة وهي محطة توليد الكهرباء ومصفى الدورة </a:t>
            </a:r>
            <a:endParaRPr lang="en-US" dirty="0">
              <a:ea typeface="Calibri"/>
              <a:cs typeface="Arial"/>
            </a:endParaRPr>
          </a:p>
        </p:txBody>
      </p:sp>
    </p:spTree>
    <p:extLst>
      <p:ext uri="{BB962C8B-B14F-4D97-AF65-F5344CB8AC3E}">
        <p14:creationId xmlns:p14="http://schemas.microsoft.com/office/powerpoint/2010/main" val="521821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286000" y="907541"/>
            <a:ext cx="4572000" cy="5042919"/>
          </a:xfrm>
          <a:prstGeom prst="rect">
            <a:avLst/>
          </a:prstGeom>
        </p:spPr>
        <p:txBody>
          <a:bodyPr>
            <a:spAutoFit/>
          </a:bodyPr>
          <a:lstStyle/>
          <a:p>
            <a:pPr algn="ctr" rtl="1">
              <a:lnSpc>
                <a:spcPct val="115000"/>
              </a:lnSpc>
              <a:spcAft>
                <a:spcPts val="1000"/>
              </a:spcAft>
            </a:pPr>
            <a:r>
              <a:rPr lang="ar-IQ" sz="2400" b="1" dirty="0">
                <a:ea typeface="Calibri"/>
              </a:rPr>
              <a:t>الخلاصة </a:t>
            </a:r>
            <a:endParaRPr lang="en-US" dirty="0">
              <a:ea typeface="Calibri"/>
              <a:cs typeface="Arial"/>
            </a:endParaRPr>
          </a:p>
          <a:p>
            <a:pPr algn="r" rtl="1">
              <a:lnSpc>
                <a:spcPct val="115000"/>
              </a:lnSpc>
              <a:spcAft>
                <a:spcPts val="1000"/>
              </a:spcAft>
            </a:pPr>
            <a:r>
              <a:rPr lang="ar-IQ" b="1" dirty="0">
                <a:ea typeface="Calibri"/>
              </a:rPr>
              <a:t>اذا كان الماء ارخص موجود واغلى مفقود , يوازي هذا اهمية الهواء في حياتنا اذن نحن نستحق ان يكون هذا الهواء نقيا صحيا </a:t>
            </a:r>
            <a:r>
              <a:rPr lang="ar-IQ" b="1" dirty="0" err="1">
                <a:ea typeface="Calibri"/>
              </a:rPr>
              <a:t>نستنشقه</a:t>
            </a:r>
            <a:r>
              <a:rPr lang="ar-IQ" b="1" dirty="0">
                <a:ea typeface="Calibri"/>
              </a:rPr>
              <a:t> دون خوف من نتيجة هذا الاستنشاق خشية التسمم او الالتهاب التنفسي .. اذن لنكن جميعا حراس امينين على الهواء التي انعم الله علينا به ومكوناته المتوازنة من الغازات المكونة له وان لا نخل بهذا التوازن حفاظا على استدامته وكوكبنا لجيل الحاضر والاجيال المقبلة </a:t>
            </a:r>
            <a:endParaRPr lang="en-US" dirty="0">
              <a:ea typeface="Calibri"/>
              <a:cs typeface="Arial"/>
            </a:endParaRPr>
          </a:p>
          <a:p>
            <a:pPr algn="r" rtl="1">
              <a:lnSpc>
                <a:spcPct val="115000"/>
              </a:lnSpc>
              <a:spcAft>
                <a:spcPts val="1000"/>
              </a:spcAft>
            </a:pPr>
            <a:r>
              <a:rPr lang="ar-IQ" b="1" dirty="0">
                <a:ea typeface="Calibri"/>
              </a:rPr>
              <a:t>اخيرا ... اقول اتمنى ان نساهم جميعا في المشاركة في مبادرة المليار شجرة التي من شأنها ان تخفض درجة الحرارة وبما ينعكس على تحقيق هدف مهم من اهداف التنمية المستدامة </a:t>
            </a:r>
            <a:endParaRPr lang="en-US" dirty="0">
              <a:ea typeface="Calibri"/>
              <a:cs typeface="Arial"/>
            </a:endParaRPr>
          </a:p>
          <a:p>
            <a:pPr algn="r" rtl="1">
              <a:lnSpc>
                <a:spcPct val="115000"/>
              </a:lnSpc>
              <a:spcAft>
                <a:spcPts val="1000"/>
              </a:spcAft>
            </a:pPr>
            <a:r>
              <a:rPr lang="ar-IQ" b="1" dirty="0">
                <a:ea typeface="Calibri"/>
              </a:rPr>
              <a:t> </a:t>
            </a:r>
            <a:endParaRPr lang="en-US" dirty="0">
              <a:ea typeface="Calibri"/>
              <a:cs typeface="Arial"/>
            </a:endParaRPr>
          </a:p>
        </p:txBody>
      </p:sp>
    </p:spTree>
    <p:extLst>
      <p:ext uri="{BB962C8B-B14F-4D97-AF65-F5344CB8AC3E}">
        <p14:creationId xmlns:p14="http://schemas.microsoft.com/office/powerpoint/2010/main" val="1845686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863187"/>
            <a:ext cx="4572000" cy="3131627"/>
          </a:xfrm>
          <a:prstGeom prst="rect">
            <a:avLst/>
          </a:prstGeom>
        </p:spPr>
        <p:txBody>
          <a:bodyPr>
            <a:spAutoFit/>
          </a:bodyPr>
          <a:lstStyle/>
          <a:p>
            <a:pPr algn="ctr" rtl="1">
              <a:lnSpc>
                <a:spcPct val="115000"/>
              </a:lnSpc>
              <a:spcAft>
                <a:spcPts val="1000"/>
              </a:spcAft>
            </a:pPr>
            <a:r>
              <a:rPr lang="ar-IQ" sz="2400" b="1" dirty="0">
                <a:ea typeface="Calibri"/>
              </a:rPr>
              <a:t>المقترحات  </a:t>
            </a:r>
            <a:endParaRPr lang="en-US" dirty="0">
              <a:ea typeface="Calibri"/>
              <a:cs typeface="Arial"/>
            </a:endParaRPr>
          </a:p>
          <a:p>
            <a:pPr algn="r" rtl="1">
              <a:lnSpc>
                <a:spcPct val="115000"/>
              </a:lnSpc>
              <a:spcAft>
                <a:spcPts val="1000"/>
              </a:spcAft>
            </a:pPr>
            <a:r>
              <a:rPr lang="ar-IQ" b="1" dirty="0">
                <a:ea typeface="Calibri"/>
              </a:rPr>
              <a:t>1-تفعيل مشروع الحزام الاخضر لمحافظة بغداد الذي يعمل </a:t>
            </a:r>
            <a:r>
              <a:rPr lang="ar-IQ" b="1" dirty="0" err="1">
                <a:ea typeface="Calibri"/>
              </a:rPr>
              <a:t>كمصدات</a:t>
            </a:r>
            <a:r>
              <a:rPr lang="ar-IQ" b="1" dirty="0">
                <a:ea typeface="Calibri"/>
              </a:rPr>
              <a:t> </a:t>
            </a:r>
            <a:r>
              <a:rPr lang="ar-IQ" b="1" dirty="0" err="1">
                <a:ea typeface="Calibri"/>
              </a:rPr>
              <a:t>للاتربة</a:t>
            </a:r>
            <a:r>
              <a:rPr lang="ar-IQ" b="1" dirty="0">
                <a:ea typeface="Calibri"/>
              </a:rPr>
              <a:t> العالقة ومثبت للتربة </a:t>
            </a:r>
            <a:endParaRPr lang="en-US" dirty="0">
              <a:ea typeface="Calibri"/>
              <a:cs typeface="Arial"/>
            </a:endParaRPr>
          </a:p>
          <a:p>
            <a:pPr algn="r" rtl="1">
              <a:lnSpc>
                <a:spcPct val="115000"/>
              </a:lnSpc>
              <a:spcAft>
                <a:spcPts val="1000"/>
              </a:spcAft>
            </a:pPr>
            <a:r>
              <a:rPr lang="ar-IQ" b="1" dirty="0">
                <a:ea typeface="Calibri"/>
              </a:rPr>
              <a:t>2-انشاء طرق خارجية حول المدن وخاصة بغداد لتقليل الاختناقات المرورية والتي تسهم في تلوث الهواء </a:t>
            </a:r>
            <a:endParaRPr lang="en-US" dirty="0">
              <a:ea typeface="Calibri"/>
              <a:cs typeface="Arial"/>
            </a:endParaRPr>
          </a:p>
          <a:p>
            <a:pPr algn="r" rtl="1">
              <a:lnSpc>
                <a:spcPct val="115000"/>
              </a:lnSpc>
              <a:spcAft>
                <a:spcPts val="1000"/>
              </a:spcAft>
            </a:pPr>
            <a:r>
              <a:rPr lang="ar-IQ" b="1" dirty="0">
                <a:ea typeface="Calibri"/>
              </a:rPr>
              <a:t>3-التنسيق مع منظمة الامم المتحدة وقسم العلاقات الدولية البيئية  في مجال </a:t>
            </a:r>
            <a:r>
              <a:rPr lang="ar-IQ" b="1" dirty="0" err="1">
                <a:ea typeface="Calibri"/>
              </a:rPr>
              <a:t>نوعيد</a:t>
            </a:r>
            <a:r>
              <a:rPr lang="ar-IQ" b="1" dirty="0">
                <a:ea typeface="Calibri"/>
              </a:rPr>
              <a:t> الهواء المحيط ووضع التشريعات البيئية الخاصة بنوعية الهواء </a:t>
            </a:r>
            <a:endParaRPr lang="en-US" dirty="0">
              <a:ea typeface="Calibri"/>
              <a:cs typeface="Arial"/>
            </a:endParaRPr>
          </a:p>
        </p:txBody>
      </p:sp>
    </p:spTree>
    <p:extLst>
      <p:ext uri="{BB962C8B-B14F-4D97-AF65-F5344CB8AC3E}">
        <p14:creationId xmlns:p14="http://schemas.microsoft.com/office/powerpoint/2010/main" val="1268882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95536" y="175289"/>
            <a:ext cx="7992888" cy="4277581"/>
          </a:xfrm>
          <a:prstGeom prst="rect">
            <a:avLst/>
          </a:prstGeom>
        </p:spPr>
        <p:txBody>
          <a:bodyPr wrap="square">
            <a:spAutoFit/>
          </a:bodyPr>
          <a:lstStyle/>
          <a:p>
            <a:pPr algn="r" rtl="1">
              <a:lnSpc>
                <a:spcPct val="115000"/>
              </a:lnSpc>
              <a:spcAft>
                <a:spcPts val="1000"/>
              </a:spcAft>
            </a:pPr>
            <a:r>
              <a:rPr lang="ar-IQ" sz="2400" b="1" dirty="0">
                <a:ea typeface="Calibri"/>
              </a:rPr>
              <a:t>المقدمة </a:t>
            </a:r>
            <a:endParaRPr lang="en-US" dirty="0">
              <a:ea typeface="Calibri"/>
              <a:cs typeface="Arial"/>
            </a:endParaRPr>
          </a:p>
          <a:p>
            <a:pPr algn="r" rtl="1">
              <a:lnSpc>
                <a:spcPct val="115000"/>
              </a:lnSpc>
              <a:spcAft>
                <a:spcPts val="1000"/>
              </a:spcAft>
            </a:pPr>
            <a:r>
              <a:rPr lang="ar-IQ" b="1" dirty="0">
                <a:ea typeface="Calibri"/>
              </a:rPr>
              <a:t>مع تفاقم مشكلة تغيرات المناخ ووعي الانسان لخطرها على مستقبل الحياة على الكرة الارضية اخذت المساعي العالمية تتراصف وتتوحد مع الوقت والمؤتمرات اصبحت تعقد باستمرار لمناقشة هذه القضية لغرض التوصل الى حلول بشأنها </a:t>
            </a:r>
            <a:endParaRPr lang="en-US" dirty="0">
              <a:ea typeface="Calibri"/>
              <a:cs typeface="Arial"/>
            </a:endParaRPr>
          </a:p>
          <a:p>
            <a:pPr algn="r" rtl="1">
              <a:lnSpc>
                <a:spcPct val="115000"/>
              </a:lnSpc>
              <a:spcAft>
                <a:spcPts val="1000"/>
              </a:spcAft>
            </a:pPr>
            <a:r>
              <a:rPr lang="ar-IQ" b="1" dirty="0">
                <a:ea typeface="Calibri"/>
              </a:rPr>
              <a:t>وانطلاقا من تضامن العراق مع المجتمع الدولي ومشاطرة القلق والمخاوف من تفاقم مشكلة تغير المناخ وتأثيراتها على مجمل الحياة على كوكب الارض , من هنا جاءت مساهمة العراق الطوعية في خفض انبعاثاته وفق </a:t>
            </a:r>
            <a:r>
              <a:rPr lang="ar-IQ" b="1" dirty="0" err="1">
                <a:ea typeface="Calibri"/>
              </a:rPr>
              <a:t>سيناريوهين</a:t>
            </a:r>
            <a:r>
              <a:rPr lang="ar-IQ" b="1" dirty="0">
                <a:ea typeface="Calibri"/>
              </a:rPr>
              <a:t> احدهما بجهد وطني 1% وهو معتمد على تحقيق الامن والسلام في ربوع العراق والاخر وهو الاكبر 13% معتمدا على تحقيق  الاستثمار في العراق في مجال الادارة البيئية السليمة للكربون وادخال التقنيات البيئية منخفضة الكربون والطاقات المتجددة والابنية الخضراء من خلال اليات وصناديق الدعم </a:t>
            </a:r>
            <a:r>
              <a:rPr lang="ar-IQ" b="1" dirty="0" err="1">
                <a:ea typeface="Calibri"/>
              </a:rPr>
              <a:t>الاتقاقية</a:t>
            </a:r>
            <a:r>
              <a:rPr lang="ar-IQ" b="1" dirty="0">
                <a:ea typeface="Calibri"/>
              </a:rPr>
              <a:t> والبروتوكول كصندوق المناخ الاخضر </a:t>
            </a:r>
            <a:r>
              <a:rPr lang="en-US" b="1" dirty="0">
                <a:ea typeface="Calibri"/>
                <a:cs typeface="Arial"/>
              </a:rPr>
              <a:t>GCF </a:t>
            </a:r>
            <a:r>
              <a:rPr lang="ar-IQ" b="1" dirty="0">
                <a:ea typeface="Calibri"/>
              </a:rPr>
              <a:t> وصندوق التكيف </a:t>
            </a:r>
            <a:r>
              <a:rPr lang="en-US" b="1" dirty="0">
                <a:ea typeface="Calibri"/>
                <a:cs typeface="Arial"/>
              </a:rPr>
              <a:t>AF</a:t>
            </a:r>
            <a:r>
              <a:rPr lang="ar-IQ" b="1" dirty="0">
                <a:ea typeface="Calibri"/>
              </a:rPr>
              <a:t>  والية التنمية النظيفة </a:t>
            </a:r>
            <a:r>
              <a:rPr lang="en-US" b="1" dirty="0">
                <a:ea typeface="Calibri"/>
                <a:cs typeface="Arial"/>
              </a:rPr>
              <a:t>CDM </a:t>
            </a:r>
            <a:r>
              <a:rPr lang="ar-IQ" b="1" dirty="0">
                <a:ea typeface="Calibri"/>
              </a:rPr>
              <a:t> فجاءت المساهمة الوطنية بحزم من المشاريع الممكنة التنفيذ ضمن </a:t>
            </a:r>
            <a:r>
              <a:rPr lang="ar-IQ" b="1" dirty="0" err="1">
                <a:ea typeface="Calibri"/>
              </a:rPr>
              <a:t>السناريوهين</a:t>
            </a:r>
            <a:r>
              <a:rPr lang="ar-IQ" b="1" dirty="0">
                <a:ea typeface="Calibri"/>
              </a:rPr>
              <a:t> الانفي الذكر.</a:t>
            </a:r>
            <a:endParaRPr lang="en-US" dirty="0">
              <a:ea typeface="Calibri"/>
              <a:cs typeface="Arial"/>
            </a:endParaRPr>
          </a:p>
        </p:txBody>
      </p:sp>
    </p:spTree>
    <p:extLst>
      <p:ext uri="{BB962C8B-B14F-4D97-AF65-F5344CB8AC3E}">
        <p14:creationId xmlns:p14="http://schemas.microsoft.com/office/powerpoint/2010/main" val="1598658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1268759"/>
            <a:ext cx="7992888" cy="2861296"/>
          </a:xfrm>
          <a:prstGeom prst="rect">
            <a:avLst/>
          </a:prstGeom>
        </p:spPr>
        <p:txBody>
          <a:bodyPr wrap="square">
            <a:spAutoFit/>
          </a:bodyPr>
          <a:lstStyle/>
          <a:p>
            <a:pPr algn="ctr" rtl="1">
              <a:lnSpc>
                <a:spcPct val="115000"/>
              </a:lnSpc>
              <a:spcAft>
                <a:spcPts val="1000"/>
              </a:spcAft>
            </a:pPr>
            <a:r>
              <a:rPr lang="ar-IQ" sz="2400" b="1" dirty="0">
                <a:ea typeface="Calibri"/>
              </a:rPr>
              <a:t>تلوث الهواء </a:t>
            </a:r>
            <a:endParaRPr lang="en-US" dirty="0">
              <a:ea typeface="Calibri"/>
              <a:cs typeface="Arial"/>
            </a:endParaRPr>
          </a:p>
          <a:p>
            <a:r>
              <a:rPr lang="ar-IQ" b="1" dirty="0">
                <a:ea typeface="Calibri"/>
              </a:rPr>
              <a:t>ظهرت مشكلة تلوث الهواء فعليا مع بداية الثورة الصناعية في العالم والتزايد الهائل في عدد السكان وزيادة وسائل النقل وتطورها اضافة الى اعمال الحفريات والصيانة والبناء فضلا عن تقلبات الجو مثل هبوب العواصف الغبارية والرملية ويضاف لها التلوث الناتج عن عمليات تكرير واستخراج وتحويل وتصفية النفط وغيرها من العمليات , مما ادى الى انبعاث كميات من الغازات المسببة لتلوث الهواء .يعتبر تلوث الهواء القضية البيئية الكبرى التي تحتوي على الكثير من التحديات والصعوبات التي تواجه العالم ومنها العراق , يتميز هذا التلوث عن غيره من اشكال التلوث بأنه سريع الانتشار ولا يقتصر تأثيره على منطقة المصدر فحسب بل يمتد الى  المناطق المجاورة والبعيدة و </a:t>
            </a:r>
            <a:r>
              <a:rPr lang="ar-IQ" b="1" dirty="0" err="1">
                <a:ea typeface="Calibri"/>
              </a:rPr>
              <a:t>لايمكن</a:t>
            </a:r>
            <a:r>
              <a:rPr lang="ar-IQ" b="1" dirty="0">
                <a:ea typeface="Calibri"/>
              </a:rPr>
              <a:t> السيطرة عليه بعد خروجه من المصدر لذا يجي التحكم به ومعالجته قبل خروجه الى الهواء </a:t>
            </a:r>
            <a:endParaRPr lang="en-US" dirty="0"/>
          </a:p>
        </p:txBody>
      </p:sp>
    </p:spTree>
    <p:extLst>
      <p:ext uri="{BB962C8B-B14F-4D97-AF65-F5344CB8AC3E}">
        <p14:creationId xmlns:p14="http://schemas.microsoft.com/office/powerpoint/2010/main" val="2131873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374574"/>
            <a:ext cx="7992888" cy="5153206"/>
          </a:xfrm>
          <a:prstGeom prst="rect">
            <a:avLst/>
          </a:prstGeom>
        </p:spPr>
        <p:txBody>
          <a:bodyPr wrap="square">
            <a:spAutoFit/>
          </a:bodyPr>
          <a:lstStyle/>
          <a:p>
            <a:pPr algn="ctr" rtl="1">
              <a:lnSpc>
                <a:spcPct val="115000"/>
              </a:lnSpc>
              <a:spcAft>
                <a:spcPts val="1000"/>
              </a:spcAft>
            </a:pPr>
            <a:r>
              <a:rPr lang="ar-IQ" sz="2400" b="1" dirty="0">
                <a:ea typeface="Calibri"/>
              </a:rPr>
              <a:t>اقسام ملوثات الهواء </a:t>
            </a:r>
            <a:endParaRPr lang="en-US" dirty="0">
              <a:ea typeface="Calibri"/>
              <a:cs typeface="Arial"/>
            </a:endParaRPr>
          </a:p>
          <a:p>
            <a:pPr algn="r" rtl="1">
              <a:lnSpc>
                <a:spcPct val="115000"/>
              </a:lnSpc>
              <a:spcAft>
                <a:spcPts val="1000"/>
              </a:spcAft>
            </a:pPr>
            <a:r>
              <a:rPr lang="ar-IQ" b="1" dirty="0">
                <a:ea typeface="Calibri"/>
              </a:rPr>
              <a:t>تقسم ملوثات الهواء الى نوعين اساسيين هما </a:t>
            </a:r>
            <a:endParaRPr lang="en-US" dirty="0">
              <a:ea typeface="Calibri"/>
              <a:cs typeface="Arial"/>
            </a:endParaRPr>
          </a:p>
          <a:p>
            <a:pPr algn="r" rtl="1">
              <a:lnSpc>
                <a:spcPct val="115000"/>
              </a:lnSpc>
              <a:spcAft>
                <a:spcPts val="1000"/>
              </a:spcAft>
            </a:pPr>
            <a:r>
              <a:rPr lang="ar-IQ" b="1" dirty="0">
                <a:ea typeface="Calibri"/>
              </a:rPr>
              <a:t>1-الغازات </a:t>
            </a:r>
            <a:endParaRPr lang="en-US" dirty="0">
              <a:ea typeface="Calibri"/>
              <a:cs typeface="Arial"/>
            </a:endParaRPr>
          </a:p>
          <a:p>
            <a:pPr algn="r" rtl="1">
              <a:lnSpc>
                <a:spcPct val="115000"/>
              </a:lnSpc>
              <a:spcAft>
                <a:spcPts val="1000"/>
              </a:spcAft>
            </a:pPr>
            <a:r>
              <a:rPr lang="ar-IQ" b="1" dirty="0">
                <a:ea typeface="Calibri"/>
              </a:rPr>
              <a:t>2-الجسيمات العالقة </a:t>
            </a:r>
            <a:endParaRPr lang="en-US" dirty="0">
              <a:ea typeface="Calibri"/>
              <a:cs typeface="Arial"/>
            </a:endParaRPr>
          </a:p>
          <a:p>
            <a:pPr algn="r" rtl="1">
              <a:lnSpc>
                <a:spcPct val="115000"/>
              </a:lnSpc>
              <a:spcAft>
                <a:spcPts val="1000"/>
              </a:spcAft>
            </a:pPr>
            <a:r>
              <a:rPr lang="ar-IQ" sz="2400" b="1" dirty="0">
                <a:ea typeface="Calibri"/>
              </a:rPr>
              <a:t>اولا الملوثات الغازية </a:t>
            </a:r>
            <a:endParaRPr lang="en-US" dirty="0">
              <a:ea typeface="Calibri"/>
              <a:cs typeface="Arial"/>
            </a:endParaRPr>
          </a:p>
          <a:p>
            <a:pPr algn="r" rtl="1">
              <a:lnSpc>
                <a:spcPct val="115000"/>
              </a:lnSpc>
              <a:spcAft>
                <a:spcPts val="1000"/>
              </a:spcAft>
            </a:pPr>
            <a:r>
              <a:rPr lang="ar-IQ" b="1" dirty="0">
                <a:ea typeface="Calibri"/>
              </a:rPr>
              <a:t>تعد من اخطر العناصر الملوثة للهواء لماذا ( وذلك لسهولة انتشارها وانتقالها وتعلقها في الهواء فضلا عن قدرتها على التفاعل بسهولة اكثر م العناصر الاخرى وهي تشكل اكبر نسبة من ملوثات الهواء المختلفة زمنها اكاسيد الكربون , اكاسيد الكبريت , </a:t>
            </a:r>
            <a:r>
              <a:rPr lang="ar-IQ" b="1" dirty="0" err="1">
                <a:ea typeface="Calibri"/>
              </a:rPr>
              <a:t>الكاسيد</a:t>
            </a:r>
            <a:r>
              <a:rPr lang="ar-IQ" b="1" dirty="0">
                <a:ea typeface="Calibri"/>
              </a:rPr>
              <a:t> النتروجين ومجموعة </a:t>
            </a:r>
            <a:r>
              <a:rPr lang="ar-IQ" b="1" dirty="0" err="1">
                <a:ea typeface="Calibri"/>
              </a:rPr>
              <a:t>الهيدروكاربونات</a:t>
            </a:r>
            <a:r>
              <a:rPr lang="ar-IQ" b="1" dirty="0">
                <a:ea typeface="Calibri"/>
              </a:rPr>
              <a:t> , </a:t>
            </a:r>
            <a:r>
              <a:rPr lang="ar-IQ" b="1" dirty="0" err="1">
                <a:ea typeface="Calibri"/>
              </a:rPr>
              <a:t>وكبريتنيد</a:t>
            </a:r>
            <a:r>
              <a:rPr lang="ar-IQ" b="1" dirty="0">
                <a:ea typeface="Calibri"/>
              </a:rPr>
              <a:t> الهيدروجين ) وغيرها وبالنسبة لتأثيرها الصحي يعتمد على نوع </a:t>
            </a:r>
            <a:endParaRPr lang="en-US" dirty="0">
              <a:ea typeface="Calibri"/>
              <a:cs typeface="Arial"/>
            </a:endParaRPr>
          </a:p>
          <a:p>
            <a:pPr algn="r" rtl="1">
              <a:lnSpc>
                <a:spcPct val="115000"/>
              </a:lnSpc>
              <a:spcAft>
                <a:spcPts val="1000"/>
              </a:spcAft>
            </a:pPr>
            <a:r>
              <a:rPr lang="ar-IQ" b="1" dirty="0">
                <a:ea typeface="Calibri"/>
              </a:rPr>
              <a:t>- نوع المادة الملوثة </a:t>
            </a:r>
            <a:endParaRPr lang="en-US" dirty="0">
              <a:ea typeface="Calibri"/>
              <a:cs typeface="Arial"/>
            </a:endParaRPr>
          </a:p>
          <a:p>
            <a:pPr algn="r" rtl="1">
              <a:lnSpc>
                <a:spcPct val="115000"/>
              </a:lnSpc>
              <a:spcAft>
                <a:spcPts val="1000"/>
              </a:spcAft>
            </a:pPr>
            <a:r>
              <a:rPr lang="ar-IQ" b="1" dirty="0">
                <a:ea typeface="Calibri"/>
              </a:rPr>
              <a:t>- فترة التعرض </a:t>
            </a:r>
            <a:endParaRPr lang="en-US" dirty="0">
              <a:ea typeface="Calibri"/>
              <a:cs typeface="Arial"/>
            </a:endParaRPr>
          </a:p>
          <a:p>
            <a:pPr algn="r" rtl="1">
              <a:lnSpc>
                <a:spcPct val="115000"/>
              </a:lnSpc>
              <a:spcAft>
                <a:spcPts val="1000"/>
              </a:spcAft>
            </a:pPr>
            <a:r>
              <a:rPr lang="ar-IQ" b="1" dirty="0">
                <a:ea typeface="Calibri"/>
              </a:rPr>
              <a:t>- تركيزها في الهواء </a:t>
            </a:r>
            <a:endParaRPr lang="en-US" dirty="0">
              <a:ea typeface="Calibri"/>
              <a:cs typeface="Arial"/>
            </a:endParaRPr>
          </a:p>
        </p:txBody>
      </p:sp>
    </p:spTree>
    <p:extLst>
      <p:ext uri="{BB962C8B-B14F-4D97-AF65-F5344CB8AC3E}">
        <p14:creationId xmlns:p14="http://schemas.microsoft.com/office/powerpoint/2010/main" val="3263772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7920880" cy="3025444"/>
          </a:xfrm>
          <a:prstGeom prst="rect">
            <a:avLst/>
          </a:prstGeom>
        </p:spPr>
        <p:txBody>
          <a:bodyPr wrap="square">
            <a:spAutoFit/>
          </a:bodyPr>
          <a:lstStyle/>
          <a:p>
            <a:pPr algn="ctr" rtl="1">
              <a:lnSpc>
                <a:spcPct val="115000"/>
              </a:lnSpc>
              <a:spcAft>
                <a:spcPts val="1000"/>
              </a:spcAft>
            </a:pPr>
            <a:endParaRPr lang="ar-IQ" sz="2400" b="1" dirty="0" smtClean="0">
              <a:ea typeface="Calibri"/>
            </a:endParaRPr>
          </a:p>
          <a:p>
            <a:pPr algn="ctr" rtl="1">
              <a:lnSpc>
                <a:spcPct val="115000"/>
              </a:lnSpc>
              <a:spcAft>
                <a:spcPts val="1000"/>
              </a:spcAft>
            </a:pPr>
            <a:endParaRPr lang="ar-IQ" sz="2400" b="1" dirty="0">
              <a:ea typeface="Calibri"/>
            </a:endParaRPr>
          </a:p>
          <a:p>
            <a:pPr algn="ctr" rtl="1">
              <a:lnSpc>
                <a:spcPct val="115000"/>
              </a:lnSpc>
              <a:spcAft>
                <a:spcPts val="1000"/>
              </a:spcAft>
            </a:pPr>
            <a:r>
              <a:rPr lang="ar-IQ" sz="2400" b="1" dirty="0" smtClean="0">
                <a:ea typeface="Calibri"/>
              </a:rPr>
              <a:t>ما </a:t>
            </a:r>
            <a:r>
              <a:rPr lang="ar-IQ" sz="2400" b="1" dirty="0">
                <a:ea typeface="Calibri"/>
              </a:rPr>
              <a:t>هي مصادر  الملوثات  الغازية؟؟؟</a:t>
            </a:r>
            <a:endParaRPr lang="en-US" dirty="0">
              <a:ea typeface="Calibri"/>
              <a:cs typeface="Arial"/>
            </a:endParaRPr>
          </a:p>
          <a:p>
            <a:pPr algn="r" rtl="1">
              <a:lnSpc>
                <a:spcPct val="115000"/>
              </a:lnSpc>
              <a:spcAft>
                <a:spcPts val="1000"/>
              </a:spcAft>
            </a:pPr>
            <a:r>
              <a:rPr lang="ar-IQ" b="1" dirty="0">
                <a:ea typeface="Calibri"/>
              </a:rPr>
              <a:t>مصادر الملوثات الغازية  كثيرة , منها محطات توليد الطاقة الكهربائية , معامل الكيمياويات والمصانع التي ينتج عنها الانبعاثات الغازية نتيجة العمليات الكيمياوية , الوقود المستعمل داخل المنازل سواء استخدام الطهي او التدفئة , يضاف اليه ايضا الوقود المستعمل في السيارات والطائرات , اذن هذه وغيرها تعد مصادر رئيسية للتلوث حسب ما اشارت اليه وزارة البيئة </a:t>
            </a:r>
            <a:endParaRPr lang="en-US" dirty="0">
              <a:ea typeface="Calibri"/>
              <a:cs typeface="Arial"/>
            </a:endParaRPr>
          </a:p>
        </p:txBody>
      </p:sp>
    </p:spTree>
    <p:extLst>
      <p:ext uri="{BB962C8B-B14F-4D97-AF65-F5344CB8AC3E}">
        <p14:creationId xmlns:p14="http://schemas.microsoft.com/office/powerpoint/2010/main" val="1531073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524872"/>
            <a:ext cx="4572000" cy="5808257"/>
          </a:xfrm>
          <a:prstGeom prst="rect">
            <a:avLst/>
          </a:prstGeom>
        </p:spPr>
        <p:txBody>
          <a:bodyPr>
            <a:spAutoFit/>
          </a:bodyPr>
          <a:lstStyle/>
          <a:p>
            <a:pPr algn="ctr" rtl="1">
              <a:lnSpc>
                <a:spcPct val="115000"/>
              </a:lnSpc>
              <a:spcAft>
                <a:spcPts val="1000"/>
              </a:spcAft>
            </a:pPr>
            <a:r>
              <a:rPr lang="ar-IQ" sz="2400" b="1" dirty="0">
                <a:ea typeface="Calibri"/>
              </a:rPr>
              <a:t>ثانيا : الدقائق والجسيمات العالقة </a:t>
            </a:r>
            <a:endParaRPr lang="en-US" dirty="0">
              <a:ea typeface="Calibri"/>
              <a:cs typeface="Arial"/>
            </a:endParaRPr>
          </a:p>
          <a:p>
            <a:pPr algn="r" rtl="1">
              <a:lnSpc>
                <a:spcPct val="115000"/>
              </a:lnSpc>
              <a:spcAft>
                <a:spcPts val="1000"/>
              </a:spcAft>
            </a:pPr>
            <a:r>
              <a:rPr lang="ar-IQ" b="1" dirty="0">
                <a:ea typeface="Calibri"/>
              </a:rPr>
              <a:t>هي ملوثات شائعة إذ تحتوي على خليط من الجسيمات الناتجة عن عمليات الاحتراق غير الكامل والجسيمات الناتجة عن التفاعلات الكيمياوية لبعض الملوثات الهواء وتنتج ايضا من احتراق الوقود الاحفوري ومشتقاته وخاصة الديزل </a:t>
            </a:r>
            <a:endParaRPr lang="en-US" dirty="0">
              <a:ea typeface="Calibri"/>
              <a:cs typeface="Arial"/>
            </a:endParaRPr>
          </a:p>
          <a:p>
            <a:pPr algn="r" rtl="1">
              <a:lnSpc>
                <a:spcPct val="115000"/>
              </a:lnSpc>
              <a:spcAft>
                <a:spcPts val="1000"/>
              </a:spcAft>
            </a:pPr>
            <a:r>
              <a:rPr lang="ar-IQ" b="1" dirty="0">
                <a:ea typeface="Calibri"/>
              </a:rPr>
              <a:t>لماذا الديزل ؟؟</a:t>
            </a:r>
            <a:endParaRPr lang="en-US" dirty="0">
              <a:ea typeface="Calibri"/>
              <a:cs typeface="Arial"/>
            </a:endParaRPr>
          </a:p>
          <a:p>
            <a:pPr algn="r" rtl="1">
              <a:lnSpc>
                <a:spcPct val="115000"/>
              </a:lnSpc>
              <a:spcAft>
                <a:spcPts val="1000"/>
              </a:spcAft>
            </a:pPr>
            <a:r>
              <a:rPr lang="ar-IQ" b="1" dirty="0">
                <a:ea typeface="Calibri"/>
              </a:rPr>
              <a:t>لان الدقائق تنبعث من وسائل النقل العاملة بالديزل بنسبة تتراوح بين 40-50-% زيادة على وسائل النقل العاملة بالبنزين كما تشترك المنشآت الصناعية المستهلكة للطاقة مثل محطات توليد الطاقة الكهربائية ومعامل الاسمنت والصناعات الانشائية وغيرها من الصناعات التي تستخدم النفط ومشتقاته كوقود </a:t>
            </a:r>
            <a:endParaRPr lang="en-US" dirty="0">
              <a:ea typeface="Calibri"/>
              <a:cs typeface="Arial"/>
            </a:endParaRPr>
          </a:p>
          <a:p>
            <a:pPr algn="r" rtl="1">
              <a:lnSpc>
                <a:spcPct val="115000"/>
              </a:lnSpc>
              <a:spcAft>
                <a:spcPts val="1000"/>
              </a:spcAft>
            </a:pPr>
            <a:r>
              <a:rPr lang="ar-IQ" b="1" dirty="0">
                <a:ea typeface="Calibri"/>
              </a:rPr>
              <a:t>هذه الدقائق والجسيمات لها تأثيراتها السلبية على الصحة العامة ويتوقف هذا التأثير على حجمها , والحجم هنا يعتمد على قطر تلك الجسيمة  وكما يلي </a:t>
            </a:r>
            <a:endParaRPr lang="en-US" dirty="0">
              <a:ea typeface="Calibri"/>
              <a:cs typeface="Arial"/>
            </a:endParaRPr>
          </a:p>
        </p:txBody>
      </p:sp>
    </p:spTree>
    <p:extLst>
      <p:ext uri="{BB962C8B-B14F-4D97-AF65-F5344CB8AC3E}">
        <p14:creationId xmlns:p14="http://schemas.microsoft.com/office/powerpoint/2010/main" val="859826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535901"/>
            <a:ext cx="7560840" cy="3768724"/>
          </a:xfrm>
          <a:prstGeom prst="rect">
            <a:avLst/>
          </a:prstGeom>
        </p:spPr>
        <p:txBody>
          <a:bodyPr wrap="square">
            <a:spAutoFit/>
          </a:bodyPr>
          <a:lstStyle/>
          <a:p>
            <a:pPr algn="ctr" rtl="1">
              <a:lnSpc>
                <a:spcPct val="115000"/>
              </a:lnSpc>
              <a:spcAft>
                <a:spcPts val="1000"/>
              </a:spcAft>
            </a:pPr>
            <a:r>
              <a:rPr lang="ar-IQ" b="1" dirty="0">
                <a:solidFill>
                  <a:srgbClr val="FF0000"/>
                </a:solidFill>
                <a:ea typeface="Calibri"/>
              </a:rPr>
              <a:t>الاقطار اقل من 10 </a:t>
            </a:r>
            <a:r>
              <a:rPr lang="ar-IQ" b="1" dirty="0" err="1">
                <a:solidFill>
                  <a:srgbClr val="FF0000"/>
                </a:solidFill>
                <a:ea typeface="Calibri"/>
              </a:rPr>
              <a:t>مايكرون</a:t>
            </a:r>
            <a:r>
              <a:rPr lang="ar-IQ" b="1" dirty="0">
                <a:solidFill>
                  <a:srgbClr val="FF0000"/>
                </a:solidFill>
                <a:ea typeface="Calibri"/>
              </a:rPr>
              <a:t>  واقل ذات تأثير كبير لماذا ؟ لكوناه قابلة للاستنشاق </a:t>
            </a:r>
            <a:endParaRPr lang="en-US" dirty="0">
              <a:ea typeface="Calibri"/>
              <a:cs typeface="Arial"/>
            </a:endParaRPr>
          </a:p>
          <a:p>
            <a:pPr algn="r" rtl="1">
              <a:lnSpc>
                <a:spcPct val="115000"/>
              </a:lnSpc>
              <a:spcAft>
                <a:spcPts val="1000"/>
              </a:spcAft>
            </a:pPr>
            <a:r>
              <a:rPr lang="ar-IQ" b="1" dirty="0">
                <a:solidFill>
                  <a:srgbClr val="FF0000"/>
                </a:solidFill>
                <a:ea typeface="Calibri"/>
              </a:rPr>
              <a:t>-الاقطار   2.5 </a:t>
            </a:r>
            <a:r>
              <a:rPr lang="ar-IQ" b="1" dirty="0" err="1">
                <a:solidFill>
                  <a:srgbClr val="FF0000"/>
                </a:solidFill>
                <a:ea typeface="Calibri"/>
              </a:rPr>
              <a:t>مايكرون</a:t>
            </a:r>
            <a:r>
              <a:rPr lang="ar-IQ" b="1" dirty="0">
                <a:solidFill>
                  <a:srgbClr val="FF0000"/>
                </a:solidFill>
                <a:ea typeface="Calibri"/>
              </a:rPr>
              <a:t> واقل تكون خطورتها اكبر كونها تصل الى اعماق الرئتين وتسري مع تيار الدم الى اعضاء الجسم المختلفة </a:t>
            </a:r>
            <a:endParaRPr lang="en-US" dirty="0">
              <a:ea typeface="Calibri"/>
              <a:cs typeface="Arial"/>
            </a:endParaRPr>
          </a:p>
          <a:p>
            <a:pPr algn="ctr" rtl="1">
              <a:lnSpc>
                <a:spcPct val="115000"/>
              </a:lnSpc>
              <a:spcAft>
                <a:spcPts val="1000"/>
              </a:spcAft>
            </a:pPr>
            <a:r>
              <a:rPr lang="ar-IQ" sz="2400" b="1" dirty="0">
                <a:ea typeface="Calibri"/>
              </a:rPr>
              <a:t>الملوثات النوعية في الهواء وتأثيراتها الصحية والبيئية </a:t>
            </a:r>
            <a:endParaRPr lang="en-US" dirty="0">
              <a:ea typeface="Calibri"/>
              <a:cs typeface="Arial"/>
            </a:endParaRPr>
          </a:p>
          <a:p>
            <a:pPr algn="r" rtl="1">
              <a:lnSpc>
                <a:spcPct val="115000"/>
              </a:lnSpc>
              <a:spcAft>
                <a:spcPts val="1000"/>
              </a:spcAft>
            </a:pPr>
            <a:r>
              <a:rPr lang="ar-IQ" b="1" dirty="0">
                <a:ea typeface="Calibri"/>
              </a:rPr>
              <a:t>مجموعة </a:t>
            </a:r>
            <a:r>
              <a:rPr lang="ar-IQ" b="1" dirty="0" err="1">
                <a:ea typeface="Calibri"/>
              </a:rPr>
              <a:t>الهيدروكاربونات</a:t>
            </a:r>
            <a:r>
              <a:rPr lang="ar-IQ" b="1" dirty="0">
                <a:ea typeface="Calibri"/>
              </a:rPr>
              <a:t> وهي عبارة عن اتحاد مركبات الكربون والهيدروجين وكذلك معظم المواد الكيميائية في </a:t>
            </a:r>
            <a:r>
              <a:rPr lang="ar-IQ" b="1" dirty="0" err="1">
                <a:ea typeface="Calibri"/>
              </a:rPr>
              <a:t>الكازولين</a:t>
            </a:r>
            <a:r>
              <a:rPr lang="ar-IQ" b="1" dirty="0">
                <a:ea typeface="Calibri"/>
              </a:rPr>
              <a:t> والبنزين وغيرها من منتجات النفط ,  ....   كيف تنتج هذه المركبات ؟؟ هذه المجموعة تنتج بسبب احتراق وقود المحركات وعمليات التكرير في مصافي النفط فضلا عن    عمليات الحرق المكشوف للمخلفات البلدية ,ونواتج احتراق محركات السيارات للوقود , هذه المركبات تؤثر على الرئتين والمجاري التنفسية إذ تكون سامة جدا وقد تؤدي الى امراض سرطانية عند التعرض لها مدة طويلة </a:t>
            </a:r>
            <a:r>
              <a:rPr lang="ar-IQ" b="1" dirty="0" smtClean="0">
                <a:ea typeface="Calibri"/>
              </a:rPr>
              <a:t>وتشمل الاتي </a:t>
            </a:r>
            <a:endParaRPr lang="en-US" dirty="0">
              <a:ea typeface="Calibri"/>
              <a:cs typeface="Arial"/>
            </a:endParaRPr>
          </a:p>
        </p:txBody>
      </p:sp>
    </p:spTree>
    <p:extLst>
      <p:ext uri="{BB962C8B-B14F-4D97-AF65-F5344CB8AC3E}">
        <p14:creationId xmlns:p14="http://schemas.microsoft.com/office/powerpoint/2010/main" val="3930063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548679"/>
            <a:ext cx="7416824" cy="3770776"/>
          </a:xfrm>
          <a:prstGeom prst="rect">
            <a:avLst/>
          </a:prstGeom>
        </p:spPr>
        <p:txBody>
          <a:bodyPr wrap="square">
            <a:spAutoFit/>
          </a:bodyPr>
          <a:lstStyle/>
          <a:p>
            <a:pPr algn="ctr" rtl="1">
              <a:lnSpc>
                <a:spcPct val="115000"/>
              </a:lnSpc>
              <a:spcAft>
                <a:spcPts val="1000"/>
              </a:spcAft>
            </a:pPr>
            <a:r>
              <a:rPr lang="ar-IQ" sz="2400" b="1" dirty="0">
                <a:solidFill>
                  <a:srgbClr val="4F81BD"/>
                </a:solidFill>
                <a:ea typeface="Calibri"/>
              </a:rPr>
              <a:t>-ثنائي اوكسيد النتروجين </a:t>
            </a:r>
            <a:endParaRPr lang="en-US" dirty="0">
              <a:ea typeface="Calibri"/>
              <a:cs typeface="Arial"/>
            </a:endParaRPr>
          </a:p>
          <a:p>
            <a:pPr algn="r" rtl="1">
              <a:lnSpc>
                <a:spcPct val="115000"/>
              </a:lnSpc>
              <a:spcAft>
                <a:spcPts val="1000"/>
              </a:spcAft>
            </a:pPr>
            <a:r>
              <a:rPr lang="ar-IQ" sz="1400" b="1" dirty="0">
                <a:ea typeface="Calibri"/>
              </a:rPr>
              <a:t>ينتج هذا الغاز عن عمليات احتراق الوقود في الهواء عند درجات حرارة مرتفعة وتنتج ايضا من عوادم السيارات والشاحنات والمنشئات الصناعية , هذا الغاز خطر جدا على صحة الانسان ذ يسبب التسمم عند استنشاقه ويساهم في اضرار كبيرة على صحة الانسان مثل تهيج الاغشية المخاطية للمجاري التنفسية والتهاب الرئة وتهيج العين .</a:t>
            </a:r>
            <a:endParaRPr lang="en-US" sz="1400" dirty="0">
              <a:ea typeface="Calibri"/>
              <a:cs typeface="Arial"/>
            </a:endParaRPr>
          </a:p>
          <a:p>
            <a:pPr algn="r" rtl="1">
              <a:lnSpc>
                <a:spcPct val="115000"/>
              </a:lnSpc>
              <a:spcAft>
                <a:spcPts val="1000"/>
              </a:spcAft>
            </a:pPr>
            <a:r>
              <a:rPr lang="ar-IQ" sz="2400" b="1" dirty="0">
                <a:ea typeface="Calibri"/>
              </a:rPr>
              <a:t>-</a:t>
            </a:r>
            <a:r>
              <a:rPr lang="ar-IQ" sz="2400" b="1" dirty="0" err="1">
                <a:ea typeface="Calibri"/>
              </a:rPr>
              <a:t>ثائي</a:t>
            </a:r>
            <a:r>
              <a:rPr lang="ar-IQ" sz="2400" b="1" dirty="0">
                <a:ea typeface="Calibri"/>
              </a:rPr>
              <a:t> اوكسيد الكبريت </a:t>
            </a:r>
            <a:endParaRPr lang="en-US" sz="2400" b="1" dirty="0">
              <a:ea typeface="Calibri"/>
              <a:cs typeface="Arial"/>
            </a:endParaRPr>
          </a:p>
          <a:p>
            <a:pPr algn="r" rtl="1">
              <a:lnSpc>
                <a:spcPct val="115000"/>
              </a:lnSpc>
              <a:spcAft>
                <a:spcPts val="1000"/>
              </a:spcAft>
            </a:pPr>
            <a:r>
              <a:rPr lang="ar-IQ" sz="1400" b="1" dirty="0">
                <a:ea typeface="Calibri"/>
              </a:rPr>
              <a:t>هذا الغاز ينتج من احتراق الفحم والزيت في محطات توليد الطاقة او في وحدات التدفئة المنزلية وهو احد نواتج مصانع الورق والتعدين والنفط كما انه من اكثر مصادر التلوث حيث وجد ان اكثر من 80% من اكاسيد الكبريت تنبعث من احتراق الفحم </a:t>
            </a:r>
            <a:endParaRPr lang="en-US" sz="1400" dirty="0">
              <a:ea typeface="Calibri"/>
              <a:cs typeface="Arial"/>
            </a:endParaRPr>
          </a:p>
          <a:p>
            <a:r>
              <a:rPr lang="ar-IQ" sz="1400" b="1" dirty="0">
                <a:ea typeface="Calibri"/>
              </a:rPr>
              <a:t>تأثيراته الصحية يسب السعال نتيجة تخدش الاغشية المخاطية </a:t>
            </a:r>
            <a:r>
              <a:rPr lang="ar-IQ" sz="1400" b="1" dirty="0" err="1">
                <a:ea typeface="Calibri"/>
              </a:rPr>
              <a:t>والاما</a:t>
            </a:r>
            <a:r>
              <a:rPr lang="ar-IQ" sz="1400" b="1" dirty="0">
                <a:ea typeface="Calibri"/>
              </a:rPr>
              <a:t> في الصدر والتهاب القصبات وضيق في التنفس , يعد مسؤولا عن زيادة معدلات </a:t>
            </a:r>
            <a:r>
              <a:rPr lang="ar-IQ" sz="1400" b="1" dirty="0" err="1">
                <a:ea typeface="Calibri"/>
              </a:rPr>
              <a:t>الربوو</a:t>
            </a:r>
            <a:r>
              <a:rPr lang="ar-IQ" sz="1400" b="1" dirty="0">
                <a:ea typeface="Calibri"/>
              </a:rPr>
              <a:t> الالتهابات الرئوية الى حد كبير كما ويؤثر على النباتات حيث يزيل اللون الاخضر لورقة النبات ليتحول لونها بالتدريج الى الاصفر كما يخفض معدل البناء الضوئي في النبات </a:t>
            </a:r>
            <a:endParaRPr lang="ar-IQ" sz="1400" b="1" dirty="0" smtClean="0">
              <a:ea typeface="Calibri"/>
            </a:endParaRPr>
          </a:p>
          <a:p>
            <a:endParaRPr lang="ar-IQ" sz="1400" b="1" dirty="0" smtClean="0">
              <a:ea typeface="Calibri"/>
            </a:endParaRPr>
          </a:p>
          <a:p>
            <a:endParaRPr lang="en-US" sz="1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3711596"/>
            <a:ext cx="5328592" cy="2093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3823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779061"/>
            <a:ext cx="4572000" cy="3299878"/>
          </a:xfrm>
          <a:prstGeom prst="rect">
            <a:avLst/>
          </a:prstGeom>
        </p:spPr>
        <p:txBody>
          <a:bodyPr>
            <a:spAutoFit/>
          </a:bodyPr>
          <a:lstStyle/>
          <a:p>
            <a:pPr algn="r" rtl="1">
              <a:lnSpc>
                <a:spcPct val="115000"/>
              </a:lnSpc>
              <a:spcAft>
                <a:spcPts val="1000"/>
              </a:spcAft>
            </a:pPr>
            <a:r>
              <a:rPr lang="ar-IQ" sz="2400" b="1" dirty="0">
                <a:ea typeface="Calibri"/>
              </a:rPr>
              <a:t>نتائج المراقبة والرصد البيئي لملوثات الهواء لبعض مناطق بغداد ومحافظة بابل </a:t>
            </a:r>
            <a:endParaRPr lang="en-US" dirty="0">
              <a:ea typeface="Calibri"/>
              <a:cs typeface="Arial"/>
            </a:endParaRPr>
          </a:p>
          <a:p>
            <a:pPr algn="r" rtl="1">
              <a:lnSpc>
                <a:spcPct val="115000"/>
              </a:lnSpc>
              <a:spcAft>
                <a:spcPts val="1000"/>
              </a:spcAft>
            </a:pPr>
            <a:r>
              <a:rPr lang="ar-IQ" b="1" dirty="0">
                <a:ea typeface="Calibri"/>
              </a:rPr>
              <a:t>ان عملية رصد ملوثات الهواء التي تقوم بها وزارة البيئة تتم من خلال محطات الرصد الموزعة في مناطق بغداد والمحافظات  بهدف الحد من تلوث الهواء وتحديد مصادره والسيطرة عليه إذ تقوم اجهزة الرصد بقياس الملوثات الرئيسية في الجو بصورة دورية فضلا عن بيانات رصد العوامل الجوية المختلفة مثل ( درجة الحرارة , الرطوبة , سرعة الرياح واتجاه الرياح) </a:t>
            </a:r>
            <a:endParaRPr lang="en-US" dirty="0">
              <a:ea typeface="Calibri"/>
              <a:cs typeface="Arial"/>
            </a:endParaRPr>
          </a:p>
        </p:txBody>
      </p:sp>
    </p:spTree>
    <p:extLst>
      <p:ext uri="{BB962C8B-B14F-4D97-AF65-F5344CB8AC3E}">
        <p14:creationId xmlns:p14="http://schemas.microsoft.com/office/powerpoint/2010/main" val="181458966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1358</Words>
  <Application>Microsoft Office PowerPoint</Application>
  <PresentationFormat>On-screen Show (4:3)</PresentationFormat>
  <Paragraphs>69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Active Center</dc:creator>
  <cp:lastModifiedBy>Maher</cp:lastModifiedBy>
  <cp:revision>19</cp:revision>
  <dcterms:created xsi:type="dcterms:W3CDTF">2022-03-03T21:10:07Z</dcterms:created>
  <dcterms:modified xsi:type="dcterms:W3CDTF">2022-03-11T22:00:16Z</dcterms:modified>
</cp:coreProperties>
</file>