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0A2245-BEE4-4185-AFCB-66648D92A200}"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3106347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A2245-BEE4-4185-AFCB-66648D92A200}"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22313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A2245-BEE4-4185-AFCB-66648D92A200}"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911744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A2245-BEE4-4185-AFCB-66648D92A200}"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392791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0A2245-BEE4-4185-AFCB-66648D92A200}"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2684747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0A2245-BEE4-4185-AFCB-66648D92A200}"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2513271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0A2245-BEE4-4185-AFCB-66648D92A200}" type="datetimeFigureOut">
              <a:rPr lang="en-US" smtClean="0"/>
              <a:t>3/12/2022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3673469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0A2245-BEE4-4185-AFCB-66648D92A200}" type="datetimeFigureOut">
              <a:rPr lang="en-US" smtClean="0"/>
              <a:t>3/12/2022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1473374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0A2245-BEE4-4185-AFCB-66648D92A200}" type="datetimeFigureOut">
              <a:rPr lang="en-US" smtClean="0"/>
              <a:t>3/12/2022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87017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0A2245-BEE4-4185-AFCB-66648D92A200}"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3582642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0A2245-BEE4-4185-AFCB-66648D92A200}"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BD2BD-8270-4748-8A76-33A5718F9EA5}" type="slidenum">
              <a:rPr lang="en-US" smtClean="0"/>
              <a:t>‹#›</a:t>
            </a:fld>
            <a:endParaRPr lang="en-US"/>
          </a:p>
        </p:txBody>
      </p:sp>
    </p:spTree>
    <p:extLst>
      <p:ext uri="{BB962C8B-B14F-4D97-AF65-F5344CB8AC3E}">
        <p14:creationId xmlns:p14="http://schemas.microsoft.com/office/powerpoint/2010/main" val="351441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A2245-BEE4-4185-AFCB-66648D92A200}" type="datetimeFigureOut">
              <a:rPr lang="en-US" smtClean="0"/>
              <a:t>3/12/2022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7BD2BD-8270-4748-8A76-33A5718F9EA5}" type="slidenum">
              <a:rPr lang="en-US" smtClean="0"/>
              <a:t>‹#›</a:t>
            </a:fld>
            <a:endParaRPr lang="en-US"/>
          </a:p>
        </p:txBody>
      </p:sp>
    </p:spTree>
    <p:extLst>
      <p:ext uri="{BB962C8B-B14F-4D97-AF65-F5344CB8AC3E}">
        <p14:creationId xmlns:p14="http://schemas.microsoft.com/office/powerpoint/2010/main" val="1457931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2239" y="3060345"/>
            <a:ext cx="9144000" cy="2387600"/>
          </a:xfrm>
        </p:spPr>
        <p:txBody>
          <a:bodyPr>
            <a:normAutofit fontScale="90000"/>
          </a:bodyPr>
          <a:lstStyle/>
          <a:p>
            <a:r>
              <a:rPr lang="ar-IQ"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مفهوم تلوث البيئة </a:t>
            </a:r>
            <a:r>
              <a:rPr lang="ar-IQ"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وانواعها </a:t>
            </a:r>
            <a:r>
              <a:rPr lang="ar-IQ" dirty="0" smtClean="0"/>
              <a:t/>
            </a:r>
            <a:br>
              <a:rPr lang="ar-IQ" dirty="0" smtClean="0"/>
            </a:br>
            <a:r>
              <a:rPr lang="ar-IQ" sz="3600" b="1" dirty="0" smtClean="0">
                <a:ln w="9525">
                  <a:solidFill>
                    <a:schemeClr val="bg1"/>
                  </a:solidFill>
                  <a:prstDash val="solid"/>
                </a:ln>
                <a:effectLst>
                  <a:outerShdw blurRad="12700" dist="38100" dir="2700000" algn="tl" rotWithShape="0">
                    <a:schemeClr val="bg1">
                      <a:lumMod val="50000"/>
                    </a:schemeClr>
                  </a:outerShdw>
                </a:effectLst>
              </a:rPr>
              <a:t>(الهواء،الماء،التربة)</a:t>
            </a:r>
            <a:r>
              <a:rPr lang="ar-IQ" sz="3600" dirty="0" smtClean="0"/>
              <a:t/>
            </a:r>
            <a:br>
              <a:rPr lang="ar-IQ" sz="3600" dirty="0" smtClean="0"/>
            </a:br>
            <a:r>
              <a:rPr lang="ar-IQ" sz="3600" dirty="0" smtClean="0"/>
              <a:t/>
            </a:r>
            <a:br>
              <a:rPr lang="ar-IQ" sz="3600" dirty="0" smtClean="0"/>
            </a:br>
            <a:r>
              <a:rPr lang="ar-IQ" sz="3600" dirty="0" smtClean="0"/>
              <a:t>ورقة عمل من اعداد </a:t>
            </a:r>
            <a:br>
              <a:rPr lang="ar-IQ" sz="3600" dirty="0" smtClean="0"/>
            </a:br>
            <a:r>
              <a:rPr lang="ar-IQ" sz="3600" dirty="0" smtClean="0"/>
              <a:t>أ.م.د. كلثوم عبد عون ردام </a:t>
            </a:r>
            <a:br>
              <a:rPr lang="ar-IQ" sz="3600" dirty="0" smtClean="0"/>
            </a:br>
            <a:r>
              <a:rPr lang="ar-IQ" sz="3600" dirty="0" smtClean="0"/>
              <a:t>مقدم الى الندوة الموسوعة الواقع البيئي في العراق التلوث البيئي وتاثيرة على الصحة 2022</a:t>
            </a:r>
            <a:endParaRPr lang="en-US" dirty="0"/>
          </a:p>
        </p:txBody>
      </p:sp>
      <p:sp>
        <p:nvSpPr>
          <p:cNvPr id="3" name="Subtitle 2"/>
          <p:cNvSpPr>
            <a:spLocks noGrp="1"/>
          </p:cNvSpPr>
          <p:nvPr>
            <p:ph type="subTitle" idx="1"/>
          </p:nvPr>
        </p:nvSpPr>
        <p:spPr>
          <a:xfrm>
            <a:off x="9103056" y="449405"/>
            <a:ext cx="2588525" cy="847132"/>
          </a:xfrm>
        </p:spPr>
        <p:txBody>
          <a:bodyPr>
            <a:normAutofit lnSpcReduction="10000"/>
          </a:bodyPr>
          <a:lstStyle/>
          <a:p>
            <a:r>
              <a:rPr lang="ar-IQ" dirty="0" smtClean="0"/>
              <a:t>جامعة بغداد </a:t>
            </a:r>
          </a:p>
          <a:p>
            <a:r>
              <a:rPr lang="ar-IQ" dirty="0" smtClean="0"/>
              <a:t>كلية التربية للبنات </a:t>
            </a:r>
            <a:endParaRPr lang="en-US" dirty="0"/>
          </a:p>
        </p:txBody>
      </p:sp>
    </p:spTree>
    <p:extLst>
      <p:ext uri="{BB962C8B-B14F-4D97-AF65-F5344CB8AC3E}">
        <p14:creationId xmlns:p14="http://schemas.microsoft.com/office/powerpoint/2010/main" val="1401351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881" y="450377"/>
            <a:ext cx="11253716" cy="6168788"/>
          </a:xfrm>
        </p:spPr>
        <p:txBody>
          <a:bodyPr>
            <a:normAutofit/>
          </a:bodyPr>
          <a:lstStyle/>
          <a:p>
            <a:pPr algn="r" rtl="1">
              <a:lnSpc>
                <a:spcPct val="115000"/>
              </a:lnSpc>
            </a:pPr>
            <a:r>
              <a:rPr lang="ar-SA" sz="1800" b="1" u="sng" dirty="0" smtClean="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rPr>
              <a:t>يُعرَّف </a:t>
            </a:r>
            <a:r>
              <a:rPr lang="ar-SA" sz="1800" b="1" u="sng"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rPr>
              <a:t>التلوّث الضوئي </a:t>
            </a:r>
            <a:r>
              <a:rPr lang="ar-SA" sz="1800" b="1" dirty="0">
                <a:latin typeface="Calibri" panose="020F0502020204030204" pitchFamily="34" charset="0"/>
                <a:ea typeface="Times New Roman" panose="02020603050405020304" pitchFamily="18" charset="0"/>
              </a:rPr>
              <a:t>(بالإنجليزية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Light Pollution) </a:t>
            </a:r>
            <a:r>
              <a:rPr lang="ar-SA" sz="1800" b="1" dirty="0">
                <a:latin typeface="Calibri" panose="020F0502020204030204" pitchFamily="34" charset="0"/>
                <a:ea typeface="Times New Roman" panose="02020603050405020304" pitchFamily="18" charset="0"/>
              </a:rPr>
              <a:t>بأنّه كافّة الأضرار التي تنتج عن مصادر الإضاءة الاصطناعيّة المختلفة مثل: الوهج </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ar-SA" sz="1800" b="1" dirty="0">
                <a:latin typeface="Calibri" panose="020F0502020204030204" pitchFamily="34" charset="0"/>
                <a:ea typeface="Times New Roman" panose="02020603050405020304" pitchFamily="18" charset="0"/>
              </a:rPr>
              <a:t>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Glare)</a:t>
            </a:r>
            <a:r>
              <a:rPr lang="ar-SA" sz="1800" b="1" dirty="0">
                <a:latin typeface="Calibri" panose="020F0502020204030204" pitchFamily="34" charset="0"/>
                <a:ea typeface="Times New Roman" panose="02020603050405020304" pitchFamily="18" charset="0"/>
              </a:rPr>
              <a:t>، والتعدّي الضوئي (بالإنجليزية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Light Trespass)</a:t>
            </a:r>
            <a:r>
              <a:rPr lang="ar-SA" sz="1800" b="1" dirty="0">
                <a:latin typeface="Calibri" panose="020F0502020204030204" pitchFamily="34" charset="0"/>
                <a:ea typeface="Times New Roman" panose="02020603050405020304" pitchFamily="18" charset="0"/>
              </a:rPr>
              <a:t>، وتوهّج السماء (بالإنجليزية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Sky Glow)</a:t>
            </a:r>
            <a:r>
              <a:rPr lang="ar-SA" sz="1800" b="1" dirty="0">
                <a:latin typeface="Calibri" panose="020F0502020204030204" pitchFamily="34" charset="0"/>
                <a:ea typeface="Times New Roman" panose="02020603050405020304" pitchFamily="18" charset="0"/>
              </a:rPr>
              <a:t>، والتشتيت الضوئي (بالإنجليزية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Light Clutter)</a:t>
            </a:r>
            <a:r>
              <a:rPr lang="ar-SA" sz="1800" b="1" dirty="0">
                <a:latin typeface="Calibri" panose="020F0502020204030204" pitchFamily="34" charset="0"/>
                <a:ea typeface="Times New Roman" panose="02020603050405020304" pitchFamily="18" charset="0"/>
              </a:rPr>
              <a:t>، وانخفاض مستويات الرؤية الليلة، ويُعدّ التلوّث الضوئي أحد العوامل التي تُسبب الأمراض للإنسان.[٩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ar-SA" sz="1800" b="1" dirty="0">
                <a:latin typeface="Calibri" panose="020F0502020204030204" pitchFamily="34" charset="0"/>
                <a:ea typeface="Times New Roman" panose="02020603050405020304" pitchFamily="18" charset="0"/>
              </a:rPr>
              <a:t>هناك العديد من الأنواع المختلفة للتلوّث الضوئي، ومنها ما يُسمّى بالتشتيت </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ar-SA" sz="1800" b="1" dirty="0">
                <a:latin typeface="Calibri" panose="020F0502020204030204" pitchFamily="34" charset="0"/>
                <a:ea typeface="Times New Roman" panose="02020603050405020304" pitchFamily="18" charset="0"/>
              </a:rPr>
              <a:t>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Clutter)</a:t>
            </a:r>
            <a:r>
              <a:rPr lang="ar-SA" sz="1800" b="1" dirty="0">
                <a:latin typeface="Calibri" panose="020F0502020204030204" pitchFamily="34" charset="0"/>
                <a:ea typeface="Times New Roman" panose="02020603050405020304" pitchFamily="18" charset="0"/>
              </a:rPr>
              <a:t>، وهو عبارة عن مجموعة كبيرة من مصادر الإضاءة ذات السطوع المرتفع مثل ميدان التايمز الذي يقع في مدينة نيويورك الأمريكيّة، ومن أنواع التلوّث الضوئي ما يُسمّى التوهّج (بالإنجليزيّة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Glare) </a:t>
            </a:r>
            <a:r>
              <a:rPr lang="ar-SA" sz="1800" b="1" dirty="0">
                <a:latin typeface="Calibri" panose="020F0502020204030204" pitchFamily="34" charset="0"/>
                <a:ea typeface="Times New Roman" panose="02020603050405020304" pitchFamily="18" charset="0"/>
              </a:rPr>
              <a:t>الذي يتسبب بالإزعاج البصري نتيجة درجات السطوع الكبيرة التي تنبعث من مصادر الإضاءة.[٩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ar-SA" sz="1800" b="1" dirty="0">
                <a:latin typeface="Calibri" panose="020F0502020204030204" pitchFamily="34" charset="0"/>
                <a:ea typeface="Times New Roman" panose="02020603050405020304" pitchFamily="18" charset="0"/>
              </a:rPr>
              <a:t>كما أنّ هناك نوعاً آخر يُطلق عليه اسم التعدّي الضوئي (بالإنجليزيّة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Light Trespass)</a:t>
            </a:r>
            <a:r>
              <a:rPr lang="ar-SA" sz="1800" b="1" dirty="0">
                <a:latin typeface="Calibri" panose="020F0502020204030204" pitchFamily="34" charset="0"/>
                <a:ea typeface="Times New Roman" panose="02020603050405020304" pitchFamily="18" charset="0"/>
              </a:rPr>
              <a:t>، ويحدث عندما ينتقل الضوء إلى الأماكن التي لا نحتاج إلى الإضاءة فيها، كانتقال الضوء من وحدات الإنارة الموجودة </a:t>
            </a:r>
            <a:r>
              <a:rPr lang="ar-SA" sz="1800" b="1" dirty="0"/>
              <a:t>في الشوارع إلى الغرف عبر النوافذ في بعض الأحيان.</a:t>
            </a:r>
            <a:r>
              <a:rPr lang="en-US" sz="1800" b="1" dirty="0"/>
              <a:t>] </a:t>
            </a:r>
            <a:r>
              <a:rPr lang="ar-SA" sz="1800" b="1" dirty="0"/>
              <a:t>أنواع ملوِّثات البيئة حسب المصدر يُمكن إدراج التلوّث تحت قسمين مختلفين بالنظر إلى مصدر انبعاثه؛ حيث تنقسم هذه المصادر إلى:</a:t>
            </a:r>
            <a:r>
              <a:rPr lang="en-US" sz="1800" b="1" dirty="0"/>
              <a:t>] </a:t>
            </a:r>
            <a:r>
              <a:rPr lang="ar-SA" sz="1800" b="1" dirty="0"/>
              <a:t>مصادر ذات المصدر الثابت: (بالإنجليزية</a:t>
            </a:r>
            <a:r>
              <a:rPr lang="en-US" sz="1800" b="1" dirty="0"/>
              <a:t>: Point Source)</a:t>
            </a:r>
            <a:r>
              <a:rPr lang="ar-SA" sz="1800" b="1" dirty="0"/>
              <a:t>، ويُمكن تحديدها بسهولة كبيرة، مثل: الشاحنات التي ينبعث منها عادم أسود اللون من أنبوب العادم، أو أنابيب تصريف المياه التي تصب الملوِّثات في الأنهار</a:t>
            </a:r>
            <a:r>
              <a:rPr lang="en-US" sz="1800" b="1" dirty="0"/>
              <a:t>. </a:t>
            </a:r>
            <a:r>
              <a:rPr lang="ar-SA" sz="1800" b="1" dirty="0"/>
              <a:t>المصادر غير محددة المصدر أو المصادر المنتشرة: (بالإنجليزية</a:t>
            </a:r>
            <a:r>
              <a:rPr lang="en-US" sz="1800" b="1" dirty="0"/>
              <a:t>: Non-point Source)</a:t>
            </a:r>
            <a:r>
              <a:rPr lang="ar-SA" sz="1800" b="1" dirty="0"/>
              <a:t>، أي لا يمكن تحديد نقاط انبعاثها بسهولة، كما يحدث عندما تحمل مياه الفيضانات كثيراً من الملوِّثات التي ينتهي بها المطاف إلى الأنهار، دون القدرة على معرفة الأفراد أو المؤسسات لأسباب بوجودها</a:t>
            </a:r>
            <a:r>
              <a:rPr lang="en-US" sz="1800" b="1" dirty="0"/>
              <a:t>. </a:t>
            </a:r>
            <a:r>
              <a:rPr lang="ar-SA" sz="1800" b="1" dirty="0"/>
              <a:t>أنواع ملوِّثات البيئة حسب القطاع يُمكن تقسيم الملوِّثات حسب القطاع الذي ينتجها إلى:[١</a:t>
            </a:r>
            <a:r>
              <a:rPr lang="en-US" sz="1800" b="1" dirty="0"/>
              <a:t>] </a:t>
            </a:r>
            <a:r>
              <a:rPr lang="ar-SA" sz="1800" b="1" dirty="0"/>
              <a:t>قطاع المواصلات تحتوي المدن على كثير من السيارات والشاحنات التي تختلف في نوع وقودها، وتختلف حالتها الميكانيكيّة، وبالتالي تختلف نسبة الانبعاثات الضارة الصادرة عنها، ويدل تصاعد الدخان العادم على عدم صيانة المركبة بالشكل الصحيح، </a:t>
            </a:r>
            <a:r>
              <a:rPr lang="ar-SA" sz="1300" b="1" dirty="0">
                <a:latin typeface="Calibri" panose="020F0502020204030204" pitchFamily="34" charset="0"/>
                <a:ea typeface="Times New Roman" panose="02020603050405020304" pitchFamily="18" charset="0"/>
              </a:rPr>
              <a:t> </a:t>
            </a:r>
            <a:r>
              <a:rPr lang="en-US" sz="1200" b="1" dirty="0" smtClean="0">
                <a:effectLst/>
                <a:latin typeface="Calibri" panose="020F0502020204030204" pitchFamily="34" charset="0"/>
                <a:ea typeface="Calibri" panose="020F0502020204030204" pitchFamily="34" charset="0"/>
                <a:cs typeface="Arial" panose="020B0604020202020204" pitchFamily="34" charset="0"/>
              </a:rPr>
              <a:t/>
            </a:r>
            <a:br>
              <a:rPr lang="en-US" sz="1200" b="1" dirty="0" smtClean="0">
                <a:effectLst/>
                <a:latin typeface="Calibri" panose="020F0502020204030204" pitchFamily="34" charset="0"/>
                <a:ea typeface="Calibri" panose="020F0502020204030204" pitchFamily="34" charset="0"/>
                <a:cs typeface="Arial" panose="020B0604020202020204" pitchFamily="34" charset="0"/>
              </a:rPr>
            </a:br>
            <a:endParaRPr lang="en-US" sz="1200" b="1" dirty="0"/>
          </a:p>
        </p:txBody>
      </p:sp>
    </p:spTree>
    <p:extLst>
      <p:ext uri="{BB962C8B-B14F-4D97-AF65-F5344CB8AC3E}">
        <p14:creationId xmlns:p14="http://schemas.microsoft.com/office/powerpoint/2010/main" val="2595676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2971"/>
          </a:xfrm>
        </p:spPr>
        <p:txBody>
          <a:bodyPr>
            <a:normAutofit/>
          </a:bodyPr>
          <a:lstStyle/>
          <a:p>
            <a:pPr algn="r" rtl="1"/>
            <a:r>
              <a:rPr lang="ar-SA" sz="1800" b="1" dirty="0" smtClean="0"/>
              <a:t>كما تُعدّ أعمار هذه المركبات واحدة من العوامل المؤثرة في نسبة الانبعاثات الضارّة أيضاً؛ حيث تزداد كميّة الانبعاثات عندما تكون أعمار السيارات أكبر، وتتفاقم هذه المشكلة بشكل كبير في الطرق ذات الكثافة المروريّة والازدحامات المرتفعة</a:t>
            </a:r>
            <a:r>
              <a:rPr lang="en-US" sz="1800" b="1" dirty="0" smtClean="0"/>
              <a:t>. </a:t>
            </a:r>
            <a:r>
              <a:rPr lang="ar-SA" sz="1800" b="1" dirty="0" smtClean="0"/>
              <a:t>القطاع المنزلي يشتمل هذا القطاع على العديد من أنواع الملوِّثات المختلفة التي تنبعث من المنازل بما في ذلك مياه الصرف الصحي، ومياه الغسيل والاستحمام، ومواد التغليف، وبقايا الطعام، وغيرها، وهي ملوِّثات ذات آثار بيئيّة منخفضة في حالة التعامل معها بشكل صحيح، إلّا أنّ أضرارها البيئيّة ترتفع عندما يتمّ التخلص منها بطرق خاطئة، ويتسبب حرق الملوِّثات المنزلية بانتشار العديد من الغازات إلى الجو على شكل غاز ثاني أكسيد الكربون، ودخان</a:t>
            </a:r>
            <a:r>
              <a:rPr lang="en-US" sz="1800" b="1" dirty="0" smtClean="0"/>
              <a:t>. </a:t>
            </a:r>
            <a:r>
              <a:rPr lang="ar-SA" sz="1800" b="1" dirty="0" smtClean="0"/>
              <a:t>القطاع الصناعي يُشكل التلوّث الذي ينشأ عن القطاع الصناعي مشكلة بيئيّة خطيرة، وتختلف أنواع التلوّث التي تنتج عن هذا القطاع، فمنها: الأبخرة التي تتصاعد في السماء، ، وتُعدّ مصانع المنسوجات، ودباغة الجلود، ومصانع الأغذية من أكثر القطاعات الصناعيّة التي تساهم في تلوّث البيئة</a:t>
            </a:r>
            <a:r>
              <a:rPr lang="en-US" sz="1800" b="1" dirty="0" smtClean="0">
                <a:effectLst/>
                <a:latin typeface="Calibri" panose="020F0502020204030204" pitchFamily="34" charset="0"/>
                <a:ea typeface="Calibri" panose="020F0502020204030204" pitchFamily="34" charset="0"/>
                <a:cs typeface="Arial" panose="020B0604020202020204" pitchFamily="34" charset="0"/>
              </a:rPr>
              <a:t/>
            </a:r>
            <a:br>
              <a:rPr lang="en-US" sz="1800" b="1" dirty="0" smtClean="0">
                <a:effectLst/>
                <a:latin typeface="Calibri" panose="020F0502020204030204" pitchFamily="34" charset="0"/>
                <a:ea typeface="Calibri" panose="020F0502020204030204" pitchFamily="34" charset="0"/>
                <a:cs typeface="Arial" panose="020B0604020202020204" pitchFamily="34" charset="0"/>
              </a:rPr>
            </a:br>
            <a:r>
              <a:rPr lang="ar-IQ" sz="1800" b="1" dirty="0" smtClean="0"/>
              <a:t/>
            </a:r>
            <a:br>
              <a:rPr lang="ar-IQ" sz="1800" b="1" dirty="0" smtClean="0"/>
            </a:br>
            <a:r>
              <a:rPr lang="ar-SA" sz="1800" b="1" dirty="0" smtClean="0"/>
              <a:t>حيث </a:t>
            </a:r>
            <a:r>
              <a:rPr lang="ar-SA" sz="1800" b="1" dirty="0"/>
              <a:t>يتمّ تصريف المخلفات السائلة لهذه المصانع إلى المياه السطحيّة دون معالجة في أغلب الأحيان</a:t>
            </a:r>
            <a:r>
              <a:rPr lang="en-US" sz="1800" b="1" dirty="0"/>
              <a:t>. </a:t>
            </a:r>
            <a:r>
              <a:rPr lang="ar-SA" sz="1800" b="1" dirty="0"/>
              <a:t>مسارات ملوِّثات البيئة يُمكن تعريف مسارات الملوِّثات (بالإنجليزية</a:t>
            </a:r>
            <a:r>
              <a:rPr lang="en-US" sz="1800" b="1" dirty="0"/>
              <a:t>: Pathways of Pollution) </a:t>
            </a:r>
            <a:r>
              <a:rPr lang="ar-SA" sz="1800" b="1" dirty="0"/>
              <a:t>بأنّها الطرق التي تنتقل إليها أنواع التلوث المختلفة من مصادرها إلى البيئة وصولاً إلى الإنسان أو مكونات النظام البيئي، وتختلف هذه المسارات بشكل كبير نتيجة لاختلاف أنواع التلوّث، وقد تصل إلى الإنسان عندما يتغذى على الأطعمة الملوّثة، أو يتنفس الهواء الملوّث، أو يشرب المياه الملوّثة؛ إذ تُعدّ المياه والتربة والهواء أكبر مستقبلات لأنواع التلوّث المختلفة.[١</a:t>
            </a:r>
            <a:r>
              <a:rPr lang="en-US" sz="1800" b="1" dirty="0"/>
              <a:t>] </a:t>
            </a:r>
            <a:r>
              <a:rPr lang="ar-SA" sz="1800" b="1" dirty="0"/>
              <a:t>يقوم النظام البيئي بالعديد من العمليات المختلفة التي تهدف إلى تخفيض آثار التلوّث عن طريق التقليل من تركيز هذه الملوِّثات، فقد يقوم أحياناً بتبديدها، كتشتيت الدخان المُتصاعد بعيداً عن مصدره، أو إذابة بعضها في مياه النهر؛ لتخفيف تركيزها، وتساهم عمليات الترسيب كترسيب المواد الصلبة في مجرى النهر.[١</a:t>
            </a:r>
            <a:r>
              <a:rPr lang="en-US" sz="1800" b="1" dirty="0"/>
              <a:t>] </a:t>
            </a:r>
            <a:r>
              <a:rPr lang="ar-SA" sz="1800" b="1" dirty="0"/>
              <a:t>وتتم عمليات التحليل لبعض الملوِّثات إلى مواد بسيطة لا تتسبب بتلوّث البيئة بتقليل تركيز الملوِّثات في البيئة، وبالتالي تقليل نسبة التلوث، ويُعرَف التركيز بأنّه حجم هذه الملوِّثات بالنسبة إلى الحجم الكلي المعلوم من الهواء.[١</a:t>
            </a:r>
            <a:r>
              <a:rPr lang="en-US" sz="1800" b="1" dirty="0"/>
              <a:t>] </a:t>
            </a:r>
            <a:r>
              <a:rPr lang="ar-SA" sz="1800" b="1" dirty="0"/>
              <a:t>وعلى الرغم من قيام النظام البيئي بالعديد من العمليات التي من شأنها تخفيض تركيز الملوِّثات، إلّا أنّ بعضها يظل في حالته دون تأثّره بهذه العمليّات، ويُطلق عليه اسم الملوِّثات </a:t>
            </a:r>
            <a:r>
              <a:rPr lang="ar-SA" sz="1800" b="1" dirty="0" smtClean="0"/>
              <a:t>الثابتة</a:t>
            </a:r>
            <a:r>
              <a:rPr lang="ar-IQ" sz="1800" b="1" dirty="0" smtClean="0"/>
              <a:t>.</a:t>
            </a:r>
            <a:r>
              <a:rPr lang="en-US" sz="1800" b="1" dirty="0"/>
              <a:t/>
            </a:r>
            <a:br>
              <a:rPr lang="en-US" sz="1800" b="1" dirty="0"/>
            </a:br>
            <a:r>
              <a:rPr lang="ar-SA" sz="1800" b="1" dirty="0"/>
              <a:t> </a:t>
            </a:r>
            <a:r>
              <a:rPr lang="en-US" sz="1800" b="1" dirty="0"/>
              <a:t/>
            </a:r>
            <a:br>
              <a:rPr lang="en-US" sz="1800" b="1" dirty="0"/>
            </a:br>
            <a:r>
              <a:rPr lang="ar-SA" sz="1800" b="1" dirty="0"/>
              <a:t> </a:t>
            </a:r>
            <a:r>
              <a:rPr lang="en-US" sz="1800" b="1" dirty="0"/>
              <a:t/>
            </a:r>
            <a:br>
              <a:rPr lang="en-US" sz="1800" b="1" dirty="0"/>
            </a:br>
            <a:endParaRPr lang="en-US" sz="1800" b="1" dirty="0"/>
          </a:p>
        </p:txBody>
      </p:sp>
    </p:spTree>
    <p:extLst>
      <p:ext uri="{BB962C8B-B14F-4D97-AF65-F5344CB8AC3E}">
        <p14:creationId xmlns:p14="http://schemas.microsoft.com/office/powerpoint/2010/main" val="3977250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928" y="679024"/>
            <a:ext cx="10515600" cy="1325563"/>
          </a:xfrm>
        </p:spPr>
        <p:txBody>
          <a:bodyPr>
            <a:normAutofit/>
          </a:bodyPr>
          <a:lstStyle/>
          <a:p>
            <a:pPr algn="r" rtl="1"/>
            <a:r>
              <a:rPr lang="ar-SA" sz="1600" dirty="0"/>
              <a:t> </a:t>
            </a:r>
            <a:r>
              <a:rPr lang="en-US" sz="1600" dirty="0"/>
              <a:t/>
            </a:r>
            <a:br>
              <a:rPr lang="en-US" sz="1600" dirty="0"/>
            </a:br>
            <a:r>
              <a:rPr lang="ar-SA" sz="2000" b="1" u="sng" dirty="0">
                <a:effectLst>
                  <a:outerShdw blurRad="38100" dist="38100" dir="2700000" algn="tl">
                    <a:srgbClr val="000000">
                      <a:alpha val="43137"/>
                    </a:srgbClr>
                  </a:outerShdw>
                </a:effectLst>
              </a:rPr>
              <a:t>المصادر </a:t>
            </a:r>
            <a:r>
              <a:rPr lang="en-US" sz="1600" dirty="0"/>
              <a:t/>
            </a:r>
            <a:br>
              <a:rPr lang="en-US" sz="1600" dirty="0"/>
            </a:br>
            <a:r>
              <a:rPr lang="ar-SA" sz="1600" dirty="0"/>
              <a:t> </a:t>
            </a:r>
            <a:r>
              <a:rPr lang="en-US" sz="1600" b="1" dirty="0"/>
              <a:t/>
            </a:r>
            <a:br>
              <a:rPr lang="en-US" sz="1600" b="1" dirty="0"/>
            </a:br>
            <a:r>
              <a:rPr lang="ar-SA" sz="1600" b="1" dirty="0"/>
              <a:t>1-عاشورمزريق 2011  الطاقات المتجددة كخيار استراتيجي في ظل المسؤولية عن حماية البيئة ، الجزائر </a:t>
            </a:r>
            <a:r>
              <a:rPr lang="en-US" sz="1600" b="1" dirty="0"/>
              <a:t/>
            </a:r>
            <a:br>
              <a:rPr lang="en-US" sz="1600" b="1" dirty="0"/>
            </a:br>
            <a:r>
              <a:rPr lang="ar-SA" sz="1600" b="1" dirty="0"/>
              <a:t>2- العطار ، زهراء عدنان ،2008  الطاقة النووية كبديل عن مصادر الطاقة الاولية مجلة البحوث الجغرافية عدد 20</a:t>
            </a:r>
            <a:r>
              <a:rPr lang="ar-SA" sz="1600" dirty="0"/>
              <a:t> </a:t>
            </a:r>
            <a:endParaRPr lang="en-US" sz="1600" dirty="0"/>
          </a:p>
        </p:txBody>
      </p:sp>
    </p:spTree>
    <p:extLst>
      <p:ext uri="{BB962C8B-B14F-4D97-AF65-F5344CB8AC3E}">
        <p14:creationId xmlns:p14="http://schemas.microsoft.com/office/powerpoint/2010/main" val="386217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834" y="296886"/>
            <a:ext cx="10735103" cy="5871902"/>
          </a:xfrm>
        </p:spPr>
        <p:txBody>
          <a:bodyPr>
            <a:noAutofit/>
          </a:bodyPr>
          <a:lstStyle/>
          <a:p>
            <a:pPr algn="r" rtl="1"/>
            <a:r>
              <a:rPr lang="ar-SA" sz="2400" b="1" u="sng" dirty="0">
                <a:effectLst>
                  <a:outerShdw blurRad="38100" dist="38100" dir="2700000" algn="tl">
                    <a:srgbClr val="000000">
                      <a:alpha val="43137"/>
                    </a:srgbClr>
                  </a:outerShdw>
                </a:effectLst>
              </a:rPr>
              <a:t>مفهوم تلوّث البيئة </a:t>
            </a:r>
            <a:r>
              <a:rPr lang="ar-SA" sz="2400" b="1" dirty="0"/>
              <a:t>يُعرَف التلوّث البيئي بأنّه ارتفاع نسبة الطاقة في النظام البيئي كالإشعاع، والحرارة، والضجيج، أو زيادة كميّة المواد المختلفة بأشكالها السائلة، أو الصلبة، أو الغازيّة بشكل يفقد النظام قدرته على تحليلها، أو تشتيتها، أو إعادة تدويرها، أو تحويلها إلى مواد لا ينتج عنها أيّ أضرار.</a:t>
            </a:r>
            <a:r>
              <a:rPr lang="en-US" sz="2400" b="1" dirty="0"/>
              <a:t>] </a:t>
            </a:r>
            <a:r>
              <a:rPr lang="ar-SA" sz="2400" b="1" dirty="0"/>
              <a:t>ويُمكن تقسيم التلوّث البيئي إلى ثلاثة أقسام رئيسيّة، وهي: تلوّث التربة، وتلوّث المياه، وتلوّث الهواء، وتضمّ المجتمعات الحديثة أنواعاً أخرى من التلوّث البيئي، مثل</a:t>
            </a:r>
            <a:r>
              <a:rPr lang="ar-SA" sz="2400" b="1" dirty="0" smtClean="0"/>
              <a:t>: </a:t>
            </a:r>
            <a:r>
              <a:rPr lang="ar-SA" sz="2400" b="1" dirty="0"/>
              <a:t>التلوّث الضوئي، والتلوّث البلاستيكي، والتلوّث الضوضائي</a:t>
            </a:r>
            <a:r>
              <a:rPr lang="en-US" sz="2400" b="1" dirty="0"/>
              <a:t>] </a:t>
            </a:r>
            <a:r>
              <a:rPr lang="ar-SA" sz="2400" b="1" dirty="0"/>
              <a:t>يُعدّ التلوّث البيئي مشكلة عالميّة؛ لأنّه يؤثر على أنواع الحياة المختلفة، ويتسبب بالعديد من النتائج السلبيّة على صحة البشر ورفاهيّتهم، وله آثار </a:t>
            </a:r>
            <a:r>
              <a:rPr lang="ar-SA" sz="2400" b="1" dirty="0" smtClean="0"/>
              <a:t>سلبيّة </a:t>
            </a:r>
            <a:r>
              <a:rPr lang="ar-SA" sz="2400" b="1" dirty="0"/>
              <a:t>على البيئة وحياة الكائنات بشكل عام، إذ تعتمد جميع الكائنات الحيّة الصغيرة والكبيرة على مكونات الأرض من الماء والهواء، ويؤدي تلوّثها إلى تعرض هذه الأحياء إلى الخطر، كما تؤثّر الملوِّثات البيئيّة على المدن الحضريّة بشكل أكبر من تأثيرها على الأرياف.</a:t>
            </a:r>
            <a:r>
              <a:rPr lang="en-US" sz="2400" b="1" dirty="0"/>
              <a:t>] </a:t>
            </a:r>
            <a:r>
              <a:rPr lang="ar-SA" sz="2400" b="1" dirty="0"/>
              <a:t>أنواع تلوّث البيئة تتعدد أنواع تلوث البيئة ومن أهمها</a:t>
            </a:r>
            <a:r>
              <a:rPr lang="en-US" sz="2400" b="1" dirty="0"/>
              <a:t>: </a:t>
            </a:r>
            <a:r>
              <a:rPr lang="ar-SA" sz="2400" b="1" dirty="0"/>
              <a:t>تلوّث الهواء يُمكن تقسيم ملوّثات الهواء إلى ملوثّات غير مرئيّة، وملوّثات مرئيّة كالدخان الذي يتصاعد من مداخن المصانع أو الذي يخرج من عوادم المركبات، حيث تتسبب هذه الملوِّثات بالعديد من الآثار الخطيرة على حياة البشر؛ إذ تزيد من نسبة الإصابة بالعديد من الأمراض، إضافة إلى التسبب بضيق النفس، وحُرقَة الأعين وقد يؤدي تلوّث الهواء إلى الموت السريع في بعض الأحيان، وذلك مثل ما وقع عام 1984م في أحد مصانع المبيدات في الهند، ونتج عن هذا الحادث إطلاق أحد </a:t>
            </a:r>
            <a:r>
              <a:rPr lang="ar-SA" sz="2400" b="1" dirty="0" smtClean="0"/>
              <a:t>الغازات السامة في الهواء، مما تسبب بجروح دائمة لمئات الآلاف من الأشخاص</a:t>
            </a:r>
            <a:r>
              <a:rPr lang="en-US" sz="2400" b="1" dirty="0" smtClean="0"/>
              <a:t>] </a:t>
            </a:r>
            <a:endParaRPr lang="en-US" sz="2400" b="1" dirty="0"/>
          </a:p>
        </p:txBody>
      </p:sp>
    </p:spTree>
    <p:extLst>
      <p:ext uri="{BB962C8B-B14F-4D97-AF65-F5344CB8AC3E}">
        <p14:creationId xmlns:p14="http://schemas.microsoft.com/office/powerpoint/2010/main" val="2412409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20723"/>
            <a:ext cx="11518710" cy="6045958"/>
          </a:xfrm>
        </p:spPr>
        <p:txBody>
          <a:bodyPr>
            <a:noAutofit/>
          </a:bodyPr>
          <a:lstStyle/>
          <a:p>
            <a:pPr algn="r" rtl="1"/>
            <a:r>
              <a:rPr lang="en-US" sz="1600" b="1" dirty="0"/>
              <a:t/>
            </a:r>
            <a:br>
              <a:rPr lang="en-US" sz="1600" b="1" dirty="0"/>
            </a:br>
            <a:r>
              <a:rPr lang="ar-IQ" sz="1600" b="1" dirty="0" smtClean="0"/>
              <a:t/>
            </a:r>
            <a:br>
              <a:rPr lang="ar-IQ" sz="1600" b="1" dirty="0" smtClean="0"/>
            </a:br>
            <a:r>
              <a:rPr lang="ar-IQ" sz="1600" b="1" dirty="0" smtClean="0"/>
              <a:t/>
            </a:r>
            <a:br>
              <a:rPr lang="ar-IQ" sz="1600" b="1" dirty="0" smtClean="0"/>
            </a:br>
            <a:r>
              <a:rPr lang="ar-IQ" sz="1600" b="1" dirty="0"/>
              <a:t/>
            </a:r>
            <a:br>
              <a:rPr lang="ar-IQ" sz="1600" b="1" dirty="0"/>
            </a:br>
            <a:r>
              <a:rPr lang="ar-IQ" sz="1600" b="1" dirty="0" smtClean="0"/>
              <a:t/>
            </a:r>
            <a:br>
              <a:rPr lang="ar-IQ" sz="1600" b="1" dirty="0" smtClean="0"/>
            </a:br>
            <a:r>
              <a:rPr lang="ar-IQ" sz="1600" b="1" dirty="0"/>
              <a:t/>
            </a:r>
            <a:br>
              <a:rPr lang="ar-IQ" sz="1600" b="1" dirty="0"/>
            </a:br>
            <a:r>
              <a:rPr lang="ar-SA" sz="1800" b="1" u="sng" dirty="0" smtClean="0">
                <a:effectLst>
                  <a:outerShdw blurRad="38100" dist="38100" dir="2700000" algn="tl">
                    <a:srgbClr val="000000">
                      <a:alpha val="43137"/>
                    </a:srgbClr>
                  </a:outerShdw>
                </a:effectLst>
              </a:rPr>
              <a:t>مصادر </a:t>
            </a:r>
            <a:r>
              <a:rPr lang="ar-SA" sz="1800" b="1" u="sng" dirty="0">
                <a:effectLst>
                  <a:outerShdw blurRad="38100" dist="38100" dir="2700000" algn="tl">
                    <a:srgbClr val="000000">
                      <a:alpha val="43137"/>
                    </a:srgbClr>
                  </a:outerShdw>
                </a:effectLst>
              </a:rPr>
              <a:t>تلوّث الهواء : </a:t>
            </a:r>
            <a:r>
              <a:rPr lang="ar-SA" sz="1800" b="1" dirty="0"/>
              <a:t>تندرج مصادر تلوّث الهواء تحت أربعة أقسام رئيسيّة، وهي:[</a:t>
            </a:r>
            <a:r>
              <a:rPr lang="en-US" sz="1800" b="1" dirty="0"/>
              <a:t>] </a:t>
            </a:r>
            <a:r>
              <a:rPr lang="ar-SA" sz="1800" b="1" dirty="0"/>
              <a:t>المصادر المتحركة: وتنتج عن المركبات، والطائرات، والحافلات، والقطارت، وغيرها</a:t>
            </a:r>
            <a:r>
              <a:rPr lang="en-US" sz="1800" b="1" dirty="0"/>
              <a:t>. </a:t>
            </a:r>
            <a:r>
              <a:rPr lang="ar-SA" sz="1800" b="1" dirty="0"/>
              <a:t>المصادر الثابتة: وتنتج عن المنشآت الصناعية المختلفة، ومصافي البترول، ومحطّات الطاقة</a:t>
            </a:r>
            <a:r>
              <a:rPr lang="en-US" sz="1800" b="1" dirty="0"/>
              <a:t>. </a:t>
            </a:r>
            <a:r>
              <a:rPr lang="ar-SA" sz="1800" b="1" dirty="0"/>
              <a:t>المصادر النطاقيّة: وتنتج عن المناطق الزراعيّة، وعن مدافئ احتراق الأخشاب في المدن .</a:t>
            </a:r>
            <a:r>
              <a:rPr lang="en-US" sz="1800" b="1" dirty="0"/>
              <a:t>.</a:t>
            </a:r>
            <a:br>
              <a:rPr lang="en-US" sz="1800" b="1" dirty="0"/>
            </a:br>
            <a:r>
              <a:rPr lang="ar-SA" sz="1800" b="1" dirty="0"/>
              <a:t>مصادر تلوّث الهواء تندرج مصادر تلوّث الهواء تحت أربعة أقسام رئيسيّة، وهي:</a:t>
            </a:r>
            <a:r>
              <a:rPr lang="en-US" sz="1800" b="1" dirty="0"/>
              <a:t>] </a:t>
            </a:r>
            <a:r>
              <a:rPr lang="ar-SA" sz="1800" b="1" dirty="0"/>
              <a:t>المصادر المتحركة: وتنتج عن المركبات، والطائرات، والحافلات، والقطارت، وغيرها</a:t>
            </a:r>
            <a:r>
              <a:rPr lang="en-US" sz="1800" b="1" dirty="0"/>
              <a:t>. </a:t>
            </a:r>
            <a:r>
              <a:rPr lang="ar-SA" sz="1800" b="1" dirty="0"/>
              <a:t>المصادر الثابتة: وتنتج عن المنشآت الصناعية المختلفة، ومصافي البترول، ومحطّات الطاقة</a:t>
            </a:r>
            <a:r>
              <a:rPr lang="en-US" sz="1800" b="1" dirty="0"/>
              <a:t>. </a:t>
            </a:r>
            <a:r>
              <a:rPr lang="ar-SA" sz="1800" b="1" dirty="0"/>
              <a:t>المصادر النطاقيّة: وتنتج عن المناطق الزراعيّة، وعن مدافئ احتراق الأخشاب في المدن</a:t>
            </a:r>
            <a:r>
              <a:rPr lang="en-US" sz="1800" b="1" dirty="0"/>
              <a:t/>
            </a:r>
            <a:br>
              <a:rPr lang="en-US" sz="1800" b="1" dirty="0"/>
            </a:br>
            <a:r>
              <a:rPr lang="ar-SA" sz="1800" b="1" dirty="0"/>
              <a:t>لمصادر الطبيعيّة: وتضمّ الملوِّثات الناتجة عن البراكين، وحرائق الغابات، إضافة إلى الغبار الذي تحمله </a:t>
            </a:r>
            <a:r>
              <a:rPr lang="ar-SA" sz="1800" b="1" dirty="0" smtClean="0"/>
              <a:t>الرياح</a:t>
            </a:r>
            <a:r>
              <a:rPr lang="ar-IQ" sz="1800" b="1" dirty="0" smtClean="0"/>
              <a:t/>
            </a:r>
            <a:br>
              <a:rPr lang="ar-IQ" sz="1800" b="1" dirty="0" smtClean="0"/>
            </a:br>
            <a:r>
              <a:rPr lang="ar-SA" sz="1800" b="1" dirty="0"/>
              <a:t>مخاطر تلوّث الهواء حسب مؤشر جودة الهواء: ، يمكننا جمع أهم مخاطر تلوث الهواء خلال مجموعة النقاط التالية:[٣</a:t>
            </a:r>
            <a:r>
              <a:rPr lang="en-US" sz="1800" b="1" dirty="0"/>
              <a:t>] </a:t>
            </a:r>
            <a:r>
              <a:rPr lang="ar-SA" sz="1800" b="1" dirty="0"/>
              <a:t>انخفاض مجموع أعمار سكان الكرة الأرضيّة بشكل كبير: إذا بقيت مستويات تلوّث الهواء بالجزيئات الدقيقة على ما هي عليه اليوم؛ أيّ سينقص حوالي 1.8 عام من متوسط عمر الشخص الواحد الذي يُقدر بحوالي 74 عاماً، ولكن في حال التزام الأشخاص حول العالم بتخفيض نسبة تلوّث الهواء بالجزيئات إلى حوالي </a:t>
            </a:r>
            <a:r>
              <a:rPr lang="en-US" sz="1800" b="1" dirty="0"/>
              <a:t>10 </a:t>
            </a:r>
            <a:r>
              <a:rPr lang="ar-SA" sz="1800" b="1" dirty="0"/>
              <a:t>ملغ/م3 حسب توجيهات منظمة الصحة العالميّة فمن المتوقع ارتفاع متوسط عمر كل فرد بنفس المقدار</a:t>
            </a:r>
            <a:r>
              <a:rPr lang="en-US" sz="1800" b="1" dirty="0"/>
              <a:t>. </a:t>
            </a:r>
            <a:r>
              <a:rPr lang="ar-SA" sz="1800" b="1" dirty="0"/>
              <a:t>مضاعفة الخطر الذي تتسبب به ملوِّثات الهواء : مثل التدخين، وتلوّث المياه الصالحة للشرب بمياه الصرف الصحي، والخوف والذعر، وهذا يعني أنّ ضرر ملوِّثات الهواء يفوق الأضرار التي تتسبب بها الأمراض والمواد المذكورة</a:t>
            </a:r>
            <a:r>
              <a:rPr lang="en-US" sz="1800" b="1" dirty="0"/>
              <a:t>. </a:t>
            </a:r>
            <a:r>
              <a:rPr lang="ar-SA" sz="1800" b="1" dirty="0"/>
              <a:t>طرق الحد من تلوّث الهواء يُمكن الحد من ملوِّثات الهواء عن طريق تخفيض كميّات الوقود المحترقة من خلال:[٢</a:t>
            </a:r>
            <a:r>
              <a:rPr lang="en-US" sz="1800" b="1" dirty="0"/>
              <a:t>] </a:t>
            </a:r>
            <a:r>
              <a:rPr lang="ar-SA" sz="1800" b="1" dirty="0"/>
              <a:t>استخدام وسائل النقل العام، أو الدراجات الهوائيّة، أو حتى المشي: وذلك بدلاً من استخدام السيارات الشخصيّة؛ للتقليل من عمليات احتراق الوقود</a:t>
            </a:r>
            <a:r>
              <a:rPr lang="en-US" sz="1800" b="1" dirty="0"/>
              <a:t>. </a:t>
            </a:r>
            <a:r>
              <a:rPr lang="ar-SA" sz="1800" b="1" dirty="0"/>
              <a:t>استخدام السيارات الكهربائيّة، أو السيارات ذات الكفاءة العالية في استهلاك الوقود</a:t>
            </a:r>
            <a:r>
              <a:rPr lang="en-US" sz="1800" b="1" dirty="0"/>
              <a:t>. </a:t>
            </a:r>
            <a:r>
              <a:rPr lang="ar-SA" sz="1800" b="1" dirty="0"/>
              <a:t>استخدام الرياح أو الطاقة الشمسيّة لتوليد الكهرباء: وذلك بدلاً من الاعتماد على محطات توليد الطاقة التي تعمل بواسطة احتراق الوقود</a:t>
            </a:r>
            <a:r>
              <a:rPr lang="en-US" sz="1800" b="1" dirty="0"/>
              <a:t>. </a:t>
            </a:r>
            <a:r>
              <a:rPr lang="ar-SA" sz="1800" b="1" dirty="0"/>
              <a:t>شراء الأطعمة المحليّة بدلاً من المستوردة: ما يؤدي إلى انخفاض كميّات الوقود التي تحرقها الشاحنات أثناء عمليّات النقل الداخليّة أو الخارجيّة</a:t>
            </a:r>
            <a:r>
              <a:rPr lang="en-US" sz="1800" b="1" dirty="0"/>
              <a:t>. </a:t>
            </a:r>
            <a:r>
              <a:rPr lang="ar-SA" sz="1800" b="1" dirty="0"/>
              <a:t>تلوّث الماء يُعرَّف تلوّث الماء بأنّه وجود بعض المواد البيولوجيّة، أو الفيزيائيّة، أو الكيميائيّة غير المرغوب بها، والتي تغيّر من خصائص المياه، مثل: الطعم، والرائحة، وتعكر المياه في بعض الأحيان، وتتسبب العديد من الأضرار المختلفة للكائنات الحيّة، إلّا أنّ هناك بعض الملوِّثات ليس لها آثار ظاهرة على الماء، مثل: وجود بعض المواد الكيميائيّة، والكائنات الحية الدقيقة التي تنقل الأمراض، ونتيجة المشاكل الصحية التي يُمكن أن تسببها المياه الملوّثة يُمْنع استخدامها في الأنشطة الزراعيّة؛ وتختلف نسبة إصابة الأشخاص بالأمراض باختلاف </a:t>
            </a:r>
            <a:r>
              <a:rPr lang="ar-SA" sz="1800" b="1" dirty="0" smtClean="0"/>
              <a:t>نوع</a:t>
            </a:r>
            <a:r>
              <a:rPr lang="ar-IQ" sz="1800" b="1" dirty="0" smtClean="0"/>
              <a:t> </a:t>
            </a:r>
            <a:r>
              <a:rPr lang="ar-SA" sz="1800" b="1" dirty="0" smtClean="0"/>
              <a:t>الملوِّثات، ونسبة تركيزه.</a:t>
            </a:r>
            <a:r>
              <a:rPr lang="ar-IQ" sz="1800" b="1" dirty="0" smtClean="0"/>
              <a:t>(</a:t>
            </a:r>
            <a:r>
              <a:rPr lang="ar-SA" sz="1800" b="1" dirty="0" smtClean="0"/>
              <a:t>٤ </a:t>
            </a:r>
            <a:r>
              <a:rPr lang="ar-IQ" sz="1800" b="1" dirty="0" smtClean="0"/>
              <a:t>)</a:t>
            </a:r>
            <a:r>
              <a:rPr lang="en-US" sz="2000" b="1" dirty="0"/>
              <a:t/>
            </a:r>
            <a:br>
              <a:rPr lang="en-US" sz="2000" b="1" dirty="0"/>
            </a:br>
            <a:r>
              <a:rPr lang="ar-SA" sz="1800" b="1" dirty="0"/>
              <a:t> </a:t>
            </a:r>
            <a:r>
              <a:rPr lang="en-US" sz="1800" b="1" dirty="0"/>
              <a:t/>
            </a:r>
            <a:br>
              <a:rPr lang="en-US" sz="1800" b="1" dirty="0"/>
            </a:br>
            <a:r>
              <a:rPr lang="ar-IQ" sz="1600" b="1" dirty="0"/>
              <a:t/>
            </a:r>
            <a:br>
              <a:rPr lang="ar-IQ" sz="1600" b="1" dirty="0"/>
            </a:br>
            <a:r>
              <a:rPr lang="ar-IQ" sz="1600" b="1" dirty="0" smtClean="0"/>
              <a:t/>
            </a:r>
            <a:br>
              <a:rPr lang="ar-IQ" sz="1600" b="1" dirty="0" smtClean="0"/>
            </a:br>
            <a:r>
              <a:rPr lang="ar-IQ" sz="1600" b="1" dirty="0"/>
              <a:t/>
            </a:r>
            <a:br>
              <a:rPr lang="ar-IQ" sz="1600" b="1" dirty="0"/>
            </a:br>
            <a:r>
              <a:rPr lang="ar-IQ" sz="1600" b="1" dirty="0" smtClean="0"/>
              <a:t/>
            </a:r>
            <a:br>
              <a:rPr lang="ar-IQ" sz="1600" b="1" dirty="0" smtClean="0"/>
            </a:br>
            <a:r>
              <a:rPr lang="ar-IQ" sz="1600" b="1" dirty="0"/>
              <a:t/>
            </a:r>
            <a:br>
              <a:rPr lang="ar-IQ" sz="1600" b="1" dirty="0"/>
            </a:br>
            <a:r>
              <a:rPr lang="en-US" sz="1600" b="1" dirty="0" smtClean="0"/>
              <a:t>. </a:t>
            </a:r>
            <a:endParaRPr lang="en-US" sz="1600" b="1" dirty="0"/>
          </a:p>
        </p:txBody>
      </p:sp>
    </p:spTree>
    <p:extLst>
      <p:ext uri="{BB962C8B-B14F-4D97-AF65-F5344CB8AC3E}">
        <p14:creationId xmlns:p14="http://schemas.microsoft.com/office/powerpoint/2010/main" val="3215247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087" y="3135620"/>
            <a:ext cx="10515600" cy="1325563"/>
          </a:xfrm>
        </p:spPr>
        <p:txBody>
          <a:bodyPr>
            <a:normAutofit fontScale="90000"/>
          </a:bodyPr>
          <a:lstStyle/>
          <a:p>
            <a:pPr algn="r" rtl="1"/>
            <a:r>
              <a:rPr lang="ar-SA" sz="1400" dirty="0"/>
              <a:t> </a:t>
            </a:r>
            <a:r>
              <a:rPr lang="en-US" sz="2200" b="1" dirty="0"/>
              <a:t/>
            </a:r>
            <a:br>
              <a:rPr lang="en-US" sz="2200" b="1" dirty="0"/>
            </a:br>
            <a:r>
              <a:rPr lang="en-US" sz="2200" b="1" dirty="0" smtClean="0"/>
              <a:t>] </a:t>
            </a:r>
            <a:r>
              <a:rPr lang="ar-SA" sz="2200" b="1" dirty="0"/>
              <a:t>مصادر تلوّث الماء تنقسم مصادر تلوّث الماء إلى مصادر مباشرة ومصادر غير مباشرة:[٥</a:t>
            </a:r>
            <a:r>
              <a:rPr lang="en-US" sz="2200" b="1" dirty="0"/>
              <a:t>] </a:t>
            </a:r>
            <a:r>
              <a:rPr lang="ar-SA" sz="2200" b="1" u="sng" dirty="0">
                <a:effectLst>
                  <a:outerShdw blurRad="38100" dist="38100" dir="2700000" algn="tl">
                    <a:srgbClr val="000000">
                      <a:alpha val="43137"/>
                    </a:srgbClr>
                  </a:outerShdw>
                </a:effectLst>
              </a:rPr>
              <a:t>المصادر المباشرة </a:t>
            </a:r>
            <a:r>
              <a:rPr lang="ar-SA" sz="2200" b="1" dirty="0"/>
              <a:t>وتضمّ جميع المصادر التي تُصرّف السوائل المختلفة مباشرة إلى أماكن إمدادات المياه الموجودة في المناطق الحضريّة، وتشتمل هذه الملوِّثات على النفايات السائلة التي يتمّ تصريفها من المصافي، والمصانع، ومحطات معالجة النفايات، وعلى الرغم من قيام العديد من دول العالم بتنظيم الأنشطة المذكورة، إلّا أنّ ذلك لا يعني خلوّ المياه من الملوِّثات بشكل كلي  </a:t>
            </a:r>
            <a:r>
              <a:rPr lang="en-US" sz="2200" b="1" dirty="0"/>
              <a:t/>
            </a:r>
            <a:br>
              <a:rPr lang="en-US" sz="2200" b="1" dirty="0"/>
            </a:br>
            <a:r>
              <a:rPr lang="ar-IQ" sz="2200" b="1" dirty="0" smtClean="0"/>
              <a:t/>
            </a:r>
            <a:br>
              <a:rPr lang="ar-IQ" sz="2200" b="1" dirty="0" smtClean="0"/>
            </a:br>
            <a:r>
              <a:rPr lang="ar-SA" sz="2200" b="1" u="sng" dirty="0">
                <a:effectLst>
                  <a:outerShdw blurRad="38100" dist="38100" dir="2700000" algn="tl">
                    <a:srgbClr val="000000">
                      <a:alpha val="43137"/>
                    </a:srgbClr>
                  </a:outerShdw>
                </a:effectLst>
              </a:rPr>
              <a:t>المصادر غير المباشرة </a:t>
            </a:r>
            <a:r>
              <a:rPr lang="ar-SA" sz="2200" b="1" dirty="0"/>
              <a:t>وتشتمل على ملوِّثات الغلاف الجويّ التي تصطحبها مياه الأمطار عند هطولها والناتجة عن بعض الأنشطة البشريّة، منها: الأنشطة التي تؤدي إلى انبعاث الغازات من تصاعد الدخان الناتج عن أنشطة المصانع، والمخابز، وقيادة السيارات، وغيرها، والملوِّثات التي تتسرب من التربة إلى مصادر المياه الجوفيّة في باطن الأرض بسبب الممارسات البشريّة الخاطئة كالتخلص من النفايات الصناعيّة بطرق غير صحيحة، واتباع العديد من الأنشطة الزراعيّة الضارة كالتسميد ورش المبيدات الحشريّة</a:t>
            </a:r>
            <a:r>
              <a:rPr lang="en-US" sz="2200" b="1" dirty="0"/>
              <a:t>. </a:t>
            </a:r>
            <a:r>
              <a:rPr lang="ar-SA" sz="2200" b="1" dirty="0"/>
              <a:t>مخاطر تلوّث الماء ينتج العديد من المخاطر البيئيّة المختلفة بسبب تلوّث المياه على رأسها:.[٥</a:t>
            </a:r>
            <a:r>
              <a:rPr lang="en-US" sz="2200" b="1" dirty="0"/>
              <a:t>] </a:t>
            </a:r>
            <a:r>
              <a:rPr lang="ar-SA" sz="2200" b="1" dirty="0"/>
              <a:t>إزالة الغابات:حيث تتسبب الأمطار الحمضيّة بإزالة الغابات</a:t>
            </a:r>
            <a:r>
              <a:rPr lang="en-US" sz="2200" b="1" dirty="0"/>
              <a:t>. </a:t>
            </a:r>
            <a:r>
              <a:rPr lang="ar-SA" sz="2200" b="1" dirty="0"/>
              <a:t>تلوّث مياه الشرب: وذلك لتأثرها بشكل مباشر بالمياه الجوفيه الملوثه ومياه البحار والمحيطات</a:t>
            </a:r>
            <a:r>
              <a:rPr lang="en-US" sz="2200" b="1" dirty="0"/>
              <a:t>. </a:t>
            </a:r>
            <a:r>
              <a:rPr lang="ar-SA" sz="2200" b="1" dirty="0"/>
              <a:t>تلوّث العديد من الكائنات الحيّة: يؤثر هذا الخطر بشكل مباشر على الإنسان إذ يتغذى عليها الإنسان</a:t>
            </a:r>
            <a:r>
              <a:rPr lang="en-US" sz="2200" b="1" dirty="0"/>
              <a:t>. </a:t>
            </a:r>
            <a:r>
              <a:rPr lang="ar-SA" sz="2200" b="1" dirty="0"/>
              <a:t>خلل النظام البيئي: نتيجة لتعرض أغلب موارد البيئة للكثير من السموم البيولوجيّة التي تراكمت في أجسامها على المدى الطويل خلال فترة حياتها يؤدي تلوّث المياه إلى وقوع خلل كبير في النظام البيئي</a:t>
            </a:r>
            <a:r>
              <a:rPr lang="en-US" sz="2200" b="1" dirty="0"/>
              <a:t>. </a:t>
            </a:r>
            <a:r>
              <a:rPr lang="ar-SA" sz="2200" b="1" dirty="0"/>
              <a:t>طرق الحد من تلوّث الماء يُمكن الحد من تلوّث المياه عن طريق القيام بالعديد من الأنشطة اليوميّة التي تقلّل من كميّة الملوِّثات المختلفة مثل:[٥</a:t>
            </a:r>
            <a:r>
              <a:rPr lang="en-US" sz="2200" b="1" dirty="0"/>
              <a:t>] </a:t>
            </a:r>
            <a:r>
              <a:rPr lang="ar-SA" sz="2200" b="1" dirty="0"/>
              <a:t>إعادة تدوير النفايات بدلاً من التخلص منها</a:t>
            </a:r>
            <a:r>
              <a:rPr lang="en-US" sz="2200" b="1" dirty="0"/>
              <a:t>. </a:t>
            </a:r>
            <a:r>
              <a:rPr lang="ar-SA" sz="2200" b="1" dirty="0"/>
              <a:t>التخلص من المواد الكيميائيّة المنزليّة بطرق صحيحة</a:t>
            </a:r>
            <a:r>
              <a:rPr lang="en-US" sz="2200" b="1" dirty="0"/>
              <a:t>. </a:t>
            </a:r>
            <a:r>
              <a:rPr lang="ar-SA" sz="2200" b="1" dirty="0"/>
              <a:t>تقليل شراء الأطعمة الجاهزة، حيث يتمّ تعبئتها بصناديق كرتونية أو زجاجات تحتوي على نسبة كبيرة من الأصباغ</a:t>
            </a:r>
            <a:r>
              <a:rPr lang="en-US" sz="2200" b="1" dirty="0"/>
              <a:t>. </a:t>
            </a:r>
            <a:r>
              <a:rPr lang="ar-SA" sz="2200" b="1" dirty="0"/>
              <a:t>تقليل استخدام السيارات والاستعاضة عنها بالمشي أو استخدام الدراجات الهوائية إن أمكن ذلك.[٦</a:t>
            </a:r>
            <a:r>
              <a:rPr lang="en-US" sz="2200" b="1" dirty="0"/>
              <a:t>] </a:t>
            </a:r>
            <a:r>
              <a:rPr lang="ar-SA" sz="2200" b="1" dirty="0"/>
              <a:t>تلوّث التربة يُعرَف تلوّث التربة بأنّه وجود بعض المواد الكيميائيّة داخل التربة بتركيزات كبيرة -أكبر من تركيزها المعتاد- تؤثر بشكل سلبي على الإنسان، والحيوان، والنبات، وينتج تلوّث التربة بسبب أنشطة البشر المختلفة، </a:t>
            </a:r>
            <a:r>
              <a:rPr lang="ar-IQ" sz="1600" dirty="0" smtClean="0"/>
              <a:t/>
            </a:r>
            <a:br>
              <a:rPr lang="ar-IQ" sz="1600" dirty="0" smtClean="0"/>
            </a:br>
            <a:r>
              <a:rPr lang="ar-IQ" sz="1600" dirty="0"/>
              <a:t/>
            </a:r>
            <a:br>
              <a:rPr lang="ar-IQ" sz="1600" dirty="0"/>
            </a:br>
            <a:endParaRPr lang="en-US" sz="1600" dirty="0"/>
          </a:p>
        </p:txBody>
      </p:sp>
    </p:spTree>
    <p:extLst>
      <p:ext uri="{BB962C8B-B14F-4D97-AF65-F5344CB8AC3E}">
        <p14:creationId xmlns:p14="http://schemas.microsoft.com/office/powerpoint/2010/main" val="723540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69589"/>
            <a:ext cx="11464119" cy="6404165"/>
          </a:xfrm>
        </p:spPr>
        <p:txBody>
          <a:bodyPr>
            <a:normAutofit/>
          </a:bodyPr>
          <a:lstStyle/>
          <a:p>
            <a:pPr algn="r" rtl="1"/>
            <a:r>
              <a:rPr lang="ar-SA" sz="1600" b="1" dirty="0" smtClean="0"/>
              <a:t>إل</a:t>
            </a:r>
            <a:r>
              <a:rPr lang="ar-IQ" sz="1600" b="1" dirty="0" smtClean="0"/>
              <a:t>ا </a:t>
            </a:r>
            <a:r>
              <a:rPr lang="ar-SA" sz="1800" b="1" dirty="0" smtClean="0"/>
              <a:t>أنّ جزءاً من التلوّث يحدث نتيجة بعض العوامل الطبيعيّة كزيادة تركيز المعادن الثقيلة السامة في التربة الصالحة للزراعة بشكل كبير، ويُعدّ تلوّث التربة واحداً من الأخطار الخفيّة في البيئة.[٧</a:t>
            </a:r>
            <a:r>
              <a:rPr lang="en-US" sz="1800" b="1" dirty="0" smtClean="0"/>
              <a:t>] </a:t>
            </a:r>
            <a:r>
              <a:rPr lang="ar-SA" sz="1800" b="1" dirty="0" smtClean="0"/>
              <a:t>مصادر تلوّث التربة هناك العديد من المصادر المختلفة لتلوّث التربة، ومنها ما يأتي:[٧</a:t>
            </a:r>
            <a:r>
              <a:rPr lang="en-US" sz="1800" b="1" dirty="0" smtClean="0"/>
              <a:t>] </a:t>
            </a:r>
            <a:r>
              <a:rPr lang="ar-SA" sz="1800" b="1" dirty="0" smtClean="0"/>
              <a:t>المعامل الصناعيّة والكيميائيّة</a:t>
            </a:r>
            <a:r>
              <a:rPr lang="en-US" sz="1800" b="1" dirty="0" smtClean="0"/>
              <a:t>. </a:t>
            </a:r>
            <a:r>
              <a:rPr lang="ar-SA" sz="1800" b="1" dirty="0" smtClean="0"/>
              <a:t>محطات الطاقة النوويّة</a:t>
            </a:r>
            <a:r>
              <a:rPr lang="en-US" sz="1800" b="1" dirty="0" smtClean="0"/>
              <a:t>. </a:t>
            </a:r>
            <a:r>
              <a:rPr lang="ar-SA" sz="1800" b="1" dirty="0" smtClean="0"/>
              <a:t>محطات تصفية النفط</a:t>
            </a:r>
            <a:r>
              <a:rPr lang="en-US" sz="1800" b="1" dirty="0" smtClean="0"/>
              <a:t>. </a:t>
            </a:r>
            <a:r>
              <a:rPr lang="ar-SA" sz="1800" b="1" dirty="0" smtClean="0"/>
              <a:t>عمليات التعدين</a:t>
            </a:r>
            <a:r>
              <a:rPr lang="en-US" sz="1800" b="1" dirty="0" smtClean="0"/>
              <a:t>. </a:t>
            </a:r>
            <a:r>
              <a:rPr lang="ar-SA" sz="1800" b="1" dirty="0" smtClean="0"/>
              <a:t>مياه الصرف الصحي التي تنتج عن الاستخدامات البشريّة</a:t>
            </a:r>
            <a:r>
              <a:rPr lang="en-US" sz="1800" b="1" dirty="0" smtClean="0"/>
              <a:t>. </a:t>
            </a:r>
            <a:r>
              <a:rPr lang="ar-SA" sz="1800" b="1" dirty="0" smtClean="0"/>
              <a:t>أماكن دفن النفايات</a:t>
            </a:r>
            <a:r>
              <a:rPr lang="en-US" sz="1800" b="1" dirty="0" smtClean="0"/>
              <a:t>. </a:t>
            </a:r>
            <a:r>
              <a:rPr lang="ar-SA" sz="1800" b="1" dirty="0" smtClean="0"/>
              <a:t>مخلفات أعمال البناء المختلفة</a:t>
            </a:r>
            <a:r>
              <a:rPr lang="en-US" sz="1800" b="1" dirty="0" smtClean="0"/>
              <a:t>. </a:t>
            </a:r>
            <a:r>
              <a:rPr lang="ar-SA" sz="1800" b="1" dirty="0" smtClean="0"/>
              <a:t>النفايات المنزليّة التي تحتوي على كثير من بقايا الأطعمة</a:t>
            </a:r>
            <a:r>
              <a:rPr lang="en-US" sz="1800" b="1" dirty="0" smtClean="0"/>
              <a:t>. </a:t>
            </a:r>
            <a:r>
              <a:rPr lang="ar-SA" sz="1800" b="1" dirty="0" smtClean="0"/>
              <a:t>مخاطر تلوّث التربة يؤدي تلوّث التربة إلى العديد من الأضرار التي تصيب الأراضي الزراعيّة وعلى رأسها:[٧</a:t>
            </a:r>
            <a:r>
              <a:rPr lang="en-US" sz="1800" b="1" dirty="0" smtClean="0"/>
              <a:t>] </a:t>
            </a:r>
            <a:r>
              <a:rPr lang="ar-SA" sz="1800" b="1" dirty="0" smtClean="0"/>
              <a:t>انخفاض جودة وكميّة المحاصيل الزراعيّة: وذلك لتلوث التربة</a:t>
            </a:r>
            <a:r>
              <a:rPr lang="en-US" sz="1800" b="1" dirty="0" smtClean="0"/>
              <a:t>. </a:t>
            </a:r>
            <a:r>
              <a:rPr lang="ar-SA" sz="1800" b="1" dirty="0" smtClean="0"/>
              <a:t>موت حوالي 700,000 نسمة حول العالم: نتيجة نمو البكتيريا المقاوِمة للمضادات الحيوية، ويتسبب التلوّث بالمبيدات الحشريّة بوصول 3 ملايين شخص إلى المستشفيات، ووفاة 250,000 شخص حول العالم سنويّاً</a:t>
            </a:r>
            <a:r>
              <a:rPr lang="en-US" sz="1800" b="1" dirty="0" smtClean="0"/>
              <a:t>. </a:t>
            </a:r>
            <a:r>
              <a:rPr lang="ar-SA" sz="1800" b="1" dirty="0" smtClean="0"/>
              <a:t>زيادة نسبة إنتاج الملوِّثات بحلول عام 2025م إلى حوالي 2.2 مليار طن سنوياً: على الرغم من إمكانيّة تدوير كميّة تتراوح بين 60-80% من هذه النفايات إلاّ أنّه لا يتمّ ذلك، مما سيزيد من نسبة تلوّث التربة</a:t>
            </a:r>
            <a:r>
              <a:rPr lang="en-US" sz="1800" b="1" dirty="0" smtClean="0"/>
              <a:t>. </a:t>
            </a:r>
            <a:r>
              <a:rPr lang="ar-SA" sz="1800" b="1" dirty="0" smtClean="0"/>
              <a:t>طرق الحد من تلوّث التربة من أفضل الطرق التي تساهم في الحد من تلوّث ا:[إعادة تدوير النفايات</a:t>
            </a:r>
            <a:r>
              <a:rPr lang="en-US" sz="1800" b="1" dirty="0" smtClean="0"/>
              <a:t>. </a:t>
            </a:r>
            <a:r>
              <a:rPr lang="ar-SA" sz="1800" b="1" dirty="0" smtClean="0"/>
              <a:t>شراء المنتجات القابلة للتحلل بيولوجياً</a:t>
            </a:r>
            <a:r>
              <a:rPr lang="en-US" sz="1800" b="1" dirty="0" smtClean="0"/>
              <a:t>.</a:t>
            </a:r>
            <a:br>
              <a:rPr lang="en-US" sz="1800" b="1" dirty="0" smtClean="0"/>
            </a:br>
            <a:r>
              <a:rPr lang="ar-SA" sz="1800" b="1" dirty="0"/>
              <a:t>إعادة استخدام جميع الأدوات والمواد مرّة أخرى</a:t>
            </a:r>
            <a:r>
              <a:rPr lang="en-US" sz="1800" b="1" dirty="0"/>
              <a:t>. </a:t>
            </a:r>
            <a:r>
              <a:rPr lang="ar-SA" sz="1800" b="1" dirty="0"/>
              <a:t>شراء المنتجات التي لا ينتج عنها الكثير من مخلّفات التغليف</a:t>
            </a:r>
            <a:r>
              <a:rPr lang="en-US" sz="1800" b="1" dirty="0"/>
              <a:t>. </a:t>
            </a:r>
            <a:r>
              <a:rPr lang="ar-SA" sz="1800" b="1" dirty="0"/>
              <a:t>استخدام الأوعية المانعة للتسرب لتخزين المواد الكيميائيّة وغيرها من النفايات للمحافظة على التربة</a:t>
            </a:r>
            <a:r>
              <a:rPr lang="en-US" sz="1800" b="1" dirty="0"/>
              <a:t>. </a:t>
            </a:r>
            <a:r>
              <a:rPr lang="ar-SA" sz="1800" b="1" dirty="0"/>
              <a:t>عدم استخدام المبيدات الحشريّة</a:t>
            </a:r>
            <a:r>
              <a:rPr lang="en-US" sz="1800" b="1" dirty="0"/>
              <a:t>. </a:t>
            </a:r>
            <a:r>
              <a:rPr lang="ar-SA" sz="1800" b="1" dirty="0"/>
              <a:t>شراء الأطعمة العضويّة التي تتمّ زراعتها دون استخدام المبيدات الحشريّة</a:t>
            </a:r>
            <a:r>
              <a:rPr lang="en-US" sz="1800" b="1" dirty="0"/>
              <a:t>. </a:t>
            </a:r>
            <a:r>
              <a:rPr lang="ar-SA" sz="1800" b="1" dirty="0"/>
              <a:t>استخدام الأوعية المناسبة لجمع زيوت السيارات، وعدم السماح بتسرّب هذه الزيوت إلى التربة</a:t>
            </a:r>
            <a:r>
              <a:rPr lang="en-US" sz="1800" b="1" dirty="0"/>
              <a:t>. </a:t>
            </a:r>
            <a:r>
              <a:rPr lang="ar-SA" sz="1800" b="1" dirty="0"/>
              <a:t>التلوّث السمعي يُعرّف التلوّث السمعي (بالإنجليزية</a:t>
            </a:r>
            <a:r>
              <a:rPr lang="en-US" sz="1800" b="1" dirty="0"/>
              <a:t>: Noise Pollution) </a:t>
            </a:r>
            <a:r>
              <a:rPr lang="ar-SA" sz="1800" b="1" dirty="0"/>
              <a:t>بأنّه مجموعة من أنواع الضوضاء المزعجة التي يتسبب بها البشر أو الآلات المختلفة، وينتج عن هذا النوع من التلوّث الانزعاج، وتشتيت الانتباه، وتداخل الأصوات، وبعض الآلام الجسديّة في بعض الأحيان.[١</a:t>
            </a:r>
            <a:r>
              <a:rPr lang="en-US" sz="1800" b="1" dirty="0"/>
              <a:t>] </a:t>
            </a:r>
            <a:r>
              <a:rPr lang="ar-SA" sz="1800" b="1" dirty="0"/>
              <a:t>مصادر التلوّث السمعي تُقسم مصادر التلوّث السمعي إلى مصادر داخليّة وخارجيّة، وهي كالآتي:</a:t>
            </a:r>
            <a:r>
              <a:rPr lang="en-US" sz="1800" b="1" dirty="0"/>
              <a:t>] </a:t>
            </a:r>
            <a:r>
              <a:rPr lang="ar-SA" sz="1800" b="1" dirty="0"/>
              <a:t>المصادر الخارجيّة: وتضمّ جميع أنواع الإزعاج التي تتسبب بها حركة المرور، والطائرات النفّاثة، ومعدّات البناء المختلفة، ومنفاخ أوراق الأشجار، وجزازة الأعشاب، وعمليّات التصنيع، وشاحنات نقل النفايات</a:t>
            </a:r>
            <a:r>
              <a:rPr lang="en-US" sz="1800" b="1" dirty="0"/>
              <a:t>. </a:t>
            </a:r>
            <a:r>
              <a:rPr lang="ar-SA" sz="1800" b="1" dirty="0"/>
              <a:t>المصادر الداخليّة: وتضمّ الضوضاء الناتجة عن المكيفات، والأصوات المرتفعة كالتي تصدر من إزاحة الكراسي على الأرض، أو صوت التلفاز المرتفع</a:t>
            </a:r>
            <a:r>
              <a:rPr lang="en-US" sz="1800" b="1" dirty="0"/>
              <a:t>. </a:t>
            </a:r>
            <a:r>
              <a:rPr lang="ar-SA" sz="1800" b="1" dirty="0"/>
              <a:t>مخاطر التلوّث السمعي يُعدّ التلوّث السمعي أحد المشاكل الصحيّة العامة ذات الوتيرة المتزايدة، حيث يؤدي إلى وذلك حسب البيانات الصادرة عن مراكز السيطرة على الأمراض والوقاية منها (الإنجليزية</a:t>
            </a:r>
            <a:r>
              <a:rPr lang="en-US" sz="1800" b="1" dirty="0"/>
              <a:t>: Centers for Disease Control and Prevention). </a:t>
            </a:r>
            <a:r>
              <a:rPr lang="ar-SA" sz="1800" b="1" dirty="0"/>
              <a:t>ضعف السمع ارتفاع ضغط الدم الصّداع تداخل الكلام عند الحديث واضطرابات النوم والإجهاد التأثيرات السلبيّة على الإنتاجيّة والصحة النفسيّة وعلى نوعيّة الحياة بشكل عام</a:t>
            </a:r>
            <a:r>
              <a:rPr lang="en-US" sz="1800" b="1" dirty="0"/>
              <a:t>. </a:t>
            </a:r>
            <a:r>
              <a:rPr lang="ar-SA" sz="1800" b="1" dirty="0"/>
              <a:t>طرق الحد من التلوّث السمعي لا بدّ من اتخاذ العديد من الإجراءات للحد من آثار التلوّث السمعي، ومنها ما يأتي:</a:t>
            </a:r>
            <a:r>
              <a:rPr lang="en-US" sz="1800" b="1" dirty="0"/>
              <a:t>] </a:t>
            </a:r>
            <a:r>
              <a:rPr lang="ar-SA" sz="1800" b="1" dirty="0"/>
              <a:t>خفض مستوى الصوت في الأجهزة: يساهم التحكم في مستويات الصوت الصادرة من سماعات الأذن وغيرها من الأجهزة الصوتيّة، والمحافظة عليها ضمن المستويات المنخفضة في انخفاض الطاقة التي تتعرّض لها الشعيرات الموجودة في قوقعة الأذن، بالإضافة إلى انخفاض مدى تأثر هذه الأصوات على طبلة الأذن</a:t>
            </a:r>
            <a:r>
              <a:rPr lang="ar-IQ" sz="1600" b="1" dirty="0" smtClean="0"/>
              <a:t/>
            </a:r>
            <a:br>
              <a:rPr lang="ar-IQ" sz="1600" b="1" dirty="0" smtClean="0"/>
            </a:br>
            <a:endParaRPr lang="en-US" sz="1600" b="1" dirty="0"/>
          </a:p>
        </p:txBody>
      </p:sp>
    </p:spTree>
    <p:extLst>
      <p:ext uri="{BB962C8B-B14F-4D97-AF65-F5344CB8AC3E}">
        <p14:creationId xmlns:p14="http://schemas.microsoft.com/office/powerpoint/2010/main" val="3311652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89" y="354842"/>
            <a:ext cx="11327641" cy="6305265"/>
          </a:xfrm>
        </p:spPr>
        <p:txBody>
          <a:bodyPr>
            <a:normAutofit/>
          </a:bodyPr>
          <a:lstStyle/>
          <a:p>
            <a:pPr algn="r" rtl="1"/>
            <a:r>
              <a:rPr lang="ar-SA" sz="1800" b="1" dirty="0" smtClean="0"/>
              <a:t>الابتعاد عن مصادر الضوضاء: يُمكن الحد من آثار التلوّث السمعي عن طريق التجنّب التام لجميع مصادر الضوضاء المرتفعة، أو وضع العديد من الحواجز التي تمنع وصول الضوضاء إلى الأذن مثل إغلاق الأبواب</a:t>
            </a:r>
            <a:r>
              <a:rPr lang="en-US" sz="1800" b="1" dirty="0" smtClean="0"/>
              <a:t>. </a:t>
            </a:r>
            <a:r>
              <a:rPr lang="ar-SA" sz="1800" b="1" dirty="0" smtClean="0"/>
              <a:t>استخدام واقيات الأذن: تقلل واقيات الأذن المختلفة من وصول الضوضاء إلى الأذن بنسبة 25 ديسيبل، ويُمكن ارتداؤها عند استخدام المعدّات التي تصدر عنها مستويات مرتفعة من الضوضاء، أو أثناء التواجد في الأماكن ذات الأصوات المرتفعة، وتشتمل هذه الواقيات على سدّادات الأذن وواقيات الأذن الخارجيّة</a:t>
            </a:r>
            <a:r>
              <a:rPr lang="en-US" sz="1800" b="1" dirty="0" smtClean="0"/>
              <a:t>. </a:t>
            </a:r>
            <a:r>
              <a:rPr lang="ar-SA" sz="1800" b="1" dirty="0" smtClean="0"/>
              <a:t>الابتعاد عن أماكن الضوضاء: يؤدي الابتعاد بمقدار الضعف عن مصادر الضوضاء إلى انخفاض كميّات الضوضاء التي تتعرّض لها الأذن إلى أربعة أضعاف، وهذا يبين أهميّة التباعد عن مصادر الضوضاء للمحافظة على الجهاز السمعي</a:t>
            </a:r>
            <a:r>
              <a:rPr lang="en-US" sz="1800" b="1" dirty="0" smtClean="0"/>
              <a:t>. </a:t>
            </a:r>
            <a:r>
              <a:rPr lang="ar-SA" sz="1800" b="1" dirty="0" smtClean="0"/>
              <a:t>إجراء عمليّات الصيانة اللازمة: يُمكن القيام بصيانة مصادر الضوضاء التي تصدر عن بعض الآلات، بالإضافة إلى صيانة كاتم صوت السيارة </a:t>
            </a:r>
            <a:r>
              <a:rPr lang="en-US" sz="1800" b="1" dirty="0" smtClean="0"/>
              <a:t>(</a:t>
            </a:r>
            <a:r>
              <a:rPr lang="ar-SA" sz="1800" b="1" dirty="0" smtClean="0"/>
              <a:t>بالإنجليزيّة</a:t>
            </a:r>
            <a:r>
              <a:rPr lang="en-US" sz="1800" b="1" dirty="0" smtClean="0"/>
              <a:t>: Mufflers) </a:t>
            </a:r>
            <a:r>
              <a:rPr lang="ar-SA" sz="1800" b="1" dirty="0" smtClean="0"/>
              <a:t>للحدّ من مستويات الضوضاء التي تتعرّض لها الأذن</a:t>
            </a:r>
            <a:r>
              <a:rPr lang="en-US" sz="1800" b="1" dirty="0" smtClean="0"/>
              <a:t>. </a:t>
            </a:r>
            <a:r>
              <a:rPr lang="ar-SA" sz="1800" b="1" dirty="0" smtClean="0"/>
              <a:t>التلوّث الضوئي يُعرَّف التلوّث الضوئي (بالإنجليزية</a:t>
            </a:r>
            <a:r>
              <a:rPr lang="en-US" sz="1800" b="1" dirty="0" smtClean="0"/>
              <a:t>: Light Pollution) </a:t>
            </a:r>
            <a:r>
              <a:rPr lang="ar-SA" sz="1800" b="1" dirty="0" smtClean="0"/>
              <a:t>بأنّه كافّة الأضرار التي تنتج عن مصادر الإضاءة الاصطناعيّة المختلفة مثل: الوهج </a:t>
            </a:r>
            <a:r>
              <a:rPr lang="en-US" sz="1800" b="1" dirty="0" smtClean="0"/>
              <a:t>(</a:t>
            </a:r>
            <a:r>
              <a:rPr lang="ar-SA" sz="1800" b="1" dirty="0" smtClean="0"/>
              <a:t>بالإنجليزية</a:t>
            </a:r>
            <a:r>
              <a:rPr lang="en-US" sz="1800" b="1" dirty="0" smtClean="0"/>
              <a:t>: Glare)</a:t>
            </a:r>
            <a:r>
              <a:rPr lang="ar-SA" sz="1800" b="1" dirty="0" smtClean="0"/>
              <a:t>، والتعدّي الضوئي (بالإنجليزية</a:t>
            </a:r>
            <a:r>
              <a:rPr lang="en-US" sz="1800" b="1" dirty="0" smtClean="0"/>
              <a:t>: Light Trespass)</a:t>
            </a:r>
            <a:r>
              <a:rPr lang="ar-SA" sz="1800" b="1" dirty="0" smtClean="0"/>
              <a:t>، وتوهّج السماء (بالإنجليزية</a:t>
            </a:r>
            <a:r>
              <a:rPr lang="en-US" sz="1800" b="1" dirty="0" smtClean="0"/>
              <a:t>: Sky Glow)</a:t>
            </a:r>
            <a:r>
              <a:rPr lang="ar-SA" sz="1800" b="1" dirty="0" smtClean="0"/>
              <a:t>، والتشتيت الضوئي (بالإنجليزية</a:t>
            </a:r>
            <a:r>
              <a:rPr lang="en-US" sz="1800" b="1" dirty="0" smtClean="0"/>
              <a:t>: Light Clutter)</a:t>
            </a:r>
            <a:r>
              <a:rPr lang="ar-SA" sz="1800" b="1" dirty="0" smtClean="0"/>
              <a:t>، وانخفاض مستويات الرؤية الليلة، ويُعدّ التلوّث الضوئي أحد العوامل التي تُسبب الأمراض للإنسان.</a:t>
            </a:r>
            <a:r>
              <a:rPr lang="en-US" sz="1800" b="1" dirty="0" smtClean="0"/>
              <a:t>] </a:t>
            </a:r>
            <a:r>
              <a:rPr lang="ar-SA" sz="1800" b="1" dirty="0" smtClean="0"/>
              <a:t>هناك العديد من الأنواع المختلفة للتلوّث الضوئي، ومنها ما يُسمّى بالتشتيت </a:t>
            </a:r>
            <a:r>
              <a:rPr lang="en-US" sz="1800" b="1" dirty="0" smtClean="0"/>
              <a:t>(</a:t>
            </a:r>
            <a:r>
              <a:rPr lang="ar-SA" sz="1800" b="1" dirty="0" smtClean="0"/>
              <a:t>بالإنجليزيّة</a:t>
            </a:r>
            <a:r>
              <a:rPr lang="en-US" sz="1800" b="1" dirty="0" smtClean="0"/>
              <a:t>: Clutter)</a:t>
            </a:r>
            <a:r>
              <a:rPr lang="ar-SA" sz="1800" b="1" dirty="0" smtClean="0"/>
              <a:t>، وهو عبارة عن مجموعة كبيرة من مصادر الإضاءة ذات السطوع المرتفع مثل ميدان التايمز الذي يقع في مدينة نيويورك الأمريكيّة، </a:t>
            </a:r>
            <a:r>
              <a:rPr lang="ar-IQ" sz="1800" b="1" dirty="0"/>
              <a:t/>
            </a:r>
            <a:br>
              <a:rPr lang="ar-IQ" sz="1800" b="1" dirty="0"/>
            </a:br>
            <a:r>
              <a:rPr lang="ar-IQ" sz="1800" b="1" dirty="0" smtClean="0"/>
              <a:t/>
            </a:r>
            <a:br>
              <a:rPr lang="ar-IQ" sz="1800" b="1" dirty="0" smtClean="0"/>
            </a:br>
            <a:r>
              <a:rPr lang="ar-SA" sz="1800" b="1" dirty="0"/>
              <a:t>ومن أنواع التلوّث الضوئي ما يُسمّى التوهّج (</a:t>
            </a:r>
            <a:r>
              <a:rPr lang="ar-SA" sz="1800" b="1" dirty="0" smtClean="0"/>
              <a:t>بالإنجليزيّة</a:t>
            </a:r>
            <a:r>
              <a:rPr lang="en-US" sz="1800" b="1" dirty="0" smtClean="0"/>
              <a:t> Glare</a:t>
            </a:r>
            <a:r>
              <a:rPr lang="ar-IQ" sz="1800" b="1" dirty="0" smtClean="0"/>
              <a:t>)</a:t>
            </a:r>
            <a:r>
              <a:rPr lang="ar-SA" sz="1800" b="1" dirty="0"/>
              <a:t> الذي يتسبب بالإزعاج البصري نتيجة درجات السطوع الكبيرة التي تنبعث من مصادر الإضاءة.[٩</a:t>
            </a:r>
            <a:r>
              <a:rPr lang="en-US" sz="1800" b="1" dirty="0"/>
              <a:t>] </a:t>
            </a:r>
            <a:r>
              <a:rPr lang="ar-SA" sz="1800" b="1" dirty="0"/>
              <a:t>كما أنّ هناك نوعاً آخر يُطلق عليه اسم التعدّي الضوئي (بالإنجليزيّة</a:t>
            </a:r>
            <a:r>
              <a:rPr lang="en-US" sz="1800" b="1" dirty="0"/>
              <a:t>: Light Trespass)</a:t>
            </a:r>
            <a:r>
              <a:rPr lang="ar-SA" sz="1800" b="1" dirty="0"/>
              <a:t>، ويحدث عندما ينتقل الضوء إلى الأماكن التي لا نحتاج إلى الإضاءة فيها، كانتقال الضوء من وحدات الإنارة الموجودة في الشوارع إلى الغرف عبر النوافذ في بعض الأحيان.[٩</a:t>
            </a:r>
            <a:r>
              <a:rPr lang="en-US" sz="1800" b="1" dirty="0"/>
              <a:t>] </a:t>
            </a:r>
            <a:r>
              <a:rPr lang="ar-SA" sz="1800" b="1" dirty="0"/>
              <a:t>أنواع ملوِّثات البيئة حسب المصدر يُمكن إدراج التلوّث تحت قسمين مختلفين بالنظر إلى مصدر انبعاثه؛ حيث تنقسم هذه المصادر إلى:[١</a:t>
            </a:r>
            <a:r>
              <a:rPr lang="en-US" sz="1800" b="1" dirty="0"/>
              <a:t>] </a:t>
            </a:r>
            <a:r>
              <a:rPr lang="ar-SA" sz="1800" b="1" dirty="0"/>
              <a:t>مصادر ذات المصدر الثابت: (بالإنجليزية</a:t>
            </a:r>
            <a:r>
              <a:rPr lang="en-US" sz="1800" b="1" dirty="0"/>
              <a:t>: Point Source)</a:t>
            </a:r>
            <a:r>
              <a:rPr lang="ar-SA" sz="1800" b="1" dirty="0"/>
              <a:t>، ويُمكن تحديدها بسهولة كبيرة، مثل</a:t>
            </a:r>
            <a:r>
              <a:rPr lang="ar-SA" sz="1800" b="1" dirty="0" smtClean="0"/>
              <a:t>:</a:t>
            </a:r>
            <a:r>
              <a:rPr lang="ar-SA" sz="1800" b="1" dirty="0"/>
              <a:t> الشاحنات التي ينبعث منها عادم أسود اللون من أنبوب العادم، أو أنابيب تصريف المياه التي تصب الملوِّثات في الأنهار</a:t>
            </a:r>
            <a:r>
              <a:rPr lang="en-US" sz="1800" b="1" dirty="0"/>
              <a:t>. </a:t>
            </a:r>
            <a:r>
              <a:rPr lang="ar-SA" sz="1800" b="1" dirty="0"/>
              <a:t>المصادر غير محددة المصدر أو المصادر المنتشرة: (بالإنجليزية</a:t>
            </a:r>
            <a:r>
              <a:rPr lang="en-US" sz="1800" b="1" dirty="0"/>
              <a:t>: Non-point Source)</a:t>
            </a:r>
            <a:r>
              <a:rPr lang="ar-SA" sz="1800" b="1" dirty="0"/>
              <a:t>، أي لا يمكن تحديد نقاط انبعاثها بسهولة، كما يحدث عندما تحمل مياه الفيضانات كثيراً من الملوِّثات التي ينتهي بها المطاف إلى الأنهار، دون القدرة على معرفة الأفراد أو المؤسسات لأسباب بوجودها</a:t>
            </a:r>
            <a:r>
              <a:rPr lang="en-US" sz="1800" b="1" dirty="0"/>
              <a:t>. </a:t>
            </a:r>
            <a:r>
              <a:rPr lang="ar-SA" sz="1800" b="1" dirty="0"/>
              <a:t>أنواع ملوِّثات البيئة حسب القطاع يُمكن تقسيم الملوِّثات حسب القطاع الذي ينتجها إلى:[١</a:t>
            </a:r>
            <a:r>
              <a:rPr lang="en-US" sz="1800" b="1" dirty="0"/>
              <a:t>] </a:t>
            </a:r>
            <a:r>
              <a:rPr lang="ar-SA" sz="1800" b="1" dirty="0"/>
              <a:t>قطاع المواصلات تحتوي المدن على كثير من السيارات والشاحنات التي تختلف في نوع وقودها، وتختلف حالتها الميكانيكيّة، وبالتالي تختلف نسبة الانبعاثات الضارة الصادرة عنها، </a:t>
            </a:r>
            <a:r>
              <a:rPr lang="ar-IQ" sz="1600" dirty="0"/>
              <a:t/>
            </a:r>
            <a:br>
              <a:rPr lang="ar-IQ" sz="1600" dirty="0"/>
            </a:br>
            <a:r>
              <a:rPr lang="en-US" sz="1600" dirty="0" smtClean="0"/>
              <a:t> </a:t>
            </a:r>
            <a:endParaRPr lang="en-US" sz="1600" dirty="0"/>
          </a:p>
        </p:txBody>
      </p:sp>
    </p:spTree>
    <p:extLst>
      <p:ext uri="{BB962C8B-B14F-4D97-AF65-F5344CB8AC3E}">
        <p14:creationId xmlns:p14="http://schemas.microsoft.com/office/powerpoint/2010/main" val="3634751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766" y="365125"/>
            <a:ext cx="11199127" cy="5953788"/>
          </a:xfrm>
        </p:spPr>
        <p:txBody>
          <a:bodyPr>
            <a:normAutofit/>
          </a:bodyPr>
          <a:lstStyle/>
          <a:p>
            <a:pPr algn="r" rtl="1"/>
            <a:r>
              <a:rPr lang="ar-SA" sz="1800" b="1" dirty="0" smtClean="0"/>
              <a:t>ويدل تصاعد الدخان العادم على عدم صيانة المركبة بالشكل الصحيح، كما تُعدّ أعمار هذه المركبات واحدة من العوامل المؤثرة في نسبة الانبعاثات الضارّة أيضاً؛ حيث تزداد كميّة الانبعاثات عندما تكون أعمار السيارات أكبر، وتتفاقم هذه المشكلة بشكل كبير في الطرق ذات الكثافة المروريّة والازدحامات المرتفعة</a:t>
            </a:r>
            <a:r>
              <a:rPr lang="en-US" sz="1800" b="1" dirty="0" smtClean="0"/>
              <a:t>. </a:t>
            </a:r>
            <a:r>
              <a:rPr lang="ar-SA" sz="1800" b="1" dirty="0" smtClean="0"/>
              <a:t>القطاع المنزلي يشتمل هذا القطاع على العديد من أنواع الملوِّثات المختلفة التي تنبعث من المنازل بما في ذلك مياه الصرف الصحي، ومياه الغسيل والاستحمام، ومواد التغليف، وبقايا الطعام، وغيرها، وهي ملوِّثات ذات آثار بيئيّة منخفضة في حالة التعامل معها بشكل صحيح، إلّا أنّ أضرارها البيئيّة ترتفع عندما يتمّ التخلص منها بطرق خاطئة، ويتسبب حرق الملوِّثات المنزلية بانتشار العديد من الغازات إلى الجو على شكل غاز ثاني أكسيد الكربون، ودخان</a:t>
            </a:r>
            <a:r>
              <a:rPr lang="en-US" sz="1800" b="1" dirty="0" smtClean="0"/>
              <a:t>. </a:t>
            </a:r>
            <a:r>
              <a:rPr lang="ar-SA" sz="1800" b="1" dirty="0" smtClean="0"/>
              <a:t>القطاع الصناعي يُشكل التلوّث الذي ينشأ عن القطاع الصناعي مشكلة بيئيّة خطيرة،</a:t>
            </a:r>
            <a:r>
              <a:rPr lang="en-US" sz="1800" b="1" dirty="0" smtClean="0"/>
              <a:t>        </a:t>
            </a:r>
            <a:r>
              <a:rPr lang="ar-IQ" sz="1600" dirty="0" smtClean="0"/>
              <a:t/>
            </a:r>
            <a:br>
              <a:rPr lang="ar-IQ" sz="1600" dirty="0" smtClean="0"/>
            </a:br>
            <a:r>
              <a:rPr lang="ar-IQ" sz="1800" b="1" dirty="0" smtClean="0"/>
              <a:t/>
            </a:r>
            <a:br>
              <a:rPr lang="ar-IQ" sz="1800" b="1" dirty="0" smtClean="0"/>
            </a:br>
            <a:r>
              <a:rPr lang="ar-IQ" sz="1800" b="1" dirty="0"/>
              <a:t/>
            </a:r>
            <a:br>
              <a:rPr lang="ar-IQ" sz="1800" b="1" dirty="0"/>
            </a:br>
            <a:r>
              <a:rPr lang="ar-SA" sz="1800" b="1" dirty="0" smtClean="0"/>
              <a:t>وتختلف </a:t>
            </a:r>
            <a:r>
              <a:rPr lang="ar-SA" sz="1800" b="1" dirty="0"/>
              <a:t>أنواع التلوّث التي تنتج عن هذا القطاع، فمنها: الأبخرة التي تتصاعد في السماء، وتُعدّ مصانع المنسوجات، ودباغة الجلود، ومصانع الأغذية من أكثر القطاعات الصناعيّة التي تساهم في تلوّث البيئة، حيث يتمّ تصريف المخلفات السائلة لهذه المصانع إلى المياه السطحيّة دون معالجة في أغلب الأحيان  .</a:t>
            </a:r>
            <a:r>
              <a:rPr lang="en-US" sz="1800" b="1" dirty="0"/>
              <a:t/>
            </a:r>
            <a:br>
              <a:rPr lang="en-US" sz="1800" b="1" dirty="0"/>
            </a:br>
            <a:r>
              <a:rPr lang="ar-SA" sz="1800" b="1" dirty="0"/>
              <a:t>مسارات ملوِّثات البيئة</a:t>
            </a:r>
            <a:r>
              <a:rPr lang="en-US" sz="1800" b="1" dirty="0"/>
              <a:t/>
            </a:r>
            <a:br>
              <a:rPr lang="en-US" sz="1800" b="1" dirty="0"/>
            </a:br>
            <a:r>
              <a:rPr lang="ar-SA" sz="1800" b="1" dirty="0"/>
              <a:t> </a:t>
            </a:r>
            <a:r>
              <a:rPr lang="en-US" sz="1800" b="1" dirty="0"/>
              <a:t/>
            </a:r>
            <a:br>
              <a:rPr lang="en-US" sz="1800" b="1" dirty="0"/>
            </a:br>
            <a:r>
              <a:rPr lang="ar-SA" sz="1800" b="1" dirty="0"/>
              <a:t> يُمكن </a:t>
            </a:r>
            <a:r>
              <a:rPr lang="ar-SA" sz="1800" b="1" u="sng" dirty="0">
                <a:effectLst>
                  <a:outerShdw blurRad="38100" dist="38100" dir="2700000" algn="tl">
                    <a:srgbClr val="000000">
                      <a:alpha val="43137"/>
                    </a:srgbClr>
                  </a:outerShdw>
                </a:effectLst>
              </a:rPr>
              <a:t>تعريف مسارات الملوِّثات </a:t>
            </a:r>
            <a:r>
              <a:rPr lang="ar-SA" sz="1800" b="1" dirty="0" smtClean="0"/>
              <a:t>(بأنّها </a:t>
            </a:r>
            <a:r>
              <a:rPr lang="ar-SA" sz="1800" b="1" dirty="0"/>
              <a:t>الطرق التي تنتقل إليها أنواع التلوث المختلفة من مصادرها إلى البيئة وصولاً إلى الإنسان أو مكونات النظام البيئي، وتختلف هذه المسارات بشكل كبير نتيجة لاختلاف أنواع التلوّث، وقد تصل إلى الإنسان عندما يتغذى على الأطعمة الملوّثة، أو يتنفس الهواء الملوّث، أو يشرب المياه الملوّثة؛ إذ تُعدّ المياه والتربة والهواء أكبر مستقبلات لأنواع التلوّث المختلفة.[١</a:t>
            </a:r>
            <a:r>
              <a:rPr lang="en-US" sz="1800" b="1" dirty="0"/>
              <a:t>] </a:t>
            </a:r>
            <a:r>
              <a:rPr lang="ar-SA" sz="1800" b="1" dirty="0"/>
              <a:t>يقوم النظام البيئي بالعديد من العمليات المختلفة التي تهدف إلى تخفيض آثار التلوّث عن طريق التقليل من تركيز هذه الملوِّثات، فقد يقوم أحياناً بتبديدها، كتشتيت الدخان المُتصاعد بعيداً عن مصدره، أو إذابة بعضها في مياه النهر؛ لتخفيف تركيزها، وتساهم عمليات الترسيب كترسيب المواد الصلبة في مجرى النهر.[١</a:t>
            </a:r>
            <a:r>
              <a:rPr lang="en-US" sz="1800" b="1" dirty="0"/>
              <a:t>] </a:t>
            </a:r>
            <a:r>
              <a:rPr lang="ar-SA" sz="1800" b="1" dirty="0"/>
              <a:t>وتتم عمليات التحليل لبعض الملوِّثات إلى مواد بسيطة لا تتسبب بتلوّث البيئة بتقليل تركيز الملوِّثات في البيئة، وبالتالي تقليل نسبة التلوث، </a:t>
            </a:r>
            <a:r>
              <a:rPr lang="ar-SA" sz="1800" b="1" u="sng" dirty="0">
                <a:effectLst>
                  <a:outerShdw blurRad="38100" dist="38100" dir="2700000" algn="tl">
                    <a:srgbClr val="000000">
                      <a:alpha val="43137"/>
                    </a:srgbClr>
                  </a:outerShdw>
                </a:effectLst>
              </a:rPr>
              <a:t>ويُعرَف التركيز </a:t>
            </a:r>
            <a:r>
              <a:rPr lang="ar-SA" sz="1800" b="1" dirty="0"/>
              <a:t>بأنّه حجم هذه الملوِّثات بالنسبة إلى الحجم الكلي المعلوم من الهواء.[١</a:t>
            </a:r>
            <a:r>
              <a:rPr lang="en-US" sz="1800" b="1" dirty="0"/>
              <a:t>] </a:t>
            </a:r>
            <a:r>
              <a:rPr lang="ar-SA" sz="1800" b="1" dirty="0"/>
              <a:t>وعلى الرغم من قيام النظام البيئي بالعديد من العمليات التي من شأنها تخفيض تركيز الملوِّثات، إلّا أنّ بعضها يظل في حالته دون تأثّره بهذه العمليّات، ويُطلق عليه اسم الملوِّثات الثابتة (بالإنجليزية</a:t>
            </a:r>
            <a:r>
              <a:rPr lang="en-US" sz="1800" b="1" dirty="0"/>
              <a:t>: Persistent Pollutants).[</a:t>
            </a:r>
            <a:r>
              <a:rPr lang="ar-SA" sz="1800" b="1" dirty="0"/>
              <a:t>١</a:t>
            </a:r>
            <a:r>
              <a:rPr lang="en-US" sz="1800" b="1" dirty="0"/>
              <a:t>] </a:t>
            </a:r>
            <a:r>
              <a:rPr lang="ar-SA" sz="1800" b="1" dirty="0"/>
              <a:t>فيديو ممارسات فردية تحافظ على البيئة للتعرف </a:t>
            </a:r>
            <a:r>
              <a:rPr lang="ar-SA" sz="1800" b="1" dirty="0" smtClean="0"/>
              <a:t>على أهمّ أكثر </a:t>
            </a:r>
            <a:r>
              <a:rPr lang="ar-SA" sz="1800" b="1" dirty="0"/>
              <a:t>لممارسات الفردية للحافظة على البيئة من التلوّث </a:t>
            </a:r>
            <a:r>
              <a:rPr lang="en-US" sz="1800" b="1" dirty="0"/>
              <a:t>spread </a:t>
            </a:r>
            <a:r>
              <a:rPr lang="en-US" sz="1400" dirty="0"/>
              <a:t/>
            </a:r>
            <a:br>
              <a:rPr lang="en-US" sz="1400" dirty="0"/>
            </a:br>
            <a:endParaRPr lang="en-US" sz="1400" dirty="0"/>
          </a:p>
        </p:txBody>
      </p:sp>
    </p:spTree>
    <p:extLst>
      <p:ext uri="{BB962C8B-B14F-4D97-AF65-F5344CB8AC3E}">
        <p14:creationId xmlns:p14="http://schemas.microsoft.com/office/powerpoint/2010/main" val="1643886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4" y="808677"/>
            <a:ext cx="11518710" cy="6049323"/>
          </a:xfrm>
        </p:spPr>
        <p:txBody>
          <a:bodyPr>
            <a:normAutofit fontScale="90000"/>
          </a:bodyPr>
          <a:lstStyle/>
          <a:p>
            <a:pPr algn="r" rtl="1"/>
            <a:r>
              <a:rPr lang="ar-SA" sz="2000" b="1" dirty="0"/>
              <a:t>مصادر تلوّث الماء تنقسم مصادر تلوّث الماء إلى مصادر مباشرة ومصادر غير مباشرة:[٥</a:t>
            </a:r>
            <a:r>
              <a:rPr lang="en-US" sz="2000" b="1" dirty="0"/>
              <a:t>] </a:t>
            </a:r>
            <a:r>
              <a:rPr lang="ar-SA" sz="2000" b="1" dirty="0"/>
              <a:t>المصادر المباشرة وتضمّ جميع المصادر التي تُصرّف السوائل المختلفة مباشرة إلى أماكن إمدادات المياه الموجودة في المناطق الحضريّة، وتشتمل هذه الملوِّثات على النفايات السائلة التي يتمّ تصريفها من المصافي، والمصانع، ومحطات معالجة النفايات، وعلى الرغم من قيام العديد من دول العالم بتنظيم الأنشطة المذكورة، إلّا أنّ ذلك لا يعني خلوّ المياه من الملوِّثات بشكل كليّ</a:t>
            </a:r>
            <a:r>
              <a:rPr lang="en-US" sz="2000" b="1" dirty="0"/>
              <a:t>. </a:t>
            </a:r>
            <a:r>
              <a:rPr lang="ar-SA" sz="2000" b="1" dirty="0"/>
              <a:t>المصادر غير المباشرة وتشتمل على ملوِّثات الغلاف الجويّ التي تصطحبها مياه الأمطار عند هطولها والناتجة عن بعض الأنشطة البشريّة، منها: الأنشطة التي تؤدي إلى انبعاث الغازات من تصاعد الدخان الناتج عن أنشطة المصانع، والمخابز، وقيادة السيارات، وغيرها، والملوِّثات التي تتسرب من التربة إلى مصادر المياه الجوفيّة في باطن الأرض بسبب الممارسات البشريّة الخاطئة كالتخلص من النفايات الصناعيّة بطرق غير صحيحة، واتباع العديد من الأنشطة الزراعيّة الضارة كالتسميد ورش المبيدات الحشريّة</a:t>
            </a:r>
            <a:r>
              <a:rPr lang="en-US" sz="2000" b="1" dirty="0"/>
              <a:t>. </a:t>
            </a:r>
            <a:r>
              <a:rPr lang="ar-SA" sz="2000" b="1" dirty="0"/>
              <a:t>مخاطر تلوّث الماء ينتج العديد من المخاطر البيئيّة المختلفة بسبب تلوّث المياه على رأسها:.[٥</a:t>
            </a:r>
            <a:r>
              <a:rPr lang="en-US" sz="2000" b="1" dirty="0"/>
              <a:t>] </a:t>
            </a:r>
            <a:r>
              <a:rPr lang="ar-SA" sz="2000" b="1" dirty="0"/>
              <a:t>إزالة الغابات:حيث تتسبب الأمطار الحمضيّة بإزالة الغابات</a:t>
            </a:r>
            <a:r>
              <a:rPr lang="en-US" sz="2000" b="1" dirty="0"/>
              <a:t>. </a:t>
            </a:r>
            <a:r>
              <a:rPr lang="ar-SA" sz="2000" b="1" dirty="0"/>
              <a:t>تلوّث مياه الشرب: وذلك لتأثرها بشكل مباشر بالمياه الجوفيه الملوثه ومياه البحار والمحيطات</a:t>
            </a:r>
            <a:r>
              <a:rPr lang="en-US" sz="2000" b="1" dirty="0"/>
              <a:t>. </a:t>
            </a:r>
            <a:r>
              <a:rPr lang="ar-SA" sz="2000" b="1" dirty="0"/>
              <a:t>تلوّث العديد من الكائنات الحيّة: يؤثر هذا الخطر بشكل مباشر على الإنسان إذ يتغذى عليها الإنسان</a:t>
            </a:r>
            <a:r>
              <a:rPr lang="en-US" sz="2000" b="1" dirty="0"/>
              <a:t>. </a:t>
            </a:r>
            <a:r>
              <a:rPr lang="ar-SA" sz="2000" b="1" dirty="0"/>
              <a:t>خلل النظام البيئي: نتيجة لتعرض أغلب موارد البيئة للكثير من السموم البيولوجيّة التي تراكمت في أجسامها على المدى الطويل خلال فترة حياتها يؤدي تلوّث المياه إلى وقوع خلل كبير في النظام البيئي</a:t>
            </a:r>
            <a:r>
              <a:rPr lang="en-US" sz="2000" b="1" dirty="0"/>
              <a:t>. </a:t>
            </a:r>
            <a:r>
              <a:rPr lang="ar-SA" sz="2000" b="1" dirty="0"/>
              <a:t>طرق الحد من تلوّث الماء يُمكن الحد من تلوّث المياه عن طريق القيام بالعديد من الأنشطة اليوميّة التي تقلّل من كميّة الملوِّثات المختلفة مثل:[٥</a:t>
            </a:r>
            <a:r>
              <a:rPr lang="en-US" sz="2000" b="1" dirty="0"/>
              <a:t>] </a:t>
            </a:r>
            <a:r>
              <a:rPr lang="ar-SA" sz="2000" b="1" dirty="0"/>
              <a:t>إعادة تدوير النفايات بدلاً من التخلص منها</a:t>
            </a:r>
            <a:r>
              <a:rPr lang="en-US" sz="2000" b="1" dirty="0"/>
              <a:t>. </a:t>
            </a:r>
            <a:r>
              <a:rPr lang="ar-SA" sz="2000" b="1" dirty="0"/>
              <a:t>التخلص من المواد الكيميائيّة المنزليّة بطرق صحيحة</a:t>
            </a:r>
            <a:r>
              <a:rPr lang="en-US" sz="2000" b="1" dirty="0"/>
              <a:t>. </a:t>
            </a:r>
            <a:r>
              <a:rPr lang="ar-SA" sz="2000" b="1" dirty="0"/>
              <a:t>تقليل شراء الأطعمة الجاهزة، حيث يتمّ تعبئتها بصناديق كرتونية أو زجاجات تحتوي على نسبة كبيرة من الأصباغ</a:t>
            </a:r>
            <a:r>
              <a:rPr lang="en-US" sz="2000" b="1" dirty="0"/>
              <a:t>. </a:t>
            </a:r>
            <a:r>
              <a:rPr lang="ar-SA" sz="2000" b="1" dirty="0"/>
              <a:t>تقليل استخدام السيارات والاستعاضة عنها بالمشي أو استخدام الدراجات الهوائية إن أمكن ذلك.[٦</a:t>
            </a:r>
            <a:r>
              <a:rPr lang="en-US" sz="2000" b="1" dirty="0"/>
              <a:t>] </a:t>
            </a:r>
            <a:r>
              <a:rPr lang="ar-SA" sz="2000" b="1" dirty="0"/>
              <a:t>تلوّث التربة يُعرَف تلوّث التربة بأنّه وجود بعض المواد الكيميائيّة داخل التربة بتركيزات كبيرة -أكبر من تركيزها المعتاد- تؤثر بشكل سلبي على الإنسان، والحيوان، والنبات، </a:t>
            </a:r>
            <a:r>
              <a:rPr lang="ar-IQ" sz="2000" b="1" dirty="0"/>
              <a:t/>
            </a:r>
            <a:br>
              <a:rPr lang="ar-IQ" sz="2000" b="1" dirty="0"/>
            </a:br>
            <a:r>
              <a:rPr lang="ar-SA" sz="2000" b="1" dirty="0"/>
              <a:t>وينتج تلوّث التربة بسبب أنشطة البشر المختلفة، إلّا أنّ جزءاً من التلوّث يحدث نتيجة بعض العوامل الطبيعيّة كزيادة تركيز المعادن الثقيلة السامة في التربة الصالحة للزراعة بشكل كبير، ويُعدّ تلوّث التربة واحداً من الأخطار الخفيّة في البيئة.[٧</a:t>
            </a:r>
            <a:r>
              <a:rPr lang="en-US" sz="2000" b="1" dirty="0"/>
              <a:t>] </a:t>
            </a:r>
            <a:r>
              <a:rPr lang="ar-SA" sz="2000" b="1" dirty="0"/>
              <a:t>مصادر تلوّث التربة هناك العديد من المصادر المختلفة لتلوّث التربة، ومنها ما يأتي:[٧</a:t>
            </a:r>
            <a:r>
              <a:rPr lang="en-US" sz="2000" b="1" dirty="0"/>
              <a:t>] </a:t>
            </a:r>
            <a:r>
              <a:rPr lang="ar-SA" sz="2000" b="1" dirty="0"/>
              <a:t>المعامل الصناعيّة والكيميائيّة</a:t>
            </a:r>
            <a:r>
              <a:rPr lang="en-US" sz="2000" b="1" dirty="0"/>
              <a:t>. </a:t>
            </a:r>
            <a:r>
              <a:rPr lang="ar-SA" sz="2000" b="1" dirty="0"/>
              <a:t>محطات الطاقة النوويّة</a:t>
            </a:r>
            <a:r>
              <a:rPr lang="en-US" sz="2000" b="1" dirty="0"/>
              <a:t>. </a:t>
            </a:r>
            <a:r>
              <a:rPr lang="ar-SA" sz="2000" b="1" dirty="0"/>
              <a:t>محطات تصفية النفط</a:t>
            </a:r>
            <a:r>
              <a:rPr lang="en-US" sz="2000" b="1" dirty="0"/>
              <a:t>. </a:t>
            </a:r>
            <a:r>
              <a:rPr lang="ar-SA" sz="2000" b="1" dirty="0"/>
              <a:t>عمليات التعدين</a:t>
            </a:r>
            <a:r>
              <a:rPr lang="en-US" sz="2000" b="1" dirty="0"/>
              <a:t>. </a:t>
            </a:r>
            <a:r>
              <a:rPr lang="ar-SA" sz="2000" b="1" dirty="0"/>
              <a:t>مياه الصرف الصحي التي تنتج عن الاستخدامات البشريّة</a:t>
            </a:r>
            <a:r>
              <a:rPr lang="en-US" sz="2000" b="1" dirty="0"/>
              <a:t>. </a:t>
            </a:r>
            <a:r>
              <a:rPr lang="ar-SA" sz="2000" b="1" dirty="0"/>
              <a:t>أماكن دفن النفايات</a:t>
            </a:r>
            <a:r>
              <a:rPr lang="en-US" sz="2000" b="1" dirty="0"/>
              <a:t>. </a:t>
            </a:r>
            <a:r>
              <a:rPr lang="ar-SA" sz="2000" b="1" dirty="0"/>
              <a:t>مخلفات أعمال البناء المختلفة</a:t>
            </a:r>
            <a:r>
              <a:rPr lang="en-US" sz="2000" b="1" dirty="0"/>
              <a:t>. </a:t>
            </a:r>
            <a:r>
              <a:rPr lang="ar-SA" sz="2000" b="1" dirty="0"/>
              <a:t>النفايات المنزليّة التي تحتوي على كثير من بقايا الأطعمة</a:t>
            </a:r>
            <a:r>
              <a:rPr lang="en-US" sz="2000" b="1" dirty="0"/>
              <a:t>. </a:t>
            </a:r>
            <a:r>
              <a:rPr lang="ar-SA" sz="2000" b="1" dirty="0"/>
              <a:t>مخاطر تلوّث التربة يؤدي تلوّث التربة إلى العديد من الأضرار التي تصيب الأراضي الزراعيّة وعلى رأسها:[٧</a:t>
            </a:r>
            <a:r>
              <a:rPr lang="en-US" sz="2000" b="1" dirty="0"/>
              <a:t>] </a:t>
            </a:r>
            <a:r>
              <a:rPr lang="ar-SA" sz="2000" b="1" dirty="0"/>
              <a:t>انخفاض جودة وكميّة المحاصيل الزراعيّة: وذلك لتلوث التربة</a:t>
            </a:r>
            <a:r>
              <a:rPr lang="en-US" sz="2000" b="1" dirty="0"/>
              <a:t>. </a:t>
            </a:r>
            <a:r>
              <a:rPr lang="ar-SA" sz="2000" b="1" dirty="0"/>
              <a:t>موت حوالي 700,000 نسمة حول العالم: نتيجة نمو البكتيريا المقاوِمة للمضادات الحيوية، ويتسبب التلوّث بالمبيدات الحشريّة بوصول 3 ملايين شخص إلى المستشفيات، ووفاة 250,000 شخص حول العالم سنويّاً</a:t>
            </a:r>
            <a:r>
              <a:rPr lang="en-US" sz="2000" b="1" dirty="0"/>
              <a:t>. </a:t>
            </a:r>
            <a:r>
              <a:rPr lang="ar-SA" sz="2000" b="1" dirty="0"/>
              <a:t>زيادة نسبة إنتاج الملوِّثات بحلول عام 2025م إلى حوالي 2.2 مليار طن سنوياً: على الرغم من إمكانيّة تدوير كميّة تتراوح بين 60-80% من هذه النفايات إلاّ أنّه لا يتمّ ذلك، مما سيزيد من نسبة تلوّث التربة</a:t>
            </a:r>
            <a:r>
              <a:rPr lang="en-US" sz="2000" b="1" dirty="0"/>
              <a:t>. </a:t>
            </a:r>
            <a:r>
              <a:rPr lang="ar-SA" sz="2000" b="1" dirty="0"/>
              <a:t>طرق الحد من تلوّث التربة من أفضل الطرق التي تساهم في الحد من تلوّث التربة:[٨</a:t>
            </a:r>
            <a:r>
              <a:rPr lang="en-US" sz="2000" b="1" dirty="0"/>
              <a:t>] </a:t>
            </a:r>
            <a:r>
              <a:rPr lang="ar-SA" sz="2000" b="1" dirty="0"/>
              <a:t>إعادة تدوير النفايات</a:t>
            </a:r>
            <a:r>
              <a:rPr lang="en-US" sz="2000" b="1" dirty="0"/>
              <a:t>. </a:t>
            </a:r>
            <a:r>
              <a:rPr lang="ar-SA" sz="2000" b="1" dirty="0"/>
              <a:t>شراء المنتجات القابلة للتحلل </a:t>
            </a:r>
            <a:r>
              <a:rPr lang="ar-SA" sz="2000" b="1" dirty="0" smtClean="0"/>
              <a:t>بيولوجياً</a:t>
            </a:r>
            <a:r>
              <a:rPr lang="ar-IQ" sz="1800" b="1" dirty="0" smtClean="0"/>
              <a:t/>
            </a:r>
            <a:br>
              <a:rPr lang="ar-IQ" sz="1800" b="1" dirty="0" smtClean="0"/>
            </a:br>
            <a:r>
              <a:rPr lang="ar-IQ" sz="1600" b="1" dirty="0"/>
              <a:t/>
            </a:r>
            <a:br>
              <a:rPr lang="ar-IQ" sz="1600" b="1" dirty="0"/>
            </a:br>
            <a:r>
              <a:rPr lang="ar-IQ" sz="1600" b="1" dirty="0" smtClean="0"/>
              <a:t/>
            </a:r>
            <a:br>
              <a:rPr lang="ar-IQ" sz="1600" b="1" dirty="0" smtClean="0"/>
            </a:br>
            <a:endParaRPr lang="en-US" sz="1600" b="1" dirty="0"/>
          </a:p>
        </p:txBody>
      </p:sp>
    </p:spTree>
    <p:extLst>
      <p:ext uri="{BB962C8B-B14F-4D97-AF65-F5344CB8AC3E}">
        <p14:creationId xmlns:p14="http://schemas.microsoft.com/office/powerpoint/2010/main" val="3153843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9323"/>
          </a:xfrm>
        </p:spPr>
        <p:txBody>
          <a:bodyPr>
            <a:normAutofit/>
          </a:bodyPr>
          <a:lstStyle/>
          <a:p>
            <a:pPr algn="r" rtl="1"/>
            <a:r>
              <a:rPr lang="en-US" sz="1600" b="1" dirty="0" smtClean="0"/>
              <a:t>. </a:t>
            </a:r>
            <a:r>
              <a:rPr lang="ar-SA" sz="1800" b="1" dirty="0" smtClean="0"/>
              <a:t>إعادة استخدام جميع الأدوات والمواد مرّة أخرى</a:t>
            </a:r>
            <a:r>
              <a:rPr lang="en-US" sz="1800" b="1" dirty="0" smtClean="0"/>
              <a:t>. </a:t>
            </a:r>
            <a:r>
              <a:rPr lang="ar-SA" sz="1800" b="1" dirty="0" smtClean="0"/>
              <a:t>شراء المنتجات التي لا ينتج عنها الكثير من مخلّفات التغليف</a:t>
            </a:r>
            <a:r>
              <a:rPr lang="en-US" sz="1800" b="1" dirty="0" smtClean="0"/>
              <a:t>. </a:t>
            </a:r>
            <a:r>
              <a:rPr lang="ar-SA" sz="1800" b="1" dirty="0" smtClean="0"/>
              <a:t>استخدام الأوعية المانعة للتسرب لتخزين المواد الكيميائيّة وغيرها من النفايات للمحافظة على التربة</a:t>
            </a:r>
            <a:r>
              <a:rPr lang="en-US" sz="1800" b="1" dirty="0" smtClean="0"/>
              <a:t>. </a:t>
            </a:r>
            <a:r>
              <a:rPr lang="ar-SA" sz="1800" b="1" dirty="0" smtClean="0"/>
              <a:t>عدم استخدام المبيدات الحشريّة</a:t>
            </a:r>
            <a:r>
              <a:rPr lang="en-US" sz="1800" b="1" dirty="0" smtClean="0"/>
              <a:t>. </a:t>
            </a:r>
            <a:r>
              <a:rPr lang="ar-SA" sz="1800" b="1" dirty="0" smtClean="0"/>
              <a:t>شراء الأطعمة العضويّة التي تتمّ زراعتها دون استخدام المبيدات الحشريّة</a:t>
            </a:r>
            <a:r>
              <a:rPr lang="en-US" sz="1800" b="1" dirty="0" smtClean="0"/>
              <a:t>. </a:t>
            </a:r>
            <a:r>
              <a:rPr lang="ar-SA" sz="1800" b="1" dirty="0" smtClean="0"/>
              <a:t>استخدام الأوعية المناسبة لجمع زيوت السيارات، وعدم السماح بتسرّب هذه الزيوت إلى التربة</a:t>
            </a:r>
            <a:r>
              <a:rPr lang="en-US" sz="1800" b="1" dirty="0" smtClean="0"/>
              <a:t>. </a:t>
            </a:r>
            <a:br>
              <a:rPr lang="en-US" sz="1800" b="1" dirty="0" smtClean="0"/>
            </a:br>
            <a:r>
              <a:rPr lang="ar-SA" sz="1800" b="1" dirty="0" smtClean="0"/>
              <a:t> </a:t>
            </a:r>
            <a:r>
              <a:rPr lang="ar-SA" sz="1800" b="1" dirty="0"/>
              <a:t>التلوّث السمعي يُعرّف التلوّث السمعي (بالإنجليزية</a:t>
            </a:r>
            <a:r>
              <a:rPr lang="en-US" sz="1800" b="1" dirty="0"/>
              <a:t>: Noise Pollution) </a:t>
            </a:r>
            <a:r>
              <a:rPr lang="ar-SA" sz="1800" b="1" dirty="0"/>
              <a:t>بأنّه مجموعة من أنواع الضوضاء المزعجة التي يتسبب بها البشر أو الآلات المختلفة، وينتج عن هذا النوع من التلوّث الانزعاج، وتشتيت الانتباه، وتداخل الأصوات، وبعض الآلام الجسديّة في بعض الأحيان.[١</a:t>
            </a:r>
            <a:r>
              <a:rPr lang="en-US" sz="1800" b="1" dirty="0"/>
              <a:t>] </a:t>
            </a:r>
            <a:r>
              <a:rPr lang="ar-SA" sz="1800" b="1" dirty="0"/>
              <a:t>مصادر التلوّث السمعي تُقسم مصادر التلوّث السمعي إلى مصادر داخليّة وخارجيّة، وهي كالآتي:[١</a:t>
            </a:r>
            <a:r>
              <a:rPr lang="en-US" sz="1800" b="1" dirty="0"/>
              <a:t>] </a:t>
            </a:r>
            <a:r>
              <a:rPr lang="ar-SA" sz="1800" b="1" dirty="0"/>
              <a:t>المصادر الخارجيّة: وتضمّ جميع أنواع الإزعاج التي تتسبب بها حركة المرور، والطائرات النفّاثة، ومعدّات البناء المختلفة، ومنفاخ أوراق الأشجار، وجزازة الأعشاب، وعمليّات التصنيع، وشاحنات نقل النفايات</a:t>
            </a:r>
            <a:r>
              <a:rPr lang="en-US" sz="1800" b="1" dirty="0"/>
              <a:t>. </a:t>
            </a:r>
            <a:r>
              <a:rPr lang="ar-SA" sz="1800" b="1" dirty="0"/>
              <a:t>المصادر الداخليّة: وتضمّ الضوضاء الناتجة عن المكيفات، والأصوات المرتفعة كالتي تصدر من إزاحة الكراسي على الأرض، أو صوت التلفاز المرتفع</a:t>
            </a:r>
            <a:r>
              <a:rPr lang="en-US" sz="1800" b="1" dirty="0"/>
              <a:t>. </a:t>
            </a:r>
            <a:r>
              <a:rPr lang="ar-SA" sz="1800" b="1" dirty="0"/>
              <a:t>مخاطر التلوّث السمعي يُعدّ التلوّث السمعي أحد المشاكل الصحيّة العامة ذات الوتيرة المتزايدة، حيث يؤدي إلى وذلك حسب البيانات الصادرة عن مراكز السيطرة على الأمراض والوقاية منها (الإنجليزية</a:t>
            </a:r>
            <a:r>
              <a:rPr lang="en-US" sz="1800" b="1" dirty="0"/>
              <a:t>: Centers for Disease Control and Prevention).[</a:t>
            </a:r>
            <a:r>
              <a:rPr lang="ar-SA" sz="1800" b="1" dirty="0"/>
              <a:t>١</a:t>
            </a:r>
            <a:r>
              <a:rPr lang="en-US" sz="1800" b="1" dirty="0"/>
              <a:t>] </a:t>
            </a:r>
            <a:r>
              <a:rPr lang="ar-SA" sz="1800" b="1" dirty="0"/>
              <a:t>ضعف السمع ارتفاع ضغط الدم الصّداع تداخل الكلام عند الحديث واضطرابات النوم والإجهاد التأثيرات السلبيّة على الإنتاجيّة والصحة النفسيّة وعلى نوعيّة الحياة بشكل عام</a:t>
            </a:r>
            <a:r>
              <a:rPr lang="en-US" sz="1800" b="1" dirty="0"/>
              <a:t>. </a:t>
            </a:r>
            <a:r>
              <a:rPr lang="ar-SA" sz="1800" b="1" dirty="0"/>
              <a:t>طرق الحد من التلوّث السمعي لا بدّ من اتخاذ العديد من الإجراءات للحد من آثار التلوّث السمعي، ومنها ما يأتي:[١</a:t>
            </a:r>
            <a:r>
              <a:rPr lang="en-US" sz="1800" b="1" dirty="0"/>
              <a:t>] </a:t>
            </a:r>
            <a:r>
              <a:rPr lang="ar-SA" sz="1800" b="1" dirty="0"/>
              <a:t>خفض مستوى الصوت في الأجهزة: يساهم التحكم في مستويات الصوت الصادرة من سماعات الأذن وغيرها من الأجهزة الصوتيّة، والمحافظة عليها ضمن المستويات المنخفضة في انخفاض الطاقة التي تتعرّض لها الشعيرات الموجودة في قوقعة الأذن، بالإضافة إلى انخفاض مدى تأثر هذه الأصوات على طبلة الأذن</a:t>
            </a:r>
            <a:r>
              <a:rPr lang="en-US" sz="1800" b="1" dirty="0"/>
              <a:t>. </a:t>
            </a:r>
            <a:r>
              <a:rPr lang="ar-SA" sz="1800" b="1" dirty="0"/>
              <a:t>الابتعاد عن مصادر الضوضاء: يُمكن الحد من آثار التلوّث السمعي عن طريق التجنّب التام لجميع مصادر الضوضاء المرتفعة، أو وضع العديد من الحواجز التي تمنع وصول الضوضاء إلى الأذن مثل إغلاق الأبواب</a:t>
            </a:r>
            <a:r>
              <a:rPr lang="en-US" sz="1800" b="1" dirty="0"/>
              <a:t>. </a:t>
            </a:r>
            <a:r>
              <a:rPr lang="ar-SA" sz="1800" b="1" dirty="0"/>
              <a:t>استخدام واقيات الأذن: تقلل واقيات الأذن المختلفة من وصول الضوضاء إلى الأذن بنسبة 25 ديسيبل، ويُمكن ارتداؤها عند استخدام المعدّات التي تصدر عنها مستويات مرتفعة من الضوضاء، أو أثناء التواجد في الأماكن ذات الأصوات المرتفعة، وتشتمل هذه الواقيات على سدّادات الأذن وواقيات الأذن الخارجيّة</a:t>
            </a:r>
            <a:r>
              <a:rPr lang="en-US" sz="1800" b="1" dirty="0"/>
              <a:t>. </a:t>
            </a:r>
            <a:r>
              <a:rPr lang="ar-SA" sz="1800" b="1" dirty="0"/>
              <a:t>الابتعاد عن أماكن الضوضاء: يؤدي الابتعاد بمقدار الضعف عن مصادر الضوضاء إلى انخفاض كميّات الضوضاء التي تتعرّض لها الأذن إلى أربعة أضعاف، </a:t>
            </a:r>
            <a:r>
              <a:rPr lang="ar-SA" sz="1800" b="1" dirty="0">
                <a:latin typeface="Calibri" panose="020F0502020204030204" pitchFamily="34" charset="0"/>
                <a:ea typeface="Times New Roman" panose="02020603050405020304" pitchFamily="18" charset="0"/>
              </a:rPr>
              <a:t>وهذا يبين أهميّة التباعد عن مصادر الضوضاء للمحافظة على الجهاز السمعي</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ar-SA" sz="1800" b="1" dirty="0">
                <a:latin typeface="Calibri" panose="020F0502020204030204" pitchFamily="34" charset="0"/>
                <a:ea typeface="Times New Roman" panose="02020603050405020304" pitchFamily="18" charset="0"/>
              </a:rPr>
              <a:t>إجراء عمليّات الصيانة اللازمة: يُمكن القيام بصيانة مصادر الضوضاء التي تصدر عن بعض الآلات، بالإضافة إلى صيانة كاتم صوت السيارة </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ar-SA" sz="1800" b="1" dirty="0">
                <a:latin typeface="Calibri" panose="020F0502020204030204" pitchFamily="34" charset="0"/>
                <a:ea typeface="Times New Roman" panose="02020603050405020304" pitchFamily="18" charset="0"/>
              </a:rPr>
              <a:t>بالإنجليزيّة</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Mufflers) </a:t>
            </a:r>
            <a:r>
              <a:rPr lang="ar-SA" sz="1800" b="1" dirty="0">
                <a:latin typeface="Calibri" panose="020F0502020204030204" pitchFamily="34" charset="0"/>
                <a:ea typeface="Times New Roman" panose="02020603050405020304" pitchFamily="18" charset="0"/>
              </a:rPr>
              <a:t>للحدّ من مستويات الضوضاء التي تتعرّض لها الأذن</a:t>
            </a:r>
            <a:r>
              <a:rPr lang="en-US" sz="18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smtClean="0"/>
              <a:t/>
            </a:r>
            <a:br>
              <a:rPr lang="en-US" sz="1800" b="1" dirty="0" smtClean="0"/>
            </a:br>
            <a:endParaRPr lang="en-US" sz="1600" b="1" dirty="0"/>
          </a:p>
        </p:txBody>
      </p:sp>
    </p:spTree>
    <p:extLst>
      <p:ext uri="{BB962C8B-B14F-4D97-AF65-F5344CB8AC3E}">
        <p14:creationId xmlns:p14="http://schemas.microsoft.com/office/powerpoint/2010/main" val="2245299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1852</Words>
  <Application>Microsoft Office PowerPoint</Application>
  <PresentationFormat>Custom</PresentationFormat>
  <Paragraphs>14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مفهوم تلوث البيئة وانواعها  (الهواء،الماء،التربة)  ورقة عمل من اعداد  أ.م.د. كلثوم عبد عون ردام  مقدم الى الندوة الموسوعة الواقع البيئي في العراق التلوث البيئي وتاثيرة على الصحة 2022</vt:lpstr>
      <vt:lpstr>مفهوم تلوّث البيئة يُعرَف التلوّث البيئي بأنّه ارتفاع نسبة الطاقة في النظام البيئي كالإشعاع، والحرارة، والضجيج، أو زيادة كميّة المواد المختلفة بأشكالها السائلة، أو الصلبة، أو الغازيّة بشكل يفقد النظام قدرته على تحليلها، أو تشتيتها، أو إعادة تدويرها، أو تحويلها إلى مواد لا ينتج عنها أيّ أضرار.] ويُمكن تقسيم التلوّث البيئي إلى ثلاثة أقسام رئيسيّة، وهي: تلوّث التربة، وتلوّث المياه، وتلوّث الهواء، وتضمّ المجتمعات الحديثة أنواعاً أخرى من التلوّث البيئي، مثل: التلوّث الضوئي، والتلوّث البلاستيكي، والتلوّث الضوضائي] يُعدّ التلوّث البيئي مشكلة عالميّة؛ لأنّه يؤثر على أنواع الحياة المختلفة، ويتسبب بالعديد من النتائج السلبيّة على صحة البشر ورفاهيّتهم، وله آثار سلبيّة على البيئة وحياة الكائنات بشكل عام، إذ تعتمد جميع الكائنات الحيّة الصغيرة والكبيرة على مكونات الأرض من الماء والهواء، ويؤدي تلوّثها إلى تعرض هذه الأحياء إلى الخطر، كما تؤثّر الملوِّثات البيئيّة على المدن الحضريّة بشكل أكبر من تأثيرها على الأرياف.] أنواع تلوّث البيئة تتعدد أنواع تلوث البيئة ومن أهمها: تلوّث الهواء يُمكن تقسيم ملوّثات الهواء إلى ملوثّات غير مرئيّة، وملوّثات مرئيّة كالدخان الذي يتصاعد من مداخن المصانع أو الذي يخرج من عوادم المركبات، حيث تتسبب هذه الملوِّثات بالعديد من الآثار الخطيرة على حياة البشر؛ إذ تزيد من نسبة الإصابة بالعديد من الأمراض، إضافة إلى التسبب بضيق النفس، وحُرقَة الأعين وقد يؤدي تلوّث الهواء إلى الموت السريع في بعض الأحيان، وذلك مثل ما وقع عام 1984م في أحد مصانع المبيدات في الهند، ونتج عن هذا الحادث إطلاق أحد الغازات السامة في الهواء، مما تسبب بجروح دائمة لمئات الآلاف من الأشخاص] </vt:lpstr>
      <vt:lpstr>      مصادر تلوّث الهواء : تندرج مصادر تلوّث الهواء تحت أربعة أقسام رئيسيّة، وهي:[] المصادر المتحركة: وتنتج عن المركبات، والطائرات، والحافلات، والقطارت، وغيرها. المصادر الثابتة: وتنتج عن المنشآت الصناعية المختلفة، ومصافي البترول، ومحطّات الطاقة. المصادر النطاقيّة: وتنتج عن المناطق الزراعيّة، وعن مدافئ احتراق الأخشاب في المدن .. مصادر تلوّث الهواء تندرج مصادر تلوّث الهواء تحت أربعة أقسام رئيسيّة، وهي:] المصادر المتحركة: وتنتج عن المركبات، والطائرات، والحافلات، والقطارت، وغيرها. المصادر الثابتة: وتنتج عن المنشآت الصناعية المختلفة، ومصافي البترول، ومحطّات الطاقة. المصادر النطاقيّة: وتنتج عن المناطق الزراعيّة، وعن مدافئ احتراق الأخشاب في المدن لمصادر الطبيعيّة: وتضمّ الملوِّثات الناتجة عن البراكين، وحرائق الغابات، إضافة إلى الغبار الذي تحمله الرياح مخاطر تلوّث الهواء حسب مؤشر جودة الهواء: ، يمكننا جمع أهم مخاطر تلوث الهواء خلال مجموعة النقاط التالية:[٣] انخفاض مجموع أعمار سكان الكرة الأرضيّة بشكل كبير: إذا بقيت مستويات تلوّث الهواء بالجزيئات الدقيقة على ما هي عليه اليوم؛ أيّ سينقص حوالي 1.8 عام من متوسط عمر الشخص الواحد الذي يُقدر بحوالي 74 عاماً، ولكن في حال التزام الأشخاص حول العالم بتخفيض نسبة تلوّث الهواء بالجزيئات إلى حوالي 10 ملغ/م3 حسب توجيهات منظمة الصحة العالميّة فمن المتوقع ارتفاع متوسط عمر كل فرد بنفس المقدار. مضاعفة الخطر الذي تتسبب به ملوِّثات الهواء : مثل التدخين، وتلوّث المياه الصالحة للشرب بمياه الصرف الصحي، والخوف والذعر، وهذا يعني أنّ ضرر ملوِّثات الهواء يفوق الأضرار التي تتسبب بها الأمراض والمواد المذكورة. طرق الحد من تلوّث الهواء يُمكن الحد من ملوِّثات الهواء عن طريق تخفيض كميّات الوقود المحترقة من خلال:[٢] استخدام وسائل النقل العام، أو الدراجات الهوائيّة، أو حتى المشي: وذلك بدلاً من استخدام السيارات الشخصيّة؛ للتقليل من عمليات احتراق الوقود. استخدام السيارات الكهربائيّة، أو السيارات ذات الكفاءة العالية في استهلاك الوقود. استخدام الرياح أو الطاقة الشمسيّة لتوليد الكهرباء: وذلك بدلاً من الاعتماد على محطات توليد الطاقة التي تعمل بواسطة احتراق الوقود. شراء الأطعمة المحليّة بدلاً من المستوردة: ما يؤدي إلى انخفاض كميّات الوقود التي تحرقها الشاحنات أثناء عمليّات النقل الداخليّة أو الخارجيّة. تلوّث الماء يُعرَّف تلوّث الماء بأنّه وجود بعض المواد البيولوجيّة، أو الفيزيائيّة، أو الكيميائيّة غير المرغوب بها، والتي تغيّر من خصائص المياه، مثل: الطعم، والرائحة، وتعكر المياه في بعض الأحيان، وتتسبب العديد من الأضرار المختلفة للكائنات الحيّة، إلّا أنّ هناك بعض الملوِّثات ليس لها آثار ظاهرة على الماء، مثل: وجود بعض المواد الكيميائيّة، والكائنات الحية الدقيقة التي تنقل الأمراض، ونتيجة المشاكل الصحية التي يُمكن أن تسببها المياه الملوّثة يُمْنع استخدامها في الأنشطة الزراعيّة؛ وتختلف نسبة إصابة الأشخاص بالأمراض باختلاف نوع الملوِّثات، ونسبة تركيزه.(٤ )        . </vt:lpstr>
      <vt:lpstr>  ] مصادر تلوّث الماء تنقسم مصادر تلوّث الماء إلى مصادر مباشرة ومصادر غير مباشرة:[٥] المصادر المباشرة وتضمّ جميع المصادر التي تُصرّف السوائل المختلفة مباشرة إلى أماكن إمدادات المياه الموجودة في المناطق الحضريّة، وتشتمل هذه الملوِّثات على النفايات السائلة التي يتمّ تصريفها من المصافي، والمصانع، ومحطات معالجة النفايات، وعلى الرغم من قيام العديد من دول العالم بتنظيم الأنشطة المذكورة، إلّا أنّ ذلك لا يعني خلوّ المياه من الملوِّثات بشكل كلي    المصادر غير المباشرة وتشتمل على ملوِّثات الغلاف الجويّ التي تصطحبها مياه الأمطار عند هطولها والناتجة عن بعض الأنشطة البشريّة، منها: الأنشطة التي تؤدي إلى انبعاث الغازات من تصاعد الدخان الناتج عن أنشطة المصانع، والمخابز، وقيادة السيارات، وغيرها، والملوِّثات التي تتسرب من التربة إلى مصادر المياه الجوفيّة في باطن الأرض بسبب الممارسات البشريّة الخاطئة كالتخلص من النفايات الصناعيّة بطرق غير صحيحة، واتباع العديد من الأنشطة الزراعيّة الضارة كالتسميد ورش المبيدات الحشريّة. مخاطر تلوّث الماء ينتج العديد من المخاطر البيئيّة المختلفة بسبب تلوّث المياه على رأسها:.[٥] إزالة الغابات:حيث تتسبب الأمطار الحمضيّة بإزالة الغابات. تلوّث مياه الشرب: وذلك لتأثرها بشكل مباشر بالمياه الجوفيه الملوثه ومياه البحار والمحيطات. تلوّث العديد من الكائنات الحيّة: يؤثر هذا الخطر بشكل مباشر على الإنسان إذ يتغذى عليها الإنسان. خلل النظام البيئي: نتيجة لتعرض أغلب موارد البيئة للكثير من السموم البيولوجيّة التي تراكمت في أجسامها على المدى الطويل خلال فترة حياتها يؤدي تلوّث المياه إلى وقوع خلل كبير في النظام البيئي. طرق الحد من تلوّث الماء يُمكن الحد من تلوّث المياه عن طريق القيام بالعديد من الأنشطة اليوميّة التي تقلّل من كميّة الملوِّثات المختلفة مثل:[٥] إعادة تدوير النفايات بدلاً من التخلص منها. التخلص من المواد الكيميائيّة المنزليّة بطرق صحيحة. تقليل شراء الأطعمة الجاهزة، حيث يتمّ تعبئتها بصناديق كرتونية أو زجاجات تحتوي على نسبة كبيرة من الأصباغ. تقليل استخدام السيارات والاستعاضة عنها بالمشي أو استخدام الدراجات الهوائية إن أمكن ذلك.[٦] تلوّث التربة يُعرَف تلوّث التربة بأنّه وجود بعض المواد الكيميائيّة داخل التربة بتركيزات كبيرة -أكبر من تركيزها المعتاد- تؤثر بشكل سلبي على الإنسان، والحيوان، والنبات، وينتج تلوّث التربة بسبب أنشطة البشر المختلفة،   </vt:lpstr>
      <vt:lpstr>إلا أنّ جزءاً من التلوّث يحدث نتيجة بعض العوامل الطبيعيّة كزيادة تركيز المعادن الثقيلة السامة في التربة الصالحة للزراعة بشكل كبير، ويُعدّ تلوّث التربة واحداً من الأخطار الخفيّة في البيئة.[٧] مصادر تلوّث التربة هناك العديد من المصادر المختلفة لتلوّث التربة، ومنها ما يأتي:[٧] المعامل الصناعيّة والكيميائيّة. محطات الطاقة النوويّة. محطات تصفية النفط. عمليات التعدين. مياه الصرف الصحي التي تنتج عن الاستخدامات البشريّة. أماكن دفن النفايات. مخلفات أعمال البناء المختلفة. النفايات المنزليّة التي تحتوي على كثير من بقايا الأطعمة. مخاطر تلوّث التربة يؤدي تلوّث التربة إلى العديد من الأضرار التي تصيب الأراضي الزراعيّة وعلى رأسها:[٧] انخفاض جودة وكميّة المحاصيل الزراعيّة: وذلك لتلوث التربة. موت حوالي 700,000 نسمة حول العالم: نتيجة نمو البكتيريا المقاوِمة للمضادات الحيوية، ويتسبب التلوّث بالمبيدات الحشريّة بوصول 3 ملايين شخص إلى المستشفيات، ووفاة 250,000 شخص حول العالم سنويّاً. زيادة نسبة إنتاج الملوِّثات بحلول عام 2025م إلى حوالي 2.2 مليار طن سنوياً: على الرغم من إمكانيّة تدوير كميّة تتراوح بين 60-80% من هذه النفايات إلاّ أنّه لا يتمّ ذلك، مما سيزيد من نسبة تلوّث التربة. طرق الحد من تلوّث التربة من أفضل الطرق التي تساهم في الحد من تلوّث ا:[إعادة تدوير النفايات. شراء المنتجات القابلة للتحلل بيولوجياً. إعادة استخدام جميع الأدوات والمواد مرّة أخرى. شراء المنتجات التي لا ينتج عنها الكثير من مخلّفات التغليف. استخدام الأوعية المانعة للتسرب لتخزين المواد الكيميائيّة وغيرها من النفايات للمحافظة على التربة. عدم استخدام المبيدات الحشريّة. شراء الأطعمة العضويّة التي تتمّ زراعتها دون استخدام المبيدات الحشريّة. استخدام الأوعية المناسبة لجمع زيوت السيارات، وعدم السماح بتسرّب هذه الزيوت إلى التربة. التلوّث السمعي يُعرّف التلوّث السمعي (بالإنجليزية: Noise Pollution) بأنّه مجموعة من أنواع الضوضاء المزعجة التي يتسبب بها البشر أو الآلات المختلفة، وينتج عن هذا النوع من التلوّث الانزعاج، وتشتيت الانتباه، وتداخل الأصوات، وبعض الآلام الجسديّة في بعض الأحيان.[١] مصادر التلوّث السمعي تُقسم مصادر التلوّث السمعي إلى مصادر داخليّة وخارجيّة، وهي كالآتي:] المصادر الخارجيّة: وتضمّ جميع أنواع الإزعاج التي تتسبب بها حركة المرور، والطائرات النفّاثة، ومعدّات البناء المختلفة، ومنفاخ أوراق الأشجار، وجزازة الأعشاب، وعمليّات التصنيع، وشاحنات نقل النفايات. المصادر الداخليّة: وتضمّ الضوضاء الناتجة عن المكيفات، والأصوات المرتفعة كالتي تصدر من إزاحة الكراسي على الأرض، أو صوت التلفاز المرتفع. مخاطر التلوّث السمعي يُعدّ التلوّث السمعي أحد المشاكل الصحيّة العامة ذات الوتيرة المتزايدة، حيث يؤدي إلى وذلك حسب البيانات الصادرة عن مراكز السيطرة على الأمراض والوقاية منها (الإنجليزية: Centers for Disease Control and Prevention). ضعف السمع ارتفاع ضغط الدم الصّداع تداخل الكلام عند الحديث واضطرابات النوم والإجهاد التأثيرات السلبيّة على الإنتاجيّة والصحة النفسيّة وعلى نوعيّة الحياة بشكل عام. طرق الحد من التلوّث السمعي لا بدّ من اتخاذ العديد من الإجراءات للحد من آثار التلوّث السمعي، ومنها ما يأتي:] خفض مستوى الصوت في الأجهزة: يساهم التحكم في مستويات الصوت الصادرة من سماعات الأذن وغيرها من الأجهزة الصوتيّة، والمحافظة عليها ضمن المستويات المنخفضة في انخفاض الطاقة التي تتعرّض لها الشعيرات الموجودة في قوقعة الأذن، بالإضافة إلى انخفاض مدى تأثر هذه الأصوات على طبلة الأذن </vt:lpstr>
      <vt:lpstr>الابتعاد عن مصادر الضوضاء: يُمكن الحد من آثار التلوّث السمعي عن طريق التجنّب التام لجميع مصادر الضوضاء المرتفعة، أو وضع العديد من الحواجز التي تمنع وصول الضوضاء إلى الأذن مثل إغلاق الأبواب. استخدام واقيات الأذن: تقلل واقيات الأذن المختلفة من وصول الضوضاء إلى الأذن بنسبة 25 ديسيبل، ويُمكن ارتداؤها عند استخدام المعدّات التي تصدر عنها مستويات مرتفعة من الضوضاء، أو أثناء التواجد في الأماكن ذات الأصوات المرتفعة، وتشتمل هذه الواقيات على سدّادات الأذن وواقيات الأذن الخارجيّة. الابتعاد عن أماكن الضوضاء: يؤدي الابتعاد بمقدار الضعف عن مصادر الضوضاء إلى انخفاض كميّات الضوضاء التي تتعرّض لها الأذن إلى أربعة أضعاف، وهذا يبين أهميّة التباعد عن مصادر الضوضاء للمحافظة على الجهاز السمعي. إجراء عمليّات الصيانة اللازمة: يُمكن القيام بصيانة مصادر الضوضاء التي تصدر عن بعض الآلات، بالإضافة إلى صيانة كاتم صوت السيارة (بالإنجليزيّة: Mufflers) للحدّ من مستويات الضوضاء التي تتعرّض لها الأذن. التلوّث الضوئي يُعرَّف التلوّث الضوئي (بالإنجليزية: Light Pollution) بأنّه كافّة الأضرار التي تنتج عن مصادر الإضاءة الاصطناعيّة المختلفة مثل: الوهج (بالإنجليزية: Glare)، والتعدّي الضوئي (بالإنجليزية: Light Trespass)، وتوهّج السماء (بالإنجليزية: Sky Glow)، والتشتيت الضوئي (بالإنجليزية: Light Clutter)، وانخفاض مستويات الرؤية الليلة، ويُعدّ التلوّث الضوئي أحد العوامل التي تُسبب الأمراض للإنسان.] هناك العديد من الأنواع المختلفة للتلوّث الضوئي، ومنها ما يُسمّى بالتشتيت (بالإنجليزيّة: Clutter)، وهو عبارة عن مجموعة كبيرة من مصادر الإضاءة ذات السطوع المرتفع مثل ميدان التايمز الذي يقع في مدينة نيويورك الأمريكيّة،   ومن أنواع التلوّث الضوئي ما يُسمّى التوهّج (بالإنجليزيّة Glare) الذي يتسبب بالإزعاج البصري نتيجة درجات السطوع الكبيرة التي تنبعث من مصادر الإضاءة.[٩] كما أنّ هناك نوعاً آخر يُطلق عليه اسم التعدّي الضوئي (بالإنجليزيّة: Light Trespass)، ويحدث عندما ينتقل الضوء إلى الأماكن التي لا نحتاج إلى الإضاءة فيها، كانتقال الضوء من وحدات الإنارة الموجودة في الشوارع إلى الغرف عبر النوافذ في بعض الأحيان.[٩] أنواع ملوِّثات البيئة حسب المصدر يُمكن إدراج التلوّث تحت قسمين مختلفين بالنظر إلى مصدر انبعاثه؛ حيث تنقسم هذه المصادر إلى:[١] مصادر ذات المصدر الثابت: (بالإنجليزية: Point Source)، ويُمكن تحديدها بسهولة كبيرة، مثل: الشاحنات التي ينبعث منها عادم أسود اللون من أنبوب العادم، أو أنابيب تصريف المياه التي تصب الملوِّثات في الأنهار. المصادر غير محددة المصدر أو المصادر المنتشرة: (بالإنجليزية: Non-point Source)، أي لا يمكن تحديد نقاط انبعاثها بسهولة، كما يحدث عندما تحمل مياه الفيضانات كثيراً من الملوِّثات التي ينتهي بها المطاف إلى الأنهار، دون القدرة على معرفة الأفراد أو المؤسسات لأسباب بوجودها. أنواع ملوِّثات البيئة حسب القطاع يُمكن تقسيم الملوِّثات حسب القطاع الذي ينتجها إلى:[١] قطاع المواصلات تحتوي المدن على كثير من السيارات والشاحنات التي تختلف في نوع وقودها، وتختلف حالتها الميكانيكيّة، وبالتالي تختلف نسبة الانبعاثات الضارة الصادرة عنها،   </vt:lpstr>
      <vt:lpstr>ويدل تصاعد الدخان العادم على عدم صيانة المركبة بالشكل الصحيح، كما تُعدّ أعمار هذه المركبات واحدة من العوامل المؤثرة في نسبة الانبعاثات الضارّة أيضاً؛ حيث تزداد كميّة الانبعاثات عندما تكون أعمار السيارات أكبر، وتتفاقم هذه المشكلة بشكل كبير في الطرق ذات الكثافة المروريّة والازدحامات المرتفعة. القطاع المنزلي يشتمل هذا القطاع على العديد من أنواع الملوِّثات المختلفة التي تنبعث من المنازل بما في ذلك مياه الصرف الصحي، ومياه الغسيل والاستحمام، ومواد التغليف، وبقايا الطعام، وغيرها، وهي ملوِّثات ذات آثار بيئيّة منخفضة في حالة التعامل معها بشكل صحيح، إلّا أنّ أضرارها البيئيّة ترتفع عندما يتمّ التخلص منها بطرق خاطئة، ويتسبب حرق الملوِّثات المنزلية بانتشار العديد من الغازات إلى الجو على شكل غاز ثاني أكسيد الكربون، ودخان. القطاع الصناعي يُشكل التلوّث الذي ينشأ عن القطاع الصناعي مشكلة بيئيّة خطيرة،           وتختلف أنواع التلوّث التي تنتج عن هذا القطاع، فمنها: الأبخرة التي تتصاعد في السماء، وتُعدّ مصانع المنسوجات، ودباغة الجلود، ومصانع الأغذية من أكثر القطاعات الصناعيّة التي تساهم في تلوّث البيئة، حيث يتمّ تصريف المخلفات السائلة لهذه المصانع إلى المياه السطحيّة دون معالجة في أغلب الأحيان  . مسارات ملوِّثات البيئة    يُمكن تعريف مسارات الملوِّثات (بأنّها الطرق التي تنتقل إليها أنواع التلوث المختلفة من مصادرها إلى البيئة وصولاً إلى الإنسان أو مكونات النظام البيئي، وتختلف هذه المسارات بشكل كبير نتيجة لاختلاف أنواع التلوّث، وقد تصل إلى الإنسان عندما يتغذى على الأطعمة الملوّثة، أو يتنفس الهواء الملوّث، أو يشرب المياه الملوّثة؛ إذ تُعدّ المياه والتربة والهواء أكبر مستقبلات لأنواع التلوّث المختلفة.[١] يقوم النظام البيئي بالعديد من العمليات المختلفة التي تهدف إلى تخفيض آثار التلوّث عن طريق التقليل من تركيز هذه الملوِّثات، فقد يقوم أحياناً بتبديدها، كتشتيت الدخان المُتصاعد بعيداً عن مصدره، أو إذابة بعضها في مياه النهر؛ لتخفيف تركيزها، وتساهم عمليات الترسيب كترسيب المواد الصلبة في مجرى النهر.[١] وتتم عمليات التحليل لبعض الملوِّثات إلى مواد بسيطة لا تتسبب بتلوّث البيئة بتقليل تركيز الملوِّثات في البيئة، وبالتالي تقليل نسبة التلوث، ويُعرَف التركيز بأنّه حجم هذه الملوِّثات بالنسبة إلى الحجم الكلي المعلوم من الهواء.[١] وعلى الرغم من قيام النظام البيئي بالعديد من العمليات التي من شأنها تخفيض تركيز الملوِّثات، إلّا أنّ بعضها يظل في حالته دون تأثّره بهذه العمليّات، ويُطلق عليه اسم الملوِّثات الثابتة (بالإنجليزية: Persistent Pollutants).[١] فيديو ممارسات فردية تحافظ على البيئة للتعرف على أهمّ أكثر لممارسات الفردية للحافظة على البيئة من التلوّث spread  </vt:lpstr>
      <vt:lpstr>مصادر تلوّث الماء تنقسم مصادر تلوّث الماء إلى مصادر مباشرة ومصادر غير مباشرة:[٥] المصادر المباشرة وتضمّ جميع المصادر التي تُصرّف السوائل المختلفة مباشرة إلى أماكن إمدادات المياه الموجودة في المناطق الحضريّة، وتشتمل هذه الملوِّثات على النفايات السائلة التي يتمّ تصريفها من المصافي، والمصانع، ومحطات معالجة النفايات، وعلى الرغم من قيام العديد من دول العالم بتنظيم الأنشطة المذكورة، إلّا أنّ ذلك لا يعني خلوّ المياه من الملوِّثات بشكل كليّ. المصادر غير المباشرة وتشتمل على ملوِّثات الغلاف الجويّ التي تصطحبها مياه الأمطار عند هطولها والناتجة عن بعض الأنشطة البشريّة، منها: الأنشطة التي تؤدي إلى انبعاث الغازات من تصاعد الدخان الناتج عن أنشطة المصانع، والمخابز، وقيادة السيارات، وغيرها، والملوِّثات التي تتسرب من التربة إلى مصادر المياه الجوفيّة في باطن الأرض بسبب الممارسات البشريّة الخاطئة كالتخلص من النفايات الصناعيّة بطرق غير صحيحة، واتباع العديد من الأنشطة الزراعيّة الضارة كالتسميد ورش المبيدات الحشريّة. مخاطر تلوّث الماء ينتج العديد من المخاطر البيئيّة المختلفة بسبب تلوّث المياه على رأسها:.[٥] إزالة الغابات:حيث تتسبب الأمطار الحمضيّة بإزالة الغابات. تلوّث مياه الشرب: وذلك لتأثرها بشكل مباشر بالمياه الجوفيه الملوثه ومياه البحار والمحيطات. تلوّث العديد من الكائنات الحيّة: يؤثر هذا الخطر بشكل مباشر على الإنسان إذ يتغذى عليها الإنسان. خلل النظام البيئي: نتيجة لتعرض أغلب موارد البيئة للكثير من السموم البيولوجيّة التي تراكمت في أجسامها على المدى الطويل خلال فترة حياتها يؤدي تلوّث المياه إلى وقوع خلل كبير في النظام البيئي. طرق الحد من تلوّث الماء يُمكن الحد من تلوّث المياه عن طريق القيام بالعديد من الأنشطة اليوميّة التي تقلّل من كميّة الملوِّثات المختلفة مثل:[٥] إعادة تدوير النفايات بدلاً من التخلص منها. التخلص من المواد الكيميائيّة المنزليّة بطرق صحيحة. تقليل شراء الأطعمة الجاهزة، حيث يتمّ تعبئتها بصناديق كرتونية أو زجاجات تحتوي على نسبة كبيرة من الأصباغ. تقليل استخدام السيارات والاستعاضة عنها بالمشي أو استخدام الدراجات الهوائية إن أمكن ذلك.[٦] تلوّث التربة يُعرَف تلوّث التربة بأنّه وجود بعض المواد الكيميائيّة داخل التربة بتركيزات كبيرة -أكبر من تركيزها المعتاد- تؤثر بشكل سلبي على الإنسان، والحيوان، والنبات،  وينتج تلوّث التربة بسبب أنشطة البشر المختلفة، إلّا أنّ جزءاً من التلوّث يحدث نتيجة بعض العوامل الطبيعيّة كزيادة تركيز المعادن الثقيلة السامة في التربة الصالحة للزراعة بشكل كبير، ويُعدّ تلوّث التربة واحداً من الأخطار الخفيّة في البيئة.[٧] مصادر تلوّث التربة هناك العديد من المصادر المختلفة لتلوّث التربة، ومنها ما يأتي:[٧] المعامل الصناعيّة والكيميائيّة. محطات الطاقة النوويّة. محطات تصفية النفط. عمليات التعدين. مياه الصرف الصحي التي تنتج عن الاستخدامات البشريّة. أماكن دفن النفايات. مخلفات أعمال البناء المختلفة. النفايات المنزليّة التي تحتوي على كثير من بقايا الأطعمة. مخاطر تلوّث التربة يؤدي تلوّث التربة إلى العديد من الأضرار التي تصيب الأراضي الزراعيّة وعلى رأسها:[٧] انخفاض جودة وكميّة المحاصيل الزراعيّة: وذلك لتلوث التربة. موت حوالي 700,000 نسمة حول العالم: نتيجة نمو البكتيريا المقاوِمة للمضادات الحيوية، ويتسبب التلوّث بالمبيدات الحشريّة بوصول 3 ملايين شخص إلى المستشفيات، ووفاة 250,000 شخص حول العالم سنويّاً. زيادة نسبة إنتاج الملوِّثات بحلول عام 2025م إلى حوالي 2.2 مليار طن سنوياً: على الرغم من إمكانيّة تدوير كميّة تتراوح بين 60-80% من هذه النفايات إلاّ أنّه لا يتمّ ذلك، مما سيزيد من نسبة تلوّث التربة. طرق الحد من تلوّث التربة من أفضل الطرق التي تساهم في الحد من تلوّث التربة:[٨] إعادة تدوير النفايات. شراء المنتجات القابلة للتحلل بيولوجياً   </vt:lpstr>
      <vt:lpstr>. إعادة استخدام جميع الأدوات والمواد مرّة أخرى. شراء المنتجات التي لا ينتج عنها الكثير من مخلّفات التغليف. استخدام الأوعية المانعة للتسرب لتخزين المواد الكيميائيّة وغيرها من النفايات للمحافظة على التربة. عدم استخدام المبيدات الحشريّة. شراء الأطعمة العضويّة التي تتمّ زراعتها دون استخدام المبيدات الحشريّة. استخدام الأوعية المناسبة لجمع زيوت السيارات، وعدم السماح بتسرّب هذه الزيوت إلى التربة.   التلوّث السمعي يُعرّف التلوّث السمعي (بالإنجليزية: Noise Pollution) بأنّه مجموعة من أنواع الضوضاء المزعجة التي يتسبب بها البشر أو الآلات المختلفة، وينتج عن هذا النوع من التلوّث الانزعاج، وتشتيت الانتباه، وتداخل الأصوات، وبعض الآلام الجسديّة في بعض الأحيان.[١] مصادر التلوّث السمعي تُقسم مصادر التلوّث السمعي إلى مصادر داخليّة وخارجيّة، وهي كالآتي:[١] المصادر الخارجيّة: وتضمّ جميع أنواع الإزعاج التي تتسبب بها حركة المرور، والطائرات النفّاثة، ومعدّات البناء المختلفة، ومنفاخ أوراق الأشجار، وجزازة الأعشاب، وعمليّات التصنيع، وشاحنات نقل النفايات. المصادر الداخليّة: وتضمّ الضوضاء الناتجة عن المكيفات، والأصوات المرتفعة كالتي تصدر من إزاحة الكراسي على الأرض، أو صوت التلفاز المرتفع. مخاطر التلوّث السمعي يُعدّ التلوّث السمعي أحد المشاكل الصحيّة العامة ذات الوتيرة المتزايدة، حيث يؤدي إلى وذلك حسب البيانات الصادرة عن مراكز السيطرة على الأمراض والوقاية منها (الإنجليزية: Centers for Disease Control and Prevention).[١] ضعف السمع ارتفاع ضغط الدم الصّداع تداخل الكلام عند الحديث واضطرابات النوم والإجهاد التأثيرات السلبيّة على الإنتاجيّة والصحة النفسيّة وعلى نوعيّة الحياة بشكل عام. طرق الحد من التلوّث السمعي لا بدّ من اتخاذ العديد من الإجراءات للحد من آثار التلوّث السمعي، ومنها ما يأتي:[١] خفض مستوى الصوت في الأجهزة: يساهم التحكم في مستويات الصوت الصادرة من سماعات الأذن وغيرها من الأجهزة الصوتيّة، والمحافظة عليها ضمن المستويات المنخفضة في انخفاض الطاقة التي تتعرّض لها الشعيرات الموجودة في قوقعة الأذن، بالإضافة إلى انخفاض مدى تأثر هذه الأصوات على طبلة الأذن. الابتعاد عن مصادر الضوضاء: يُمكن الحد من آثار التلوّث السمعي عن طريق التجنّب التام لجميع مصادر الضوضاء المرتفعة، أو وضع العديد من الحواجز التي تمنع وصول الضوضاء إلى الأذن مثل إغلاق الأبواب. استخدام واقيات الأذن: تقلل واقيات الأذن المختلفة من وصول الضوضاء إلى الأذن بنسبة 25 ديسيبل، ويُمكن ارتداؤها عند استخدام المعدّات التي تصدر عنها مستويات مرتفعة من الضوضاء، أو أثناء التواجد في الأماكن ذات الأصوات المرتفعة، وتشتمل هذه الواقيات على سدّادات الأذن وواقيات الأذن الخارجيّة. الابتعاد عن أماكن الضوضاء: يؤدي الابتعاد بمقدار الضعف عن مصادر الضوضاء إلى انخفاض كميّات الضوضاء التي تتعرّض لها الأذن إلى أربعة أضعاف، وهذا يبين أهميّة التباعد عن مصادر الضوضاء للمحافظة على الجهاز السمعي. إجراء عمليّات الصيانة اللازمة: يُمكن القيام بصيانة مصادر الضوضاء التي تصدر عن بعض الآلات، بالإضافة إلى صيانة كاتم صوت السيارة (بالإنجليزيّة: Mufflers) للحدّ من مستويات الضوضاء التي تتعرّض لها الأذن.  </vt:lpstr>
      <vt:lpstr>يُعرَّف التلوّث الضوئي (بالإنجليزية: Light Pollution) بأنّه كافّة الأضرار التي تنتج عن مصادر الإضاءة الاصطناعيّة المختلفة مثل: الوهج (بالإنجليزية: Glare)، والتعدّي الضوئي (بالإنجليزية: Light Trespass)، وتوهّج السماء (بالإنجليزية: Sky Glow)، والتشتيت الضوئي (بالإنجليزية: Light Clutter)، وانخفاض مستويات الرؤية الليلة، ويُعدّ التلوّث الضوئي أحد العوامل التي تُسبب الأمراض للإنسان.[٩] هناك العديد من الأنواع المختلفة للتلوّث الضوئي، ومنها ما يُسمّى بالتشتيت (بالإنجليزيّة: Clutter)، وهو عبارة عن مجموعة كبيرة من مصادر الإضاءة ذات السطوع المرتفع مثل ميدان التايمز الذي يقع في مدينة نيويورك الأمريكيّة، ومن أنواع التلوّث الضوئي ما يُسمّى التوهّج (بالإنجليزيّة: Glare) الذي يتسبب بالإزعاج البصري نتيجة درجات السطوع الكبيرة التي تنبعث من مصادر الإضاءة.[٩] كما أنّ هناك نوعاً آخر يُطلق عليه اسم التعدّي الضوئي (بالإنجليزيّة: Light Trespass)، ويحدث عندما ينتقل الضوء إلى الأماكن التي لا نحتاج إلى الإضاءة فيها، كانتقال الضوء من وحدات الإنارة الموجودة في الشوارع إلى الغرف عبر النوافذ في بعض الأحيان.] أنواع ملوِّثات البيئة حسب المصدر يُمكن إدراج التلوّث تحت قسمين مختلفين بالنظر إلى مصدر انبعاثه؛ حيث تنقسم هذه المصادر إلى:] مصادر ذات المصدر الثابت: (بالإنجليزية: Point Source)، ويُمكن تحديدها بسهولة كبيرة، مثل: الشاحنات التي ينبعث منها عادم أسود اللون من أنبوب العادم، أو أنابيب تصريف المياه التي تصب الملوِّثات في الأنهار. المصادر غير محددة المصدر أو المصادر المنتشرة: (بالإنجليزية: Non-point Source)، أي لا يمكن تحديد نقاط انبعاثها بسهولة، كما يحدث عندما تحمل مياه الفيضانات كثيراً من الملوِّثات التي ينتهي بها المطاف إلى الأنهار، دون القدرة على معرفة الأفراد أو المؤسسات لأسباب بوجودها. أنواع ملوِّثات البيئة حسب القطاع يُمكن تقسيم الملوِّثات حسب القطاع الذي ينتجها إلى:[١] قطاع المواصلات تحتوي المدن على كثير من السيارات والشاحنات التي تختلف في نوع وقودها، وتختلف حالتها الميكانيكيّة، وبالتالي تختلف نسبة الانبعاثات الضارة الصادرة عنها، ويدل تصاعد الدخان العادم على عدم صيانة المركبة بالشكل الصحيح،   </vt:lpstr>
      <vt:lpstr>كما تُعدّ أعمار هذه المركبات واحدة من العوامل المؤثرة في نسبة الانبعاثات الضارّة أيضاً؛ حيث تزداد كميّة الانبعاثات عندما تكون أعمار السيارات أكبر، وتتفاقم هذه المشكلة بشكل كبير في الطرق ذات الكثافة المروريّة والازدحامات المرتفعة. القطاع المنزلي يشتمل هذا القطاع على العديد من أنواع الملوِّثات المختلفة التي تنبعث من المنازل بما في ذلك مياه الصرف الصحي، ومياه الغسيل والاستحمام، ومواد التغليف، وبقايا الطعام، وغيرها، وهي ملوِّثات ذات آثار بيئيّة منخفضة في حالة التعامل معها بشكل صحيح، إلّا أنّ أضرارها البيئيّة ترتفع عندما يتمّ التخلص منها بطرق خاطئة، ويتسبب حرق الملوِّثات المنزلية بانتشار العديد من الغازات إلى الجو على شكل غاز ثاني أكسيد الكربون، ودخان. القطاع الصناعي يُشكل التلوّث الذي ينشأ عن القطاع الصناعي مشكلة بيئيّة خطيرة، وتختلف أنواع التلوّث التي تنتج عن هذا القطاع، فمنها: الأبخرة التي تتصاعد في السماء، ، وتُعدّ مصانع المنسوجات، ودباغة الجلود، ومصانع الأغذية من أكثر القطاعات الصناعيّة التي تساهم في تلوّث البيئة  حيث يتمّ تصريف المخلفات السائلة لهذه المصانع إلى المياه السطحيّة دون معالجة في أغلب الأحيان. مسارات ملوِّثات البيئة يُمكن تعريف مسارات الملوِّثات (بالإنجليزية: Pathways of Pollution) بأنّها الطرق التي تنتقل إليها أنواع التلوث المختلفة من مصادرها إلى البيئة وصولاً إلى الإنسان أو مكونات النظام البيئي، وتختلف هذه المسارات بشكل كبير نتيجة لاختلاف أنواع التلوّث، وقد تصل إلى الإنسان عندما يتغذى على الأطعمة الملوّثة، أو يتنفس الهواء الملوّث، أو يشرب المياه الملوّثة؛ إذ تُعدّ المياه والتربة والهواء أكبر مستقبلات لأنواع التلوّث المختلفة.[١] يقوم النظام البيئي بالعديد من العمليات المختلفة التي تهدف إلى تخفيض آثار التلوّث عن طريق التقليل من تركيز هذه الملوِّثات، فقد يقوم أحياناً بتبديدها، كتشتيت الدخان المُتصاعد بعيداً عن مصدره، أو إذابة بعضها في مياه النهر؛ لتخفيف تركيزها، وتساهم عمليات الترسيب كترسيب المواد الصلبة في مجرى النهر.[١] وتتم عمليات التحليل لبعض الملوِّثات إلى مواد بسيطة لا تتسبب بتلوّث البيئة بتقليل تركيز الملوِّثات في البيئة، وبالتالي تقليل نسبة التلوث، ويُعرَف التركيز بأنّه حجم هذه الملوِّثات بالنسبة إلى الحجم الكلي المعلوم من الهواء.[١] وعلى الرغم من قيام النظام البيئي بالعديد من العمليات التي من شأنها تخفيض تركيز الملوِّثات، إلّا أنّ بعضها يظل في حالته دون تأثّره بهذه العمليّات، ويُطلق عليه اسم الملوِّثات الثابتة.     </vt:lpstr>
      <vt:lpstr>  المصادر    1-عاشورمزريق 2011  الطاقات المتجددة كخيار استراتيجي في ظل المسؤولية عن حماية البيئة ، الجزائر  2- العطار ، زهراء عدنان ،2008  الطاقة النووية كبديل عن مصادر الطاقة الاولية مجلة البحوث الجغرافية عدد 20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ملوث البيئة وانواعها  (الهواء،الماء،التربة)  ورقة عمل من اعداد  أ.م.د. كلثوم عبد عون ردام  مقدم الى الندوة الموسوعة الواقع البيئي في العراق التلوث البيئي وتاثيرة على الصحة 2022</dc:title>
  <dc:creator>AL-TARIQCS</dc:creator>
  <cp:lastModifiedBy>Maher</cp:lastModifiedBy>
  <cp:revision>12</cp:revision>
  <dcterms:created xsi:type="dcterms:W3CDTF">2022-03-09T11:58:30Z</dcterms:created>
  <dcterms:modified xsi:type="dcterms:W3CDTF">2022-03-11T21:31:08Z</dcterms:modified>
</cp:coreProperties>
</file>