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7"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14871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93668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82324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ar-SA" smtClean="0"/>
              <a:t>انقر لتحرير نمط العنوان الرئيسي</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8287416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6474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ar-SA" smtClean="0"/>
              <a:t>انقر لتحرير نمط العنوان الرئيسي</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63803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ar-SA" smtClean="0"/>
              <a:t>انقر لتحرير نمط العنوان الرئيسي</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23949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593454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ar-SA" smtClean="0"/>
              <a:t>انقر لتحرير نمط العنوان الرئيسي</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45508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42207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75092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ar-SA" smtClean="0"/>
              <a:t>انقر لتحرير نمط العنوان الرئيسي</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05685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12" name="Content Placeholder 3"/>
          <p:cNvSpPr>
            <a:spLocks noGrp="1"/>
          </p:cNvSpPr>
          <p:nvPr>
            <p:ph sz="quarter" idx="13"/>
          </p:nvPr>
        </p:nvSpPr>
        <p:spPr>
          <a:xfrm>
            <a:off x="913774" y="3051012"/>
            <a:ext cx="5106027" cy="2740187"/>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13" name="Content Placeholder 5"/>
          <p:cNvSpPr>
            <a:spLocks noGrp="1"/>
          </p:cNvSpPr>
          <p:nvPr>
            <p:ph sz="quarter" idx="14"/>
          </p:nvPr>
        </p:nvSpPr>
        <p:spPr>
          <a:xfrm>
            <a:off x="6172200" y="3051012"/>
            <a:ext cx="5105401" cy="2740187"/>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99083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31653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7568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ar-SA" smtClean="0"/>
              <a:t>انقر لتحرير نمط العنوان الرئيسي</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99115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t>3/6/2022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21309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smtClean="0"/>
              <a:pPr/>
              <a:t>3/6/2022</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14765094"/>
      </p:ext>
    </p:extLst>
  </p:cSld>
  <p:clrMap bg1="dk1" tx1="lt1" bg2="dk2" tx2="lt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 id="2147483790" r:id="rId13"/>
    <p:sldLayoutId id="2147483791" r:id="rId14"/>
    <p:sldLayoutId id="2147483792" r:id="rId15"/>
    <p:sldLayoutId id="2147483793" r:id="rId16"/>
    <p:sldLayoutId id="2147483794"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smtClean="0">
                <a:solidFill>
                  <a:schemeClr val="accent3"/>
                </a:solidFill>
              </a:rPr>
              <a:t>ورشة تدريبية </a:t>
            </a:r>
            <a:br>
              <a:rPr lang="ar-IQ" b="1" smtClean="0">
                <a:solidFill>
                  <a:schemeClr val="accent3"/>
                </a:solidFill>
              </a:rPr>
            </a:br>
            <a:r>
              <a:rPr lang="ar-IQ" b="1" smtClean="0">
                <a:solidFill>
                  <a:schemeClr val="accent3"/>
                </a:solidFill>
              </a:rPr>
              <a:t> </a:t>
            </a:r>
            <a:r>
              <a:rPr lang="ar-IQ" b="1" dirty="0" smtClean="0">
                <a:solidFill>
                  <a:schemeClr val="accent3"/>
                </a:solidFill>
              </a:rPr>
              <a:t>بعنوان </a:t>
            </a:r>
            <a:r>
              <a:rPr lang="ar-IQ" dirty="0" smtClean="0">
                <a:solidFill>
                  <a:srgbClr val="FF0000"/>
                </a:solidFill>
              </a:rPr>
              <a:t/>
            </a:r>
            <a:br>
              <a:rPr lang="ar-IQ" dirty="0" smtClean="0">
                <a:solidFill>
                  <a:srgbClr val="FF0000"/>
                </a:solidFill>
              </a:rPr>
            </a:br>
            <a:r>
              <a:rPr lang="ar-IQ" b="1" dirty="0" smtClean="0">
                <a:solidFill>
                  <a:schemeClr val="accent1">
                    <a:lumMod val="75000"/>
                  </a:schemeClr>
                </a:solidFill>
              </a:rPr>
              <a:t>أخلاقيات الطالب الجامعي </a:t>
            </a:r>
            <a:br>
              <a:rPr lang="ar-IQ" b="1" dirty="0" smtClean="0">
                <a:solidFill>
                  <a:schemeClr val="accent1">
                    <a:lumMod val="75000"/>
                  </a:schemeClr>
                </a:solidFill>
              </a:rPr>
            </a:br>
            <a:r>
              <a:rPr lang="ar-IQ" b="1" dirty="0" smtClean="0">
                <a:solidFill>
                  <a:schemeClr val="accent1">
                    <a:lumMod val="75000"/>
                  </a:schemeClr>
                </a:solidFill>
              </a:rPr>
              <a:t>الحقوق والواجبات </a:t>
            </a:r>
            <a:endParaRPr lang="en-US" b="1" dirty="0">
              <a:solidFill>
                <a:schemeClr val="accent1">
                  <a:lumMod val="75000"/>
                </a:schemeClr>
              </a:solidFill>
            </a:endParaRPr>
          </a:p>
        </p:txBody>
      </p:sp>
      <p:sp>
        <p:nvSpPr>
          <p:cNvPr id="3" name="عنوان فرعي 2"/>
          <p:cNvSpPr>
            <a:spLocks noGrp="1"/>
          </p:cNvSpPr>
          <p:nvPr>
            <p:ph type="subTitle" idx="1"/>
          </p:nvPr>
        </p:nvSpPr>
        <p:spPr/>
        <p:txBody>
          <a:bodyPr>
            <a:normAutofit lnSpcReduction="10000"/>
          </a:bodyPr>
          <a:lstStyle/>
          <a:p>
            <a:r>
              <a:rPr lang="ar-IQ" sz="3200" dirty="0" smtClean="0"/>
              <a:t>إعداد </a:t>
            </a:r>
          </a:p>
          <a:p>
            <a:r>
              <a:rPr lang="ar-IQ" sz="3200" dirty="0" smtClean="0"/>
              <a:t>م. زهراء فاروق علوان </a:t>
            </a:r>
            <a:endParaRPr lang="en-US" sz="3200" dirty="0"/>
          </a:p>
        </p:txBody>
      </p:sp>
    </p:spTree>
    <p:extLst>
      <p:ext uri="{BB962C8B-B14F-4D97-AF65-F5344CB8AC3E}">
        <p14:creationId xmlns:p14="http://schemas.microsoft.com/office/powerpoint/2010/main" val="412374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sz="4000" dirty="0" smtClean="0">
                <a:solidFill>
                  <a:schemeClr val="accent1">
                    <a:lumMod val="75000"/>
                  </a:schemeClr>
                </a:solidFill>
                <a:effectLst>
                  <a:glow rad="825500">
                    <a:schemeClr val="accent1">
                      <a:alpha val="40000"/>
                    </a:schemeClr>
                  </a:glow>
                </a:effectLst>
                <a:cs typeface="+mn-cs"/>
              </a:rPr>
              <a:t>التوصيات</a:t>
            </a:r>
            <a:r>
              <a:rPr lang="ar-IQ" sz="4000" dirty="0" smtClean="0">
                <a:solidFill>
                  <a:schemeClr val="accent1">
                    <a:lumMod val="75000"/>
                  </a:schemeClr>
                </a:solidFill>
                <a:effectLst>
                  <a:glow rad="825500">
                    <a:schemeClr val="accent1">
                      <a:alpha val="40000"/>
                    </a:schemeClr>
                  </a:glow>
                </a:effectLst>
              </a:rPr>
              <a:t> </a:t>
            </a:r>
            <a:endParaRPr lang="en-US" sz="4000" dirty="0">
              <a:solidFill>
                <a:schemeClr val="accent1">
                  <a:lumMod val="75000"/>
                </a:schemeClr>
              </a:solidFill>
              <a:effectLst>
                <a:glow rad="825500">
                  <a:schemeClr val="accent1">
                    <a:alpha val="40000"/>
                  </a:schemeClr>
                </a:glow>
              </a:effectLst>
            </a:endParaRPr>
          </a:p>
        </p:txBody>
      </p:sp>
      <p:sp>
        <p:nvSpPr>
          <p:cNvPr id="3" name="عنصر نائب للمحتوى 2"/>
          <p:cNvSpPr>
            <a:spLocks noGrp="1"/>
          </p:cNvSpPr>
          <p:nvPr>
            <p:ph sz="quarter" idx="13"/>
          </p:nvPr>
        </p:nvSpPr>
        <p:spPr>
          <a:xfrm>
            <a:off x="440675" y="1868558"/>
            <a:ext cx="11556693" cy="434495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txBody>
          <a:bodyPr>
            <a:normAutofit/>
          </a:bodyPr>
          <a:lstStyle/>
          <a:p>
            <a:pPr marL="0" marR="0" lvl="0" indent="0" algn="just" rtl="1">
              <a:lnSpc>
                <a:spcPct val="119000"/>
              </a:lnSpc>
              <a:spcBef>
                <a:spcPts val="0"/>
              </a:spcBef>
              <a:spcAft>
                <a:spcPts val="480"/>
              </a:spcAft>
              <a:buNone/>
            </a:pPr>
            <a:r>
              <a:rPr lang="ar-IQ" sz="2200" smtClean="0">
                <a:solidFill>
                  <a:srgbClr val="000000"/>
                </a:solidFill>
                <a:latin typeface="Calibri" panose="020F0502020204030204" pitchFamily="34" charset="0"/>
                <a:ea typeface="Calibri" panose="020F0502020204030204" pitchFamily="34" charset="0"/>
              </a:rPr>
              <a:t>1- العمل </a:t>
            </a:r>
            <a:r>
              <a:rPr lang="ar-IQ" sz="2200" dirty="0">
                <a:solidFill>
                  <a:srgbClr val="000000"/>
                </a:solidFill>
                <a:latin typeface="Calibri" panose="020F0502020204030204" pitchFamily="34" charset="0"/>
                <a:ea typeface="Calibri" panose="020F0502020204030204" pitchFamily="34" charset="0"/>
              </a:rPr>
              <a:t>على تعزيز المبادئ الاجتماعية الاصيلة والقيم الأخلاقية النبيلة التي دعا اليها الدين الإسلامي وحث المؤسسة الجامعية لتحقيق ذلك. </a:t>
            </a:r>
            <a:endParaRPr lang="ar-IQ" sz="2200" dirty="0" smtClean="0">
              <a:solidFill>
                <a:srgbClr val="000000"/>
              </a:solidFill>
              <a:latin typeface="Calibri" panose="020F0502020204030204" pitchFamily="34" charset="0"/>
              <a:ea typeface="Calibri" panose="020F0502020204030204" pitchFamily="34" charset="0"/>
            </a:endParaRPr>
          </a:p>
          <a:p>
            <a:pPr marL="342900" marR="0" lvl="0" indent="-342900" algn="just" rtl="1">
              <a:lnSpc>
                <a:spcPct val="119000"/>
              </a:lnSpc>
              <a:spcBef>
                <a:spcPts val="0"/>
              </a:spcBef>
              <a:spcAft>
                <a:spcPts val="480"/>
              </a:spcAft>
              <a:buFont typeface="+mj-lt"/>
              <a:buAutoNum type="arabicPeriod"/>
            </a:pPr>
            <a:endParaRPr lang="en-US" sz="2200" dirty="0">
              <a:solidFill>
                <a:srgbClr val="000000"/>
              </a:solidFill>
              <a:latin typeface="Calibri" panose="020F0502020204030204" pitchFamily="34" charset="0"/>
              <a:ea typeface="Calibri" panose="020F0502020204030204" pitchFamily="34" charset="0"/>
            </a:endParaRPr>
          </a:p>
          <a:p>
            <a:pPr marL="0" marR="0" lvl="0" indent="0" algn="just" rtl="1">
              <a:lnSpc>
                <a:spcPct val="119000"/>
              </a:lnSpc>
              <a:spcBef>
                <a:spcPts val="0"/>
              </a:spcBef>
              <a:spcAft>
                <a:spcPts val="480"/>
              </a:spcAft>
              <a:buNone/>
            </a:pPr>
            <a:r>
              <a:rPr lang="ar-IQ" dirty="0" smtClean="0">
                <a:solidFill>
                  <a:srgbClr val="000000"/>
                </a:solidFill>
                <a:latin typeface="Calibri" panose="020F0502020204030204" pitchFamily="34" charset="0"/>
                <a:ea typeface="Calibri" panose="020F0502020204030204" pitchFamily="34" charset="0"/>
              </a:rPr>
              <a:t>2- الدعوة </a:t>
            </a:r>
            <a:r>
              <a:rPr lang="ar-IQ" dirty="0">
                <a:solidFill>
                  <a:srgbClr val="000000"/>
                </a:solidFill>
                <a:latin typeface="Calibri" panose="020F0502020204030204" pitchFamily="34" charset="0"/>
                <a:ea typeface="Calibri" panose="020F0502020204030204" pitchFamily="34" charset="0"/>
              </a:rPr>
              <a:t>الى التمسك بثقافة المجتمع الأصيلة لاسيما انتشار ثقافات جديدة في وسائل التواصل الاجتماعي قد تتضارب مع ثقافتنا. </a:t>
            </a:r>
            <a:endParaRPr lang="en-US" sz="1100" dirty="0">
              <a:solidFill>
                <a:srgbClr val="000000"/>
              </a:solidFill>
              <a:latin typeface="Calibri" panose="020F0502020204030204" pitchFamily="34" charset="0"/>
              <a:ea typeface="Calibri" panose="020F0502020204030204" pitchFamily="34" charset="0"/>
            </a:endParaRPr>
          </a:p>
          <a:p>
            <a:pPr marL="457200" marR="0">
              <a:lnSpc>
                <a:spcPct val="115000"/>
              </a:lnSpc>
              <a:spcBef>
                <a:spcPts val="0"/>
              </a:spcBef>
              <a:spcAft>
                <a:spcPts val="0"/>
              </a:spcAft>
            </a:pPr>
            <a:r>
              <a:rPr lang="ar-IQ" dirty="0">
                <a:solidFill>
                  <a:srgbClr val="000000"/>
                </a:solidFill>
                <a:latin typeface="Calibri" panose="020F0502020204030204" pitchFamily="34" charset="0"/>
                <a:ea typeface="Calibri" panose="020F0502020204030204" pitchFamily="34" charset="0"/>
              </a:rPr>
              <a:t> </a:t>
            </a:r>
            <a:endParaRPr lang="en-US" sz="1100" dirty="0">
              <a:solidFill>
                <a:srgbClr val="000000"/>
              </a:solidFill>
              <a:latin typeface="Calibri" panose="020F0502020204030204" pitchFamily="34" charset="0"/>
              <a:ea typeface="Calibri" panose="020F0502020204030204" pitchFamily="34" charset="0"/>
            </a:endParaRPr>
          </a:p>
          <a:p>
            <a:pPr marR="0" indent="0" algn="just" rtl="1">
              <a:lnSpc>
                <a:spcPct val="119000"/>
              </a:lnSpc>
              <a:spcBef>
                <a:spcPts val="0"/>
              </a:spcBef>
              <a:spcAft>
                <a:spcPts val="480"/>
              </a:spcAft>
              <a:buNone/>
            </a:pPr>
            <a:endParaRPr lang="en-US" sz="1100" dirty="0">
              <a:solidFill>
                <a:srgbClr val="000000"/>
              </a:solidFill>
              <a:latin typeface="Calibri" panose="020F0502020204030204" pitchFamily="34" charset="0"/>
              <a:ea typeface="Calibri" panose="020F0502020204030204" pitchFamily="34" charset="0"/>
            </a:endParaRPr>
          </a:p>
          <a:p>
            <a:pPr marL="0" marR="0" lvl="0" indent="0" algn="just" rtl="1">
              <a:lnSpc>
                <a:spcPct val="119000"/>
              </a:lnSpc>
              <a:spcBef>
                <a:spcPts val="0"/>
              </a:spcBef>
              <a:spcAft>
                <a:spcPts val="480"/>
              </a:spcAft>
              <a:buNone/>
            </a:pPr>
            <a:r>
              <a:rPr lang="ar-IQ" dirty="0" smtClean="0">
                <a:solidFill>
                  <a:srgbClr val="000000"/>
                </a:solidFill>
                <a:latin typeface="Calibri" panose="020F0502020204030204" pitchFamily="34" charset="0"/>
                <a:ea typeface="Calibri" panose="020F0502020204030204" pitchFamily="34" charset="0"/>
              </a:rPr>
              <a:t>3- العمل </a:t>
            </a:r>
            <a:r>
              <a:rPr lang="ar-IQ" dirty="0">
                <a:solidFill>
                  <a:srgbClr val="000000"/>
                </a:solidFill>
                <a:latin typeface="Calibri" panose="020F0502020204030204" pitchFamily="34" charset="0"/>
                <a:ea typeface="Calibri" panose="020F0502020204030204" pitchFamily="34" charset="0"/>
              </a:rPr>
              <a:t>على توعية الطالب الجامعي ماله من حقوق وماعلية من واجبات. </a:t>
            </a:r>
            <a:endParaRPr lang="ar-IQ" dirty="0" smtClean="0">
              <a:solidFill>
                <a:srgbClr val="000000"/>
              </a:solidFill>
              <a:latin typeface="Calibri" panose="020F0502020204030204" pitchFamily="34" charset="0"/>
              <a:ea typeface="Calibri" panose="020F0502020204030204" pitchFamily="34" charset="0"/>
            </a:endParaRPr>
          </a:p>
          <a:p>
            <a:pPr marL="0" marR="0" lvl="0" indent="0" algn="just" rtl="1">
              <a:lnSpc>
                <a:spcPct val="119000"/>
              </a:lnSpc>
              <a:spcBef>
                <a:spcPts val="0"/>
              </a:spcBef>
              <a:spcAft>
                <a:spcPts val="480"/>
              </a:spcAft>
              <a:buNone/>
            </a:pPr>
            <a:endParaRPr lang="en-US" sz="1100" dirty="0">
              <a:solidFill>
                <a:srgbClr val="000000"/>
              </a:solidFill>
              <a:latin typeface="Calibri" panose="020F0502020204030204" pitchFamily="34" charset="0"/>
              <a:ea typeface="Calibri" panose="020F0502020204030204" pitchFamily="34" charset="0"/>
            </a:endParaRPr>
          </a:p>
          <a:p>
            <a:pPr marR="0" indent="0" algn="just" rtl="1">
              <a:lnSpc>
                <a:spcPct val="119000"/>
              </a:lnSpc>
              <a:spcBef>
                <a:spcPts val="0"/>
              </a:spcBef>
              <a:spcAft>
                <a:spcPts val="480"/>
              </a:spcAft>
              <a:buNone/>
            </a:pPr>
            <a:endParaRPr lang="en-US" sz="1100" dirty="0">
              <a:solidFill>
                <a:srgbClr val="000000"/>
              </a:solidFill>
              <a:latin typeface="Calibri" panose="020F0502020204030204" pitchFamily="34" charset="0"/>
              <a:ea typeface="Calibri" panose="020F0502020204030204" pitchFamily="34" charset="0"/>
            </a:endParaRPr>
          </a:p>
          <a:p>
            <a:pPr marL="0" marR="0" lvl="0" indent="0" algn="just" rtl="1">
              <a:lnSpc>
                <a:spcPct val="119000"/>
              </a:lnSpc>
              <a:spcBef>
                <a:spcPts val="0"/>
              </a:spcBef>
              <a:spcAft>
                <a:spcPts val="480"/>
              </a:spcAft>
              <a:buNone/>
            </a:pPr>
            <a:r>
              <a:rPr lang="ar-IQ" dirty="0" smtClean="0">
                <a:solidFill>
                  <a:srgbClr val="000000"/>
                </a:solidFill>
                <a:latin typeface="Calibri" panose="020F0502020204030204" pitchFamily="34" charset="0"/>
                <a:ea typeface="Calibri" panose="020F0502020204030204" pitchFamily="34" charset="0"/>
              </a:rPr>
              <a:t>4- العمل </a:t>
            </a:r>
            <a:r>
              <a:rPr lang="ar-IQ" dirty="0">
                <a:solidFill>
                  <a:srgbClr val="000000"/>
                </a:solidFill>
                <a:latin typeface="Calibri" panose="020F0502020204030204" pitchFamily="34" charset="0"/>
                <a:ea typeface="Calibri" panose="020F0502020204030204" pitchFamily="34" charset="0"/>
              </a:rPr>
              <a:t>على توعية الطالب وتوجيهه</a:t>
            </a:r>
            <a:r>
              <a:rPr lang="ar-IQ" sz="1400" dirty="0">
                <a:solidFill>
                  <a:srgbClr val="000000"/>
                </a:solidFill>
                <a:latin typeface="Calibri" panose="020F0502020204030204" pitchFamily="34" charset="0"/>
                <a:ea typeface="Calibri" panose="020F0502020204030204" pitchFamily="34" charset="0"/>
              </a:rPr>
              <a:t> </a:t>
            </a:r>
            <a:r>
              <a:rPr lang="ar-IQ" sz="2200" dirty="0">
                <a:solidFill>
                  <a:srgbClr val="000000"/>
                </a:solidFill>
                <a:latin typeface="Calibri" panose="020F0502020204030204" pitchFamily="34" charset="0"/>
                <a:ea typeface="Calibri" panose="020F0502020204030204" pitchFamily="34" charset="0"/>
              </a:rPr>
              <a:t>نحو استعمال التقنيات التواصلية الحديثة في الجوانب الإيجابية التي تخدم مصلحته ومصلحة المجتمع.                                                                     </a:t>
            </a:r>
            <a:endParaRPr lang="en-US" sz="1100" dirty="0">
              <a:solidFill>
                <a:srgbClr val="000000"/>
              </a:solidFill>
              <a:latin typeface="Calibri" panose="020F0502020204030204" pitchFamily="34" charset="0"/>
              <a:ea typeface="Calibri" panose="020F0502020204030204" pitchFamily="34" charset="0"/>
            </a:endParaRPr>
          </a:p>
          <a:p>
            <a:endParaRPr lang="en-US" dirty="0">
              <a:effectLst>
                <a:outerShdw blurRad="50800" dist="50800" dir="5400000" algn="ctr" rotWithShape="0">
                  <a:srgbClr val="000000">
                    <a:alpha val="74000"/>
                  </a:srgbClr>
                </a:outerShdw>
              </a:effectLst>
            </a:endParaRPr>
          </a:p>
        </p:txBody>
      </p:sp>
    </p:spTree>
    <p:extLst>
      <p:ext uri="{BB962C8B-B14F-4D97-AF65-F5344CB8AC3E}">
        <p14:creationId xmlns:p14="http://schemas.microsoft.com/office/powerpoint/2010/main" val="16995102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ar-IQ" cap="none" dirty="0" smtClean="0">
                <a:ln w="0"/>
                <a:solidFill>
                  <a:schemeClr val="bg1"/>
                </a:solidFill>
                <a:effectLst>
                  <a:outerShdw blurRad="38100" dist="25400" dir="5400000" algn="ctr" rotWithShape="0">
                    <a:srgbClr val="6E747A">
                      <a:alpha val="43000"/>
                    </a:srgbClr>
                  </a:outerShdw>
                </a:effectLst>
              </a:rPr>
              <a:t>مفهوم الاخلاق</a:t>
            </a:r>
            <a:endParaRPr lang="en-US" cap="none" dirty="0">
              <a:ln w="0"/>
              <a:solidFill>
                <a:schemeClr val="bg1"/>
              </a:solidFill>
              <a:effectLst>
                <a:outerShdw blurRad="38100" dist="25400" dir="5400000" algn="ctr" rotWithShape="0">
                  <a:srgbClr val="6E747A">
                    <a:alpha val="43000"/>
                  </a:srgbClr>
                </a:outerShdw>
              </a:effectLst>
            </a:endParaRPr>
          </a:p>
        </p:txBody>
      </p:sp>
      <p:sp>
        <p:nvSpPr>
          <p:cNvPr id="3" name="عنصر نائب للمحتوى 2"/>
          <p:cNvSpPr>
            <a:spLocks noGrp="1"/>
          </p:cNvSpPr>
          <p:nvPr>
            <p:ph sz="quarter" idx="13"/>
          </p:nvPr>
        </p:nvSpPr>
        <p:spPr/>
        <p:txBody>
          <a:bodyPr/>
          <a:lstStyle/>
          <a:p>
            <a:pPr algn="just" rtl="1">
              <a:lnSpc>
                <a:spcPct val="115000"/>
              </a:lnSpc>
              <a:spcBef>
                <a:spcPts val="0"/>
              </a:spcBef>
            </a:pPr>
            <a:r>
              <a:rPr lang="ar-IQ" dirty="0">
                <a:solidFill>
                  <a:srgbClr val="000000"/>
                </a:solidFill>
                <a:latin typeface="Calibri" panose="020F0502020204030204" pitchFamily="34" charset="0"/>
                <a:ea typeface="Calibri" panose="020F0502020204030204" pitchFamily="34" charset="0"/>
              </a:rPr>
              <a:t>تعد الاخلاق من ابرز الصفات التي ينبغي ان يتحلى بها الانسان لأنها </a:t>
            </a:r>
            <a:r>
              <a:rPr lang="ar-IQ" dirty="0" smtClean="0">
                <a:solidFill>
                  <a:srgbClr val="000000"/>
                </a:solidFill>
                <a:latin typeface="Calibri" panose="020F0502020204030204" pitchFamily="34" charset="0"/>
                <a:ea typeface="Calibri" panose="020F0502020204030204" pitchFamily="34" charset="0"/>
              </a:rPr>
              <a:t>وسيلة </a:t>
            </a:r>
            <a:r>
              <a:rPr lang="ar-IQ" dirty="0">
                <a:solidFill>
                  <a:srgbClr val="000000"/>
                </a:solidFill>
                <a:latin typeface="Calibri" panose="020F0502020204030204" pitchFamily="34" charset="0"/>
                <a:ea typeface="Calibri" panose="020F0502020204030204" pitchFamily="34" charset="0"/>
              </a:rPr>
              <a:t>فاعلة في تطور وتقدم المجتمعات على اختلاف ثقافاتها ومعتقداتها، حيث يتميز صاحب الاخلاق الفاضلة بمكانة اجتماعية مرموقة وينظر اليه بتقدير واحترام لأنه يعد قدوة لغيره من الذين يرومون الوصول الى مكانته الاجتماعية.</a:t>
            </a:r>
            <a:endParaRPr lang="en-US" dirty="0">
              <a:solidFill>
                <a:srgbClr val="000000"/>
              </a:solidFill>
              <a:latin typeface="Calibri" panose="020F0502020204030204" pitchFamily="34" charset="0"/>
              <a:ea typeface="Calibri" panose="020F0502020204030204" pitchFamily="34" charset="0"/>
            </a:endParaRPr>
          </a:p>
          <a:p>
            <a:pPr algn="just" rtl="1">
              <a:lnSpc>
                <a:spcPct val="115000"/>
              </a:lnSpc>
              <a:spcBef>
                <a:spcPts val="0"/>
              </a:spcBef>
            </a:pPr>
            <a:r>
              <a:rPr lang="ar-IQ" dirty="0">
                <a:solidFill>
                  <a:srgbClr val="000000"/>
                </a:solidFill>
                <a:latin typeface="Calibri" panose="020F0502020204030204" pitchFamily="34" charset="0"/>
                <a:ea typeface="Calibri" panose="020F0502020204030204" pitchFamily="34" charset="0"/>
              </a:rPr>
              <a:t>وقد اكد الدين الإسلامي على الاخلاق الفاضلة ومبادئ الخلق القويم عند الانسان لأنها ستكون هي الطريق والوسيلة الى رضا الله سبحانه وتعالى، فقد خاطب الله رسوله محمد (صلى الله عليه وسلم) بقوله تعالى : (( وانك لعلى خلق عظيم )) صدق الله العظيم ، وقال محمد (صلى الله عليه وسلم ): (( انما بعثت لأتمم مكارم الاخلاق )) صدق رسول الله . </a:t>
            </a:r>
            <a:endParaRPr lang="ar-IQ" dirty="0" smtClean="0">
              <a:solidFill>
                <a:srgbClr val="000000"/>
              </a:solidFill>
              <a:latin typeface="Calibri" panose="020F0502020204030204" pitchFamily="34" charset="0"/>
              <a:ea typeface="Calibri" panose="020F0502020204030204" pitchFamily="34" charset="0"/>
            </a:endParaRPr>
          </a:p>
          <a:p>
            <a:pPr algn="just" rtl="1">
              <a:lnSpc>
                <a:spcPct val="115000"/>
              </a:lnSpc>
              <a:spcBef>
                <a:spcPts val="0"/>
              </a:spcBef>
            </a:pPr>
            <a:r>
              <a:rPr lang="ar-IQ" dirty="0">
                <a:solidFill>
                  <a:srgbClr val="000000"/>
                </a:solidFill>
                <a:ea typeface="Calibri" panose="020F0502020204030204" pitchFamily="34" charset="0"/>
              </a:rPr>
              <a:t>مما تقدم نرى ان الله سبحانه وتعالى ورسوله الكريم وكل الشرائع السماوية والتشريعات الدنيوية قد </a:t>
            </a:r>
            <a:r>
              <a:rPr lang="ar-IQ" dirty="0" smtClean="0">
                <a:solidFill>
                  <a:srgbClr val="000000"/>
                </a:solidFill>
                <a:ea typeface="Calibri" panose="020F0502020204030204" pitchFamily="34" charset="0"/>
              </a:rPr>
              <a:t>أكدت </a:t>
            </a:r>
            <a:r>
              <a:rPr lang="ar-IQ" dirty="0">
                <a:solidFill>
                  <a:srgbClr val="000000"/>
                </a:solidFill>
                <a:ea typeface="Calibri" panose="020F0502020204030204" pitchFamily="34" charset="0"/>
              </a:rPr>
              <a:t>بصورة </a:t>
            </a:r>
            <a:r>
              <a:rPr lang="ar-IQ" dirty="0" smtClean="0">
                <a:solidFill>
                  <a:srgbClr val="000000"/>
                </a:solidFill>
                <a:ea typeface="Calibri" panose="020F0502020204030204" pitchFamily="34" charset="0"/>
              </a:rPr>
              <a:t>لا تقبل </a:t>
            </a:r>
            <a:r>
              <a:rPr lang="ar-IQ" dirty="0">
                <a:solidFill>
                  <a:srgbClr val="000000"/>
                </a:solidFill>
                <a:ea typeface="Calibri" panose="020F0502020204030204" pitchFamily="34" charset="0"/>
              </a:rPr>
              <a:t>الشك على أهمية الاخلاق عند الانسان ولابد من العمل على ايجادها وديمومتها لديه من اجل المحافظة على النسيج الاجتماعي الصالح والمتماسك القوي </a:t>
            </a:r>
            <a:r>
              <a:rPr lang="ar-IQ" dirty="0" smtClean="0">
                <a:solidFill>
                  <a:srgbClr val="000000"/>
                </a:solidFill>
                <a:ea typeface="Calibri" panose="020F0502020204030204" pitchFamily="34" charset="0"/>
              </a:rPr>
              <a:t>.</a:t>
            </a:r>
            <a:endParaRPr lang="en-US" dirty="0">
              <a:solidFill>
                <a:srgbClr val="000000"/>
              </a:solidFill>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7101421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77900" y="1098438"/>
            <a:ext cx="10236200" cy="5118324"/>
          </a:xfrm>
          <a:prstGeom prst="rect">
            <a:avLst/>
          </a:prstGeom>
        </p:spPr>
        <p:txBody>
          <a:bodyPr wrap="square">
            <a:spAutoFit/>
          </a:bodyPr>
          <a:lstStyle/>
          <a:p>
            <a:pPr marL="228600" marR="0" algn="just" rtl="1">
              <a:lnSpc>
                <a:spcPct val="115000"/>
              </a:lnSpc>
              <a:spcBef>
                <a:spcPts val="0"/>
              </a:spcBef>
              <a:spcAft>
                <a:spcPts val="0"/>
              </a:spcAft>
            </a:pPr>
            <a:r>
              <a:rPr lang="ar-IQ" sz="2400" b="1" dirty="0">
                <a:solidFill>
                  <a:schemeClr val="accent1">
                    <a:lumMod val="75000"/>
                  </a:schemeClr>
                </a:solidFill>
                <a:latin typeface="Calibri" panose="020F0502020204030204" pitchFamily="34" charset="0"/>
                <a:ea typeface="Calibri" panose="020F0502020204030204" pitchFamily="34" charset="0"/>
              </a:rPr>
              <a:t>وتعني الاخلاق بمفهومها </a:t>
            </a:r>
            <a:r>
              <a:rPr lang="ar-IQ" sz="2400" b="1" dirty="0">
                <a:solidFill>
                  <a:srgbClr val="C00000"/>
                </a:solidFill>
                <a:latin typeface="Calibri" panose="020F0502020204030204" pitchFamily="34" charset="0"/>
                <a:ea typeface="Calibri" panose="020F0502020204030204" pitchFamily="34" charset="0"/>
              </a:rPr>
              <a:t>الواسع</a:t>
            </a:r>
            <a:r>
              <a:rPr lang="ar-IQ" sz="2400" dirty="0">
                <a:solidFill>
                  <a:srgbClr val="000000"/>
                </a:solidFill>
                <a:latin typeface="Calibri" panose="020F0502020204030204" pitchFamily="34" charset="0"/>
                <a:ea typeface="Calibri" panose="020F0502020204030204" pitchFamily="34" charset="0"/>
              </a:rPr>
              <a:t> بأنها عبارة عن القواعد التي تنظم السلوك الإنساني والتي تحددها التشريعات السماوية والدنيوية والتي تهدف الى تنظيم الحياة الاجتماعية وتحدد علاقة أبناء المجتمع الواحد فيما بينهم، وبينهم وبين أبناء المجتمعات الأخرى وذلك من اجل تحقيق وجودهم الاجتماعي وإبراز قيمتهم الاجتماعية </a:t>
            </a:r>
            <a:r>
              <a:rPr lang="ar-IQ" sz="2400" dirty="0" smtClean="0">
                <a:solidFill>
                  <a:srgbClr val="000000"/>
                </a:solidFill>
                <a:latin typeface="Calibri" panose="020F0502020204030204" pitchFamily="34" charset="0"/>
                <a:ea typeface="Calibri" panose="020F0502020204030204" pitchFamily="34" charset="0"/>
              </a:rPr>
              <a:t>بشكل </a:t>
            </a:r>
            <a:r>
              <a:rPr lang="ar-IQ" sz="2400" dirty="0">
                <a:solidFill>
                  <a:srgbClr val="000000"/>
                </a:solidFill>
                <a:latin typeface="Calibri" panose="020F0502020204030204" pitchFamily="34" charset="0"/>
                <a:ea typeface="Calibri" panose="020F0502020204030204" pitchFamily="34" charset="0"/>
              </a:rPr>
              <a:t>فاعل وصحيح ضمن التوجهات الفاضلة المتعارف عليها.</a:t>
            </a:r>
            <a:r>
              <a:rPr lang="ar-IQ" sz="2000" dirty="0">
                <a:solidFill>
                  <a:srgbClr val="000000"/>
                </a:solidFill>
                <a:latin typeface="Calibri" panose="020F0502020204030204" pitchFamily="34" charset="0"/>
                <a:ea typeface="Calibri" panose="020F0502020204030204" pitchFamily="34" charset="0"/>
              </a:rPr>
              <a:t> </a:t>
            </a:r>
            <a:endParaRPr lang="ar-IQ" sz="2000" dirty="0" smtClean="0">
              <a:solidFill>
                <a:srgbClr val="000000"/>
              </a:solidFill>
              <a:latin typeface="Calibri" panose="020F0502020204030204" pitchFamily="34" charset="0"/>
              <a:ea typeface="Calibri" panose="020F0502020204030204" pitchFamily="34" charset="0"/>
            </a:endParaRPr>
          </a:p>
          <a:p>
            <a:pPr marL="228600" marR="0" algn="just" rtl="1">
              <a:lnSpc>
                <a:spcPct val="115000"/>
              </a:lnSpc>
              <a:spcBef>
                <a:spcPts val="0"/>
              </a:spcBef>
              <a:spcAft>
                <a:spcPts val="0"/>
              </a:spcAft>
            </a:pPr>
            <a:r>
              <a:rPr lang="ar-IQ" sz="2400" dirty="0">
                <a:solidFill>
                  <a:srgbClr val="000000"/>
                </a:solidFill>
                <a:latin typeface="Calibri" panose="020F0502020204030204" pitchFamily="34" charset="0"/>
                <a:ea typeface="Calibri" panose="020F0502020204030204" pitchFamily="34" charset="0"/>
              </a:rPr>
              <a:t>ويقصد بالأخلاق في الإسلام مجموعة القيم المشروعة التي يتحلى بها الشخص المسلم المسؤول والتي لها تأثير واضح على السلوك العام والخاص والمحققة للخير والمانعة للشر والمناصرة للحق والمناهضة للباطل والداعمة للعدل والإحسان والرافضة للظلم والطغيان في المجتمع. </a:t>
            </a:r>
            <a:endParaRPr lang="en-US" sz="2400" dirty="0">
              <a:solidFill>
                <a:srgbClr val="000000"/>
              </a:solidFill>
              <a:latin typeface="Calibri" panose="020F0502020204030204" pitchFamily="34" charset="0"/>
              <a:ea typeface="Calibri" panose="020F0502020204030204" pitchFamily="34" charset="0"/>
            </a:endParaRPr>
          </a:p>
          <a:p>
            <a:pPr marL="228600" marR="0" algn="just" rtl="1">
              <a:lnSpc>
                <a:spcPct val="115000"/>
              </a:lnSpc>
              <a:spcBef>
                <a:spcPts val="0"/>
              </a:spcBef>
              <a:spcAft>
                <a:spcPts val="0"/>
              </a:spcAft>
            </a:pPr>
            <a:r>
              <a:rPr lang="ar-IQ" sz="2400" dirty="0">
                <a:solidFill>
                  <a:srgbClr val="000000"/>
                </a:solidFill>
                <a:latin typeface="Calibri" panose="020F0502020204030204" pitchFamily="34" charset="0"/>
                <a:ea typeface="Calibri" panose="020F0502020204030204" pitchFamily="34" charset="0"/>
              </a:rPr>
              <a:t>وعرفت الاخلاق (انها صفة مستقرة في النفس فطرية او مكتسبة ذات اثار في السلوك المحمود او المذموم). و (هيئة في النفس راسخة عنها تصدر الأفعال بسهولة ويسر من غير حاجة الى فكر او رؤية)، (هي صفة من صفة النفس تظهر اثارها في الكلام والسلوك العملي والمظهر </a:t>
            </a:r>
            <a:r>
              <a:rPr lang="ar-IQ" sz="2000" dirty="0">
                <a:solidFill>
                  <a:srgbClr val="000000"/>
                </a:solidFill>
                <a:latin typeface="Calibri" panose="020F0502020204030204" pitchFamily="34" charset="0"/>
                <a:ea typeface="Calibri" panose="020F0502020204030204" pitchFamily="34" charset="0"/>
              </a:rPr>
              <a:t>الخارجي والصحبة المختارة).</a:t>
            </a:r>
            <a:endParaRPr lang="en-US" sz="2000" dirty="0">
              <a:solidFill>
                <a:srgbClr val="000000"/>
              </a:solidFill>
              <a:latin typeface="Calibri" panose="020F0502020204030204" pitchFamily="34" charset="0"/>
              <a:ea typeface="Calibri" panose="020F0502020204030204" pitchFamily="34" charset="0"/>
            </a:endParaRPr>
          </a:p>
          <a:p>
            <a:pPr marL="228600" marR="0" algn="just" rtl="1">
              <a:lnSpc>
                <a:spcPct val="115000"/>
              </a:lnSpc>
              <a:spcBef>
                <a:spcPts val="0"/>
              </a:spcBef>
              <a:spcAft>
                <a:spcPts val="0"/>
              </a:spcAft>
            </a:pPr>
            <a:endParaRPr lang="en-US" sz="2400" dirty="0">
              <a:solidFill>
                <a:srgbClr val="000000"/>
              </a:solidFill>
              <a:effectLst/>
              <a:latin typeface="Calibri" panose="020F0502020204030204" pitchFamily="34" charset="0"/>
              <a:ea typeface="Calibri" panose="020F0502020204030204" pitchFamily="34" charset="0"/>
            </a:endParaRPr>
          </a:p>
        </p:txBody>
      </p:sp>
      <p:sp>
        <p:nvSpPr>
          <p:cNvPr id="4" name="عنصر نائب للمحتوى 3"/>
          <p:cNvSpPr>
            <a:spLocks noGrp="1"/>
          </p:cNvSpPr>
          <p:nvPr>
            <p:ph type="body" idx="4294967295"/>
          </p:nvPr>
        </p:nvSpPr>
        <p:spPr>
          <a:xfrm>
            <a:off x="0" y="3657600"/>
            <a:ext cx="10350500" cy="1368425"/>
          </a:xfrm>
        </p:spPr>
        <p:txBody>
          <a:bodyPr/>
          <a:lstStyle/>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ar-IQ" dirty="0" smtClean="0"/>
          </a:p>
          <a:p>
            <a:endParaRPr lang="en-US" sz="2400" dirty="0"/>
          </a:p>
        </p:txBody>
      </p:sp>
    </p:spTree>
    <p:extLst>
      <p:ext uri="{BB962C8B-B14F-4D97-AF65-F5344CB8AC3E}">
        <p14:creationId xmlns:p14="http://schemas.microsoft.com/office/powerpoint/2010/main" val="2272853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عنوان 1"/>
          <p:cNvSpPr>
            <a:spLocks noGrp="1"/>
          </p:cNvSpPr>
          <p:nvPr>
            <p:ph type="title"/>
          </p:nvPr>
        </p:nvSpPr>
        <p:spPr/>
        <p:txBody>
          <a:bodyPr/>
          <a:lstStyle/>
          <a:p>
            <a:r>
              <a:rPr lang="ar-IQ" b="1" dirty="0">
                <a:solidFill>
                  <a:schemeClr val="bg1"/>
                </a:solidFill>
                <a:ea typeface="Calibri" panose="020F0502020204030204" pitchFamily="34" charset="0"/>
                <a:cs typeface="Arial" panose="020B0604020202020204" pitchFamily="34" charset="0"/>
              </a:rPr>
              <a:t>مفهوم الطالب </a:t>
            </a:r>
            <a:r>
              <a:rPr lang="ar-IQ" b="1" dirty="0" smtClean="0">
                <a:solidFill>
                  <a:schemeClr val="bg1"/>
                </a:solidFill>
                <a:ea typeface="Calibri" panose="020F0502020204030204" pitchFamily="34" charset="0"/>
                <a:cs typeface="Arial" panose="020B0604020202020204" pitchFamily="34" charset="0"/>
              </a:rPr>
              <a:t>الجامعي</a:t>
            </a:r>
            <a:endParaRPr lang="en-US" dirty="0">
              <a:solidFill>
                <a:schemeClr val="bg1"/>
              </a:solidFill>
            </a:endParaRPr>
          </a:p>
        </p:txBody>
      </p:sp>
      <p:sp>
        <p:nvSpPr>
          <p:cNvPr id="3" name="عنصر نائب للمحتوى 2"/>
          <p:cNvSpPr>
            <a:spLocks noGrp="1"/>
          </p:cNvSpPr>
          <p:nvPr>
            <p:ph sz="quarter" idx="13"/>
          </p:nvPr>
        </p:nvSpPr>
        <p:spPr/>
        <p:txBody>
          <a:bodyPr>
            <a:normAutofit fontScale="92500" lnSpcReduction="20000"/>
          </a:bodyPr>
          <a:lstStyle/>
          <a:p>
            <a:pPr marL="457200" marR="0" algn="just" rtl="1">
              <a:lnSpc>
                <a:spcPct val="115000"/>
              </a:lnSpc>
              <a:spcBef>
                <a:spcPts val="0"/>
              </a:spcBef>
              <a:spcAft>
                <a:spcPts val="0"/>
              </a:spcAft>
            </a:pPr>
            <a:r>
              <a:rPr lang="ar-IQ" sz="2400" dirty="0">
                <a:solidFill>
                  <a:srgbClr val="000000"/>
                </a:solidFill>
                <a:latin typeface="Calibri" panose="020F0502020204030204" pitchFamily="34" charset="0"/>
                <a:ea typeface="Calibri" panose="020F0502020204030204" pitchFamily="34" charset="0"/>
              </a:rPr>
              <a:t>عرف الطالب الجامعي هو ذلك الشخص الذي سمحت له كفاءته العلمية الانتقال من الدرجة الثانوية الى الجامعة تبعا لتخصصه للحصول على شهادة معترف بها ، كما عرف هو كل شخص ينتمي لمكان تعليمي معين مثل مدرسة ، جامعة </a:t>
            </a:r>
            <a:r>
              <a:rPr lang="ar-IQ" sz="2400" dirty="0" smtClean="0">
                <a:solidFill>
                  <a:srgbClr val="000000"/>
                </a:solidFill>
                <a:latin typeface="Calibri" panose="020F0502020204030204" pitchFamily="34" charset="0"/>
                <a:ea typeface="Calibri" panose="020F0502020204030204" pitchFamily="34" charset="0"/>
              </a:rPr>
              <a:t>أو الكلية </a:t>
            </a:r>
            <a:r>
              <a:rPr lang="ar-IQ" sz="2400" dirty="0">
                <a:solidFill>
                  <a:srgbClr val="000000"/>
                </a:solidFill>
                <a:latin typeface="Calibri" panose="020F0502020204030204" pitchFamily="34" charset="0"/>
                <a:ea typeface="Calibri" panose="020F0502020204030204" pitchFamily="34" charset="0"/>
              </a:rPr>
              <a:t>أو المعهد أو المركز وينتمي لها من اجل الحصول على العلم وامتلاك شهادة معترف بها . </a:t>
            </a:r>
            <a:endParaRPr lang="en-US" sz="2400" dirty="0">
              <a:solidFill>
                <a:srgbClr val="000000"/>
              </a:solidFill>
              <a:latin typeface="Calibri" panose="020F0502020204030204" pitchFamily="34" charset="0"/>
              <a:ea typeface="Calibri" panose="020F0502020204030204" pitchFamily="34" charset="0"/>
            </a:endParaRPr>
          </a:p>
          <a:p>
            <a:pPr marL="457200" marR="0" algn="just" rtl="1">
              <a:lnSpc>
                <a:spcPct val="115000"/>
              </a:lnSpc>
              <a:spcBef>
                <a:spcPts val="0"/>
              </a:spcBef>
              <a:spcAft>
                <a:spcPts val="0"/>
              </a:spcAft>
            </a:pPr>
            <a:r>
              <a:rPr lang="ar-IQ" sz="2400" dirty="0" smtClean="0">
                <a:solidFill>
                  <a:srgbClr val="000000"/>
                </a:solidFill>
                <a:ea typeface="Calibri" panose="020F0502020204030204" pitchFamily="34" charset="0"/>
              </a:rPr>
              <a:t>وعرف ايضاً : </a:t>
            </a:r>
            <a:r>
              <a:rPr lang="ar-IQ" sz="2400" dirty="0">
                <a:solidFill>
                  <a:srgbClr val="000000"/>
                </a:solidFill>
                <a:ea typeface="Calibri" panose="020F0502020204030204" pitchFamily="34" charset="0"/>
              </a:rPr>
              <a:t>هو مادة التعليم الجامعي ، ومبرر وجوده لتتوزع عبره وحوله العناصر المكونة للعملية التعليمية من منهج وتدريس وإدارة </a:t>
            </a:r>
            <a:r>
              <a:rPr lang="ar-IQ" dirty="0">
                <a:solidFill>
                  <a:srgbClr val="000000"/>
                </a:solidFill>
                <a:ea typeface="Calibri" panose="020F0502020204030204" pitchFamily="34" charset="0"/>
              </a:rPr>
              <a:t>، </a:t>
            </a:r>
            <a:r>
              <a:rPr lang="ar-IQ" sz="2600" dirty="0">
                <a:solidFill>
                  <a:srgbClr val="000000"/>
                </a:solidFill>
                <a:ea typeface="Calibri" panose="020F0502020204030204" pitchFamily="34" charset="0"/>
              </a:rPr>
              <a:t>ومستلزمات في ترابط وثيق وتفاعل ديناميكي مستمر ، فالطالب هو هدف العملية التعليمية لذا ينبغي على التعليم الجامعي أن يبذل فائق جهده وامكاناته بتنشئة الطالب الجامعي تعليميا ، وتطوير قدراته الفكرية </a:t>
            </a:r>
            <a:r>
              <a:rPr lang="ar-IQ" sz="2600" dirty="0">
                <a:solidFill>
                  <a:srgbClr val="000000"/>
                </a:solidFill>
                <a:latin typeface="Calibri" panose="020F0502020204030204" pitchFamily="34" charset="0"/>
                <a:ea typeface="Calibri" panose="020F0502020204030204" pitchFamily="34" charset="0"/>
              </a:rPr>
              <a:t>والشخصية ، وبلورة شخصيته الذاتية ، وتكوين فلسفة المجتمع الذي يستند عليه هذا التعليم ووضع اهداف له </a:t>
            </a:r>
            <a:r>
              <a:rPr lang="ar-IQ" dirty="0">
                <a:solidFill>
                  <a:srgbClr val="000000"/>
                </a:solidFill>
                <a:latin typeface="Calibri" panose="020F0502020204030204" pitchFamily="34" charset="0"/>
                <a:ea typeface="Calibri" panose="020F0502020204030204" pitchFamily="34" charset="0"/>
              </a:rPr>
              <a:t>. </a:t>
            </a:r>
            <a:endParaRPr lang="en-US" sz="1600" dirty="0">
              <a:solidFill>
                <a:srgbClr val="000000"/>
              </a:solidFill>
              <a:latin typeface="Calibri" panose="020F0502020204030204" pitchFamily="34" charset="0"/>
              <a:ea typeface="Calibri" panose="020F0502020204030204" pitchFamily="34" charset="0"/>
            </a:endParaRPr>
          </a:p>
          <a:p>
            <a:pPr algn="just" rtl="1">
              <a:lnSpc>
                <a:spcPct val="115000"/>
              </a:lnSpc>
              <a:spcBef>
                <a:spcPts val="0"/>
              </a:spcBef>
            </a:pPr>
            <a:r>
              <a:rPr lang="ar-IQ" dirty="0">
                <a:solidFill>
                  <a:srgbClr val="000000"/>
                </a:solidFill>
                <a:latin typeface="Calibri" panose="020F0502020204030204" pitchFamily="34" charset="0"/>
                <a:ea typeface="Calibri" panose="020F0502020204030204" pitchFamily="34" charset="0"/>
              </a:rPr>
              <a:t> </a:t>
            </a:r>
            <a:endParaRPr lang="en-US" sz="1600" dirty="0">
              <a:solidFill>
                <a:srgbClr val="000000"/>
              </a:solidFill>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35653466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عنوان 1"/>
          <p:cNvSpPr>
            <a:spLocks noGrp="1"/>
          </p:cNvSpPr>
          <p:nvPr>
            <p:ph type="title"/>
          </p:nvPr>
        </p:nvSpPr>
        <p:spPr/>
        <p:txBody>
          <a:bodyPr/>
          <a:lstStyle/>
          <a:p>
            <a:pPr marL="342900" marR="0" lvl="0" indent="-342900" rtl="1">
              <a:lnSpc>
                <a:spcPct val="115000"/>
              </a:lnSpc>
              <a:spcBef>
                <a:spcPts val="0"/>
              </a:spcBef>
              <a:spcAft>
                <a:spcPts val="0"/>
              </a:spcAft>
            </a:pPr>
            <a:r>
              <a:rPr lang="ar-IQ" b="1" dirty="0">
                <a:solidFill>
                  <a:schemeClr val="bg1"/>
                </a:solidFill>
                <a:latin typeface="Calibri" panose="020F0502020204030204" pitchFamily="34" charset="0"/>
                <a:ea typeface="Calibri" panose="020F0502020204030204" pitchFamily="34" charset="0"/>
                <a:cs typeface="Arial" panose="020B0604020202020204" pitchFamily="34" charset="0"/>
              </a:rPr>
              <a:t>حقوق وواجبات الطالب الجامعي </a:t>
            </a:r>
            <a:r>
              <a:rPr lang="en-US" sz="2000" dirty="0">
                <a:solidFill>
                  <a:schemeClr val="bg1"/>
                </a:solidFill>
                <a:latin typeface="Calibri" panose="020F0502020204030204" pitchFamily="34" charset="0"/>
                <a:ea typeface="Calibri" panose="020F0502020204030204" pitchFamily="34" charset="0"/>
              </a:rPr>
              <a:t/>
            </a:r>
            <a:br>
              <a:rPr lang="en-US" sz="2000" dirty="0">
                <a:solidFill>
                  <a:schemeClr val="bg1"/>
                </a:solidFill>
                <a:latin typeface="Calibri" panose="020F0502020204030204" pitchFamily="34" charset="0"/>
                <a:ea typeface="Calibri" panose="020F0502020204030204" pitchFamily="34" charset="0"/>
              </a:rPr>
            </a:br>
            <a:endParaRPr lang="en-US" dirty="0">
              <a:solidFill>
                <a:schemeClr val="bg1"/>
              </a:solidFill>
            </a:endParaRPr>
          </a:p>
        </p:txBody>
      </p:sp>
      <p:pic>
        <p:nvPicPr>
          <p:cNvPr id="4" name="عنصر نائب للمحتوى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0" y="2366963"/>
            <a:ext cx="12192000" cy="4491037"/>
          </a:xfrm>
        </p:spPr>
      </p:pic>
    </p:spTree>
    <p:extLst>
      <p:ext uri="{BB962C8B-B14F-4D97-AF65-F5344CB8AC3E}">
        <p14:creationId xmlns:p14="http://schemas.microsoft.com/office/powerpoint/2010/main" val="42145414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33556" y="353046"/>
            <a:ext cx="10364451" cy="1222983"/>
          </a:xfrm>
          <a:solidFill>
            <a:schemeClr val="accent1"/>
          </a:solidFill>
        </p:spPr>
        <p:txBody>
          <a:bodyPr>
            <a:normAutofit fontScale="90000"/>
          </a:bodyPr>
          <a:lstStyle/>
          <a:p>
            <a:pPr marL="342900" marR="0" lvl="0" indent="-342900" rtl="1">
              <a:lnSpc>
                <a:spcPct val="115000"/>
              </a:lnSpc>
              <a:spcBef>
                <a:spcPts val="0"/>
              </a:spcBef>
              <a:spcAft>
                <a:spcPts val="0"/>
              </a:spcAft>
            </a:pPr>
            <a:r>
              <a:rPr lang="ar-IQ" sz="4000" b="1" dirty="0">
                <a:solidFill>
                  <a:schemeClr val="bg1"/>
                </a:solidFill>
                <a:latin typeface="Calibri" panose="020F0502020204030204" pitchFamily="34" charset="0"/>
                <a:ea typeface="Calibri" panose="020F0502020204030204" pitchFamily="34" charset="0"/>
                <a:cs typeface="Arial" panose="020B0604020202020204" pitchFamily="34" charset="0"/>
              </a:rPr>
              <a:t>الحقوق الاكاديمية </a:t>
            </a:r>
            <a:r>
              <a:rPr lang="en-US" sz="4000" dirty="0">
                <a:solidFill>
                  <a:schemeClr val="bg1"/>
                </a:solidFill>
                <a:latin typeface="Calibri" panose="020F0502020204030204" pitchFamily="34" charset="0"/>
                <a:ea typeface="Calibri" panose="020F0502020204030204" pitchFamily="34" charset="0"/>
              </a:rPr>
              <a:t/>
            </a:r>
            <a:br>
              <a:rPr lang="en-US" sz="4000" dirty="0">
                <a:solidFill>
                  <a:schemeClr val="bg1"/>
                </a:solidFill>
                <a:latin typeface="Calibri" panose="020F0502020204030204" pitchFamily="34" charset="0"/>
                <a:ea typeface="Calibri" panose="020F0502020204030204" pitchFamily="34" charset="0"/>
              </a:rPr>
            </a:br>
            <a:endParaRPr lang="en-US" sz="4000" dirty="0">
              <a:solidFill>
                <a:schemeClr val="bg1"/>
              </a:solidFill>
            </a:endParaRPr>
          </a:p>
        </p:txBody>
      </p:sp>
      <p:sp>
        <p:nvSpPr>
          <p:cNvPr id="3" name="عنصر نائب للمحتوى 2"/>
          <p:cNvSpPr>
            <a:spLocks noGrp="1"/>
          </p:cNvSpPr>
          <p:nvPr>
            <p:ph sz="quarter" idx="13"/>
          </p:nvPr>
        </p:nvSpPr>
        <p:spPr>
          <a:xfrm>
            <a:off x="913774" y="1841500"/>
            <a:ext cx="10363826" cy="5016500"/>
          </a:xfrm>
        </p:spPr>
        <p:txBody>
          <a:bodyPr>
            <a:normAutofit fontScale="62500" lnSpcReduction="20000"/>
          </a:bodyPr>
          <a:lstStyle/>
          <a:p>
            <a:pPr marL="342900" marR="0" lvl="0" indent="-342900" algn="just" rtl="1">
              <a:lnSpc>
                <a:spcPct val="115000"/>
              </a:lnSpc>
              <a:spcBef>
                <a:spcPts val="0"/>
              </a:spcBef>
              <a:spcAft>
                <a:spcPts val="0"/>
              </a:spcAft>
              <a:buFont typeface="+mj-lt"/>
              <a:buAutoNum type="arabicPeriod"/>
            </a:pPr>
            <a:r>
              <a:rPr lang="ar-SA" sz="3600" dirty="0">
                <a:solidFill>
                  <a:srgbClr val="000000"/>
                </a:solidFill>
                <a:latin typeface="Calibri" panose="020F0502020204030204" pitchFamily="34" charset="0"/>
                <a:ea typeface="Calibri" panose="020F0502020204030204" pitchFamily="34" charset="0"/>
              </a:rPr>
              <a:t>تهيئة البيئة المناسبة للتعليم والتعلم</a:t>
            </a:r>
            <a:r>
              <a:rPr lang="en-US" sz="3600" dirty="0">
                <a:solidFill>
                  <a:srgbClr val="000000"/>
                </a:solidFill>
                <a:latin typeface="Arial" panose="020B0604020202020204" pitchFamily="34" charset="0"/>
                <a:ea typeface="Calibri" panose="020F0502020204030204" pitchFamily="34" charset="0"/>
              </a:rPr>
              <a:t>.</a:t>
            </a:r>
            <a:endParaRPr lang="en-US" sz="3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Font typeface="+mj-lt"/>
              <a:buAutoNum type="arabicPeriod"/>
            </a:pPr>
            <a:r>
              <a:rPr lang="ar-SA" sz="3600" dirty="0">
                <a:solidFill>
                  <a:srgbClr val="000000"/>
                </a:solidFill>
                <a:latin typeface="Calibri" panose="020F0502020204030204" pitchFamily="34" charset="0"/>
                <a:ea typeface="Calibri" panose="020F0502020204030204" pitchFamily="34" charset="0"/>
              </a:rPr>
              <a:t>حق الطالب في الحصول على البطاقة الجامعية والاستفادة من الخدمات التي </a:t>
            </a:r>
            <a:r>
              <a:rPr lang="ar-SA" sz="3600" dirty="0" smtClean="0">
                <a:solidFill>
                  <a:srgbClr val="000000"/>
                </a:solidFill>
                <a:latin typeface="Calibri" panose="020F0502020204030204" pitchFamily="34" charset="0"/>
                <a:ea typeface="Calibri" panose="020F0502020204030204" pitchFamily="34" charset="0"/>
              </a:rPr>
              <a:t>تتحها </a:t>
            </a:r>
            <a:r>
              <a:rPr lang="ar-SA" sz="3600" dirty="0">
                <a:solidFill>
                  <a:srgbClr val="000000"/>
                </a:solidFill>
                <a:latin typeface="Calibri" panose="020F0502020204030204" pitchFamily="34" charset="0"/>
                <a:ea typeface="Calibri" panose="020F0502020204030204" pitchFamily="34" charset="0"/>
              </a:rPr>
              <a:t>الجامعة وفقا لما تقضي به اللوائح والقرارات والأعراف الجامعية المعمول بها في هذا الشأن</a:t>
            </a:r>
            <a:r>
              <a:rPr lang="en-US" sz="3600" dirty="0">
                <a:solidFill>
                  <a:srgbClr val="000000"/>
                </a:solidFill>
                <a:latin typeface="Arial" panose="020B0604020202020204" pitchFamily="34" charset="0"/>
                <a:ea typeface="Calibri" panose="020F0502020204030204" pitchFamily="34" charset="0"/>
              </a:rPr>
              <a:t>.</a:t>
            </a:r>
            <a:endParaRPr lang="en-US" sz="3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Font typeface="+mj-lt"/>
              <a:buAutoNum type="arabicPeriod"/>
            </a:pPr>
            <a:r>
              <a:rPr lang="ar-SA" sz="3600" dirty="0">
                <a:solidFill>
                  <a:srgbClr val="000000"/>
                </a:solidFill>
                <a:latin typeface="Calibri" panose="020F0502020204030204" pitchFamily="34" charset="0"/>
                <a:ea typeface="Calibri" panose="020F0502020204030204" pitchFamily="34" charset="0"/>
              </a:rPr>
              <a:t>حق الطالب في الحصول على الرعاية الاجتماعية التي تقدمها الجامعة وكذلك المشاركة في الأنشطة المقامة داخلها وفقا للنظام.</a:t>
            </a:r>
            <a:endParaRPr lang="en-US" sz="3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Font typeface="+mj-lt"/>
              <a:buAutoNum type="arabicPeriod"/>
            </a:pPr>
            <a:r>
              <a:rPr lang="ar-SA" sz="3600" dirty="0">
                <a:solidFill>
                  <a:srgbClr val="000000"/>
                </a:solidFill>
                <a:latin typeface="Calibri" panose="020F0502020204030204" pitchFamily="34" charset="0"/>
                <a:ea typeface="Calibri" panose="020F0502020204030204" pitchFamily="34" charset="0"/>
              </a:rPr>
              <a:t>حق الطالب في الحصول على المادة العلمية والمعرفة المرتبطة بالمقررات الجامعية في بيئة دراسية مناسبة تحقق له الاستيعاب والتحصيل بيسر وسهولة. </a:t>
            </a:r>
            <a:endParaRPr lang="en-US" sz="3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Font typeface="+mj-lt"/>
              <a:buAutoNum type="arabicPeriod"/>
            </a:pPr>
            <a:r>
              <a:rPr lang="ar-SA" sz="3600" dirty="0">
                <a:solidFill>
                  <a:srgbClr val="000000"/>
                </a:solidFill>
                <a:latin typeface="Calibri" panose="020F0502020204030204" pitchFamily="34" charset="0"/>
                <a:ea typeface="Calibri" panose="020F0502020204030204" pitchFamily="34" charset="0"/>
              </a:rPr>
              <a:t>حق الطالب في سؤال أساتذته داخل الحرم الجامعي ومناقشتهم المناقشة العلمية اللائقة وفي الأوقات المناسبة. </a:t>
            </a:r>
            <a:endParaRPr lang="en-US" sz="3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Font typeface="+mj-lt"/>
              <a:buAutoNum type="arabicPeriod"/>
            </a:pPr>
            <a:r>
              <a:rPr lang="ar-SA" sz="3600" dirty="0">
                <a:solidFill>
                  <a:srgbClr val="000000"/>
                </a:solidFill>
                <a:latin typeface="Calibri" panose="020F0502020204030204" pitchFamily="34" charset="0"/>
                <a:ea typeface="Calibri" panose="020F0502020204030204" pitchFamily="34" charset="0"/>
              </a:rPr>
              <a:t>حق الطالب في الحصول على الخطط والجداول الدراسية. </a:t>
            </a:r>
            <a:endParaRPr lang="en-US" sz="3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Font typeface="+mj-lt"/>
              <a:buAutoNum type="arabicPeriod"/>
            </a:pPr>
            <a:r>
              <a:rPr lang="ar-SA" sz="3600" dirty="0">
                <a:solidFill>
                  <a:srgbClr val="000000"/>
                </a:solidFill>
                <a:latin typeface="Calibri" panose="020F0502020204030204" pitchFamily="34" charset="0"/>
                <a:ea typeface="Calibri" panose="020F0502020204030204" pitchFamily="34" charset="0"/>
              </a:rPr>
              <a:t>حق الطالب في أن تكون أسئلة </a:t>
            </a:r>
            <a:r>
              <a:rPr lang="ar-SA" sz="3800" dirty="0" smtClean="0">
                <a:solidFill>
                  <a:srgbClr val="000000"/>
                </a:solidFill>
                <a:latin typeface="Calibri" panose="020F0502020204030204" pitchFamily="34" charset="0"/>
                <a:ea typeface="Calibri" panose="020F0502020204030204" pitchFamily="34" charset="0"/>
              </a:rPr>
              <a:t>الاختبارات </a:t>
            </a:r>
            <a:r>
              <a:rPr lang="ar-SA" sz="3800" dirty="0">
                <a:solidFill>
                  <a:srgbClr val="000000"/>
                </a:solidFill>
                <a:latin typeface="Calibri" panose="020F0502020204030204" pitchFamily="34" charset="0"/>
                <a:ea typeface="Calibri" panose="020F0502020204030204" pitchFamily="34" charset="0"/>
              </a:rPr>
              <a:t>ضمن </a:t>
            </a:r>
            <a:r>
              <a:rPr lang="ar-SA" sz="3800" dirty="0" smtClean="0">
                <a:solidFill>
                  <a:srgbClr val="000000"/>
                </a:solidFill>
                <a:latin typeface="Calibri" panose="020F0502020204030204" pitchFamily="34" charset="0"/>
                <a:ea typeface="Calibri" panose="020F0502020204030204" pitchFamily="34" charset="0"/>
              </a:rPr>
              <a:t>المقرر </a:t>
            </a:r>
            <a:r>
              <a:rPr lang="ar-SA" sz="3800" dirty="0">
                <a:solidFill>
                  <a:srgbClr val="000000"/>
                </a:solidFill>
                <a:latin typeface="Calibri" panose="020F0502020204030204" pitchFamily="34" charset="0"/>
                <a:ea typeface="Calibri" panose="020F0502020204030204" pitchFamily="34" charset="0"/>
              </a:rPr>
              <a:t>الدراسي ومحتوياته وحقه في معرفة نتائجه وطلب مراجعة إجابته في الاختبار النهائي وفقا للأنظمة واللوائح المتبعة. </a:t>
            </a:r>
            <a:endParaRPr lang="en-US" sz="38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Font typeface="+mj-lt"/>
              <a:buAutoNum type="arabicPeriod"/>
            </a:pPr>
            <a:r>
              <a:rPr lang="ar-SA" sz="3800" dirty="0">
                <a:solidFill>
                  <a:srgbClr val="000000"/>
                </a:solidFill>
                <a:latin typeface="Calibri" panose="020F0502020204030204" pitchFamily="34" charset="0"/>
                <a:ea typeface="Calibri" panose="020F0502020204030204" pitchFamily="34" charset="0"/>
              </a:rPr>
              <a:t>إقامة المحاضرات في اوقاتها المقررة.</a:t>
            </a:r>
            <a:endParaRPr lang="en-US" sz="38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Font typeface="+mj-lt"/>
              <a:buAutoNum type="arabicPeriod"/>
            </a:pPr>
            <a:r>
              <a:rPr lang="ar-SA" sz="3800" dirty="0">
                <a:solidFill>
                  <a:srgbClr val="000000"/>
                </a:solidFill>
                <a:latin typeface="Calibri" panose="020F0502020204030204" pitchFamily="34" charset="0"/>
                <a:ea typeface="Calibri" panose="020F0502020204030204" pitchFamily="34" charset="0"/>
              </a:rPr>
              <a:t>الحصول على درجة نهاية الفصل قبل الاختبار النهائي.</a:t>
            </a:r>
            <a:endParaRPr lang="en-US" sz="3800" dirty="0">
              <a:solidFill>
                <a:srgbClr val="000000"/>
              </a:solidFill>
              <a:latin typeface="Calibri" panose="020F0502020204030204" pitchFamily="34" charset="0"/>
              <a:ea typeface="Calibri" panose="020F0502020204030204" pitchFamily="34" charset="0"/>
            </a:endParaRPr>
          </a:p>
          <a:p>
            <a:pPr algn="just" rtl="1">
              <a:lnSpc>
                <a:spcPct val="115000"/>
              </a:lnSpc>
              <a:spcBef>
                <a:spcPts val="0"/>
              </a:spcBef>
            </a:pPr>
            <a:r>
              <a:rPr lang="ar-SA" sz="3800" dirty="0">
                <a:solidFill>
                  <a:srgbClr val="000000"/>
                </a:solidFill>
                <a:latin typeface="Calibri" panose="020F0502020204030204" pitchFamily="34" charset="0"/>
                <a:ea typeface="Calibri" panose="020F0502020204030204" pitchFamily="34" charset="0"/>
              </a:rPr>
              <a:t>10 -الإفادة من الإرشاد الأكاديمي</a:t>
            </a:r>
            <a:r>
              <a:rPr lang="en-US" sz="3800" dirty="0">
                <a:solidFill>
                  <a:srgbClr val="000000"/>
                </a:solidFill>
                <a:latin typeface="Arial" panose="020B0604020202020204" pitchFamily="34" charset="0"/>
                <a:ea typeface="Calibri" panose="020F0502020204030204" pitchFamily="34" charset="0"/>
              </a:rPr>
              <a:t>.</a:t>
            </a:r>
            <a:endParaRPr lang="en-US" sz="3800" dirty="0">
              <a:solidFill>
                <a:srgbClr val="000000"/>
              </a:solidFill>
              <a:latin typeface="Calibri" panose="020F0502020204030204" pitchFamily="34" charset="0"/>
              <a:ea typeface="Calibri" panose="020F0502020204030204" pitchFamily="34" charset="0"/>
            </a:endParaRPr>
          </a:p>
          <a:p>
            <a:endParaRPr lang="en-US" sz="3200" dirty="0"/>
          </a:p>
        </p:txBody>
      </p:sp>
    </p:spTree>
    <p:extLst>
      <p:ext uri="{BB962C8B-B14F-4D97-AF65-F5344CB8AC3E}">
        <p14:creationId xmlns:p14="http://schemas.microsoft.com/office/powerpoint/2010/main" val="3532192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عنوان 1"/>
          <p:cNvSpPr>
            <a:spLocks noGrp="1"/>
          </p:cNvSpPr>
          <p:nvPr>
            <p:ph type="title"/>
          </p:nvPr>
        </p:nvSpPr>
        <p:spPr/>
        <p:txBody>
          <a:bodyPr/>
          <a:lstStyle/>
          <a:p>
            <a:r>
              <a:rPr lang="ar-SA" b="1" dirty="0">
                <a:solidFill>
                  <a:schemeClr val="bg1"/>
                </a:solidFill>
                <a:ea typeface="Calibri" panose="020F0502020204030204" pitchFamily="34" charset="0"/>
                <a:cs typeface="Arial" panose="020B0604020202020204" pitchFamily="34" charset="0"/>
              </a:rPr>
              <a:t>الحقوق </a:t>
            </a:r>
            <a:r>
              <a:rPr lang="ar-SA" b="1" dirty="0" smtClean="0">
                <a:solidFill>
                  <a:schemeClr val="bg1"/>
                </a:solidFill>
                <a:ea typeface="Calibri" panose="020F0502020204030204" pitchFamily="34" charset="0"/>
                <a:cs typeface="Arial" panose="020B0604020202020204" pitchFamily="34" charset="0"/>
              </a:rPr>
              <a:t>غير</a:t>
            </a:r>
            <a:r>
              <a:rPr lang="ar-IQ" b="1" dirty="0" smtClean="0">
                <a:solidFill>
                  <a:schemeClr val="bg1"/>
                </a:solidFill>
                <a:ea typeface="Calibri" panose="020F0502020204030204" pitchFamily="34" charset="0"/>
                <a:cs typeface="Arial" panose="020B0604020202020204" pitchFamily="34" charset="0"/>
              </a:rPr>
              <a:t>ا</a:t>
            </a:r>
            <a:r>
              <a:rPr lang="ar-SA" b="1" dirty="0" smtClean="0">
                <a:solidFill>
                  <a:schemeClr val="bg1"/>
                </a:solidFill>
                <a:ea typeface="Calibri" panose="020F0502020204030204" pitchFamily="34" charset="0"/>
                <a:cs typeface="Arial" panose="020B0604020202020204" pitchFamily="34" charset="0"/>
              </a:rPr>
              <a:t>لأكاديمية</a:t>
            </a:r>
            <a:endParaRPr lang="en-US" dirty="0">
              <a:solidFill>
                <a:schemeClr val="bg1"/>
              </a:solidFill>
            </a:endParaRPr>
          </a:p>
        </p:txBody>
      </p:sp>
      <p:sp>
        <p:nvSpPr>
          <p:cNvPr id="3" name="عنصر نائب للمحتوى 2"/>
          <p:cNvSpPr>
            <a:spLocks noGrp="1"/>
          </p:cNvSpPr>
          <p:nvPr>
            <p:ph sz="quarter" idx="13"/>
          </p:nvPr>
        </p:nvSpPr>
        <p:spPr/>
        <p:txBody>
          <a:bodyPr>
            <a:normAutofit/>
          </a:bodyPr>
          <a:lstStyle/>
          <a:p>
            <a:pPr marL="457200" indent="-457200" algn="just" rtl="1">
              <a:lnSpc>
                <a:spcPct val="115000"/>
              </a:lnSpc>
              <a:spcBef>
                <a:spcPts val="0"/>
              </a:spcBef>
              <a:buFont typeface="+mj-lt"/>
              <a:buAutoNum type="arabicPeriod"/>
            </a:pPr>
            <a:r>
              <a:rPr lang="ar-SA" sz="2400" dirty="0">
                <a:solidFill>
                  <a:srgbClr val="000000"/>
                </a:solidFill>
                <a:latin typeface="Calibri" panose="020F0502020204030204" pitchFamily="34" charset="0"/>
                <a:ea typeface="Calibri" panose="020F0502020204030204" pitchFamily="34" charset="0"/>
              </a:rPr>
              <a:t>الإفادة من إسكان الطالب وفق الضوابط والتنظيمات</a:t>
            </a:r>
            <a:r>
              <a:rPr lang="en-US" sz="2400" dirty="0">
                <a:solidFill>
                  <a:srgbClr val="000000"/>
                </a:solidFill>
                <a:latin typeface="Arial" panose="020B0604020202020204" pitchFamily="34" charset="0"/>
                <a:ea typeface="Calibri" panose="020F0502020204030204" pitchFamily="34" charset="0"/>
              </a:rPr>
              <a:t>. </a:t>
            </a:r>
            <a:endParaRPr lang="en-US" sz="2400" dirty="0">
              <a:solidFill>
                <a:srgbClr val="000000"/>
              </a:solidFill>
              <a:latin typeface="Calibri" panose="020F0502020204030204" pitchFamily="34" charset="0"/>
              <a:ea typeface="Calibri" panose="020F0502020204030204" pitchFamily="34" charset="0"/>
            </a:endParaRPr>
          </a:p>
          <a:p>
            <a:pPr marL="457200" indent="-457200" algn="just" rtl="1">
              <a:lnSpc>
                <a:spcPct val="115000"/>
              </a:lnSpc>
              <a:spcBef>
                <a:spcPts val="0"/>
              </a:spcBef>
              <a:buFont typeface="+mj-lt"/>
              <a:buAutoNum type="arabicPeriod"/>
            </a:pPr>
            <a:r>
              <a:rPr lang="ar-SA" sz="2400" dirty="0" smtClean="0">
                <a:solidFill>
                  <a:srgbClr val="000000"/>
                </a:solidFill>
                <a:latin typeface="Calibri" panose="020F0502020204030204" pitchFamily="34" charset="0"/>
                <a:ea typeface="Calibri" panose="020F0502020204030204" pitchFamily="34" charset="0"/>
              </a:rPr>
              <a:t>تقديم </a:t>
            </a:r>
            <a:r>
              <a:rPr lang="ar-SA" sz="2400" dirty="0">
                <a:solidFill>
                  <a:srgbClr val="000000"/>
                </a:solidFill>
                <a:latin typeface="Calibri" panose="020F0502020204030204" pitchFamily="34" charset="0"/>
                <a:ea typeface="Calibri" panose="020F0502020204030204" pitchFamily="34" charset="0"/>
              </a:rPr>
              <a:t>الرعاية الصحية الممكنة في المرافق الطبية التابعة للجامعة. </a:t>
            </a:r>
            <a:endParaRPr lang="en-US" sz="2400" dirty="0">
              <a:solidFill>
                <a:srgbClr val="000000"/>
              </a:solidFill>
              <a:latin typeface="Calibri" panose="020F0502020204030204" pitchFamily="34" charset="0"/>
              <a:ea typeface="Calibri" panose="020F0502020204030204" pitchFamily="34" charset="0"/>
            </a:endParaRPr>
          </a:p>
          <a:p>
            <a:pPr marL="457200" indent="-457200" algn="just" rtl="1">
              <a:lnSpc>
                <a:spcPct val="115000"/>
              </a:lnSpc>
              <a:spcBef>
                <a:spcPts val="0"/>
              </a:spcBef>
              <a:buFont typeface="+mj-lt"/>
              <a:buAutoNum type="arabicPeriod"/>
            </a:pPr>
            <a:r>
              <a:rPr lang="ar-SA" sz="2400" dirty="0" smtClean="0">
                <a:solidFill>
                  <a:srgbClr val="000000"/>
                </a:solidFill>
                <a:latin typeface="Calibri" panose="020F0502020204030204" pitchFamily="34" charset="0"/>
                <a:ea typeface="Calibri" panose="020F0502020204030204" pitchFamily="34" charset="0"/>
              </a:rPr>
              <a:t>المشاركة  </a:t>
            </a:r>
            <a:r>
              <a:rPr lang="ar-SA" sz="2400" dirty="0">
                <a:solidFill>
                  <a:srgbClr val="000000"/>
                </a:solidFill>
                <a:latin typeface="Calibri" panose="020F0502020204030204" pitchFamily="34" charset="0"/>
                <a:ea typeface="Calibri" panose="020F0502020204030204" pitchFamily="34" charset="0"/>
              </a:rPr>
              <a:t>في  الدورات والبرامج التدريبية الطلابية  والأنشطة الثقافية بما لا يتعارض مع الأنشطة الاكاديمية .</a:t>
            </a:r>
            <a:endParaRPr lang="en-US" sz="2400" dirty="0">
              <a:solidFill>
                <a:srgbClr val="000000"/>
              </a:solidFill>
              <a:latin typeface="Calibri" panose="020F0502020204030204" pitchFamily="34" charset="0"/>
              <a:ea typeface="Calibri" panose="020F0502020204030204" pitchFamily="34" charset="0"/>
            </a:endParaRPr>
          </a:p>
          <a:p>
            <a:pPr marL="457200" indent="-457200" algn="just" rtl="1">
              <a:lnSpc>
                <a:spcPct val="115000"/>
              </a:lnSpc>
              <a:spcBef>
                <a:spcPts val="0"/>
              </a:spcBef>
              <a:buFont typeface="+mj-lt"/>
              <a:buAutoNum type="arabicPeriod"/>
            </a:pPr>
            <a:r>
              <a:rPr lang="ar-SA" sz="2400" dirty="0" smtClean="0">
                <a:solidFill>
                  <a:srgbClr val="000000"/>
                </a:solidFill>
                <a:latin typeface="Calibri" panose="020F0502020204030204" pitchFamily="34" charset="0"/>
                <a:ea typeface="Calibri" panose="020F0502020204030204" pitchFamily="34" charset="0"/>
              </a:rPr>
              <a:t> </a:t>
            </a:r>
            <a:r>
              <a:rPr lang="ar-SA" sz="2400" dirty="0">
                <a:solidFill>
                  <a:srgbClr val="000000"/>
                </a:solidFill>
                <a:latin typeface="Calibri" panose="020F0502020204030204" pitchFamily="34" charset="0"/>
                <a:ea typeface="Calibri" panose="020F0502020204030204" pitchFamily="34" charset="0"/>
              </a:rPr>
              <a:t>تخصيص أماكن لتقديم الوجبات الغذائية</a:t>
            </a:r>
            <a:r>
              <a:rPr lang="en-US" sz="2400" dirty="0">
                <a:solidFill>
                  <a:srgbClr val="000000"/>
                </a:solidFill>
                <a:latin typeface="Arial" panose="020B0604020202020204" pitchFamily="34" charset="0"/>
                <a:ea typeface="Calibri" panose="020F0502020204030204" pitchFamily="34" charset="0"/>
              </a:rPr>
              <a:t>.</a:t>
            </a:r>
            <a:endParaRPr lang="en-US" sz="2400" dirty="0">
              <a:solidFill>
                <a:srgbClr val="000000"/>
              </a:solidFill>
              <a:latin typeface="Calibri" panose="020F0502020204030204" pitchFamily="34" charset="0"/>
              <a:ea typeface="Calibri" panose="020F0502020204030204" pitchFamily="34" charset="0"/>
            </a:endParaRPr>
          </a:p>
          <a:p>
            <a:pPr marL="457200" indent="-457200" algn="just" rtl="1">
              <a:lnSpc>
                <a:spcPct val="115000"/>
              </a:lnSpc>
              <a:spcBef>
                <a:spcPts val="0"/>
              </a:spcBef>
              <a:buFont typeface="+mj-lt"/>
              <a:buAutoNum type="arabicPeriod"/>
            </a:pPr>
            <a:r>
              <a:rPr lang="ar-SA" sz="2400" dirty="0" smtClean="0">
                <a:solidFill>
                  <a:srgbClr val="000000"/>
                </a:solidFill>
                <a:latin typeface="Calibri" panose="020F0502020204030204" pitchFamily="34" charset="0"/>
                <a:ea typeface="Calibri" panose="020F0502020204030204" pitchFamily="34" charset="0"/>
              </a:rPr>
              <a:t> </a:t>
            </a:r>
            <a:r>
              <a:rPr lang="ar-SA" sz="2400" dirty="0">
                <a:solidFill>
                  <a:srgbClr val="000000"/>
                </a:solidFill>
                <a:latin typeface="Calibri" panose="020F0502020204030204" pitchFamily="34" charset="0"/>
                <a:ea typeface="Calibri" panose="020F0502020204030204" pitchFamily="34" charset="0"/>
              </a:rPr>
              <a:t>الإفادة من مرافق الجامعة وفق الأنظمة واللوائح. </a:t>
            </a:r>
            <a:endParaRPr lang="ar-IQ" sz="2400" dirty="0" smtClean="0">
              <a:solidFill>
                <a:srgbClr val="000000"/>
              </a:solidFill>
              <a:latin typeface="Calibri" panose="020F0502020204030204" pitchFamily="34" charset="0"/>
              <a:ea typeface="Calibri" panose="020F0502020204030204" pitchFamily="34" charset="0"/>
            </a:endParaRPr>
          </a:p>
          <a:p>
            <a:pPr marL="0" indent="0" algn="just" rtl="1">
              <a:lnSpc>
                <a:spcPct val="115000"/>
              </a:lnSpc>
              <a:spcBef>
                <a:spcPts val="0"/>
              </a:spcBef>
              <a:buNone/>
            </a:pPr>
            <a:endParaRPr lang="en-US" sz="2400" dirty="0">
              <a:solidFill>
                <a:srgbClr val="000000"/>
              </a:solidFill>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526046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4092094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14623" y="210590"/>
            <a:ext cx="10364451" cy="1596177"/>
          </a:xfrm>
          <a:gradFill>
            <a:gsLst>
              <a:gs pos="0">
                <a:schemeClr val="bg2">
                  <a:tint val="78000"/>
                  <a:shade val="100000"/>
                  <a:hueMod val="136000"/>
                  <a:satMod val="160000"/>
                  <a:lumMod val="105000"/>
                </a:schemeClr>
              </a:gs>
              <a:gs pos="100000">
                <a:schemeClr val="bg2">
                  <a:shade val="92000"/>
                  <a:satMod val="170000"/>
                  <a:lumMod val="96000"/>
                </a:schemeClr>
              </a:gs>
            </a:gsLst>
            <a:lin ang="5400000" scaled="0"/>
          </a:gradFill>
        </p:spPr>
        <p:txBody>
          <a:bodyPr/>
          <a:lstStyle/>
          <a:p>
            <a:r>
              <a:rPr lang="ar-SA" b="1" dirty="0">
                <a:solidFill>
                  <a:schemeClr val="bg1"/>
                </a:solidFill>
                <a:ea typeface="Calibri" panose="020F0502020204030204" pitchFamily="34" charset="0"/>
                <a:cs typeface="Arial" panose="020B0604020202020204" pitchFamily="34" charset="0"/>
              </a:rPr>
              <a:t>واجبات الطالب الجامعي </a:t>
            </a:r>
            <a:endParaRPr lang="en-US" dirty="0">
              <a:solidFill>
                <a:schemeClr val="bg1"/>
              </a:solidFill>
            </a:endParaRPr>
          </a:p>
        </p:txBody>
      </p:sp>
      <p:sp>
        <p:nvSpPr>
          <p:cNvPr id="3" name="عنصر نائب للمحتوى 2"/>
          <p:cNvSpPr>
            <a:spLocks noGrp="1"/>
          </p:cNvSpPr>
          <p:nvPr>
            <p:ph sz="quarter" idx="13"/>
          </p:nvPr>
        </p:nvSpPr>
        <p:spPr>
          <a:xfrm>
            <a:off x="913774" y="1806767"/>
            <a:ext cx="10363826" cy="5051234"/>
          </a:xfrm>
        </p:spPr>
        <p:txBody>
          <a:bodyPr>
            <a:normAutofit fontScale="92500" lnSpcReduction="10000"/>
          </a:bodyPr>
          <a:lstStyle/>
          <a:p>
            <a:pPr marL="342900" marR="0" lvl="0" indent="-342900" algn="just" rtl="1">
              <a:lnSpc>
                <a:spcPct val="115000"/>
              </a:lnSpc>
              <a:spcBef>
                <a:spcPts val="0"/>
              </a:spcBef>
              <a:spcAft>
                <a:spcPts val="0"/>
              </a:spcAft>
              <a:buSzPts val="1400"/>
              <a:buFont typeface="Calibri" panose="020F0502020204030204" pitchFamily="34" charset="0"/>
              <a:buAutoNum type="arabicPeriod"/>
            </a:pPr>
            <a:r>
              <a:rPr lang="ar-SA" dirty="0">
                <a:solidFill>
                  <a:srgbClr val="000000"/>
                </a:solidFill>
                <a:latin typeface="Calibri" panose="020F0502020204030204" pitchFamily="34" charset="0"/>
                <a:ea typeface="Calibri" panose="020F0502020204030204" pitchFamily="34" charset="0"/>
              </a:rPr>
              <a:t>إتباع الأنظمة الجامعية ولوائحها والتعليمات والقرارات الصادرة تنفيذا لها وعدم القيام بأي أعمال مخلة بالأخلاق الإسلامية والآداب العامة. </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SzPts val="1400"/>
              <a:buFont typeface="Calibri" panose="020F0502020204030204" pitchFamily="34" charset="0"/>
              <a:buAutoNum type="arabicPeriod"/>
            </a:pPr>
            <a:r>
              <a:rPr lang="ar-SA" dirty="0">
                <a:solidFill>
                  <a:srgbClr val="000000"/>
                </a:solidFill>
                <a:latin typeface="Calibri" panose="020F0502020204030204" pitchFamily="34" charset="0"/>
                <a:ea typeface="Calibri" panose="020F0502020204030204" pitchFamily="34" charset="0"/>
              </a:rPr>
              <a:t>الانتظام بالدراسة والقيام بكافة المتطلبات الدراسية للمقررات.</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SzPts val="1400"/>
              <a:buFont typeface="Calibri" panose="020F0502020204030204" pitchFamily="34" charset="0"/>
              <a:buAutoNum type="arabicPeriod"/>
            </a:pPr>
            <a:r>
              <a:rPr lang="ar-SA" dirty="0">
                <a:solidFill>
                  <a:srgbClr val="000000"/>
                </a:solidFill>
                <a:latin typeface="Calibri" panose="020F0502020204030204" pitchFamily="34" charset="0"/>
                <a:ea typeface="Calibri" panose="020F0502020204030204" pitchFamily="34" charset="0"/>
              </a:rPr>
              <a:t>يلتزم الطالب بحمل البطاقة الجامعية أثناء وجوده داخل الجامعة وتقديمها للمختصين عند الطلب والمحافظة على النظافة العامة والالتزام بالزي المناسب الذي يكفل الاحترام اللائق للجامعة.</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SzPts val="1400"/>
              <a:buFont typeface="Calibri" panose="020F0502020204030204" pitchFamily="34" charset="0"/>
              <a:buAutoNum type="arabicPeriod"/>
            </a:pPr>
            <a:r>
              <a:rPr lang="ar-SA" dirty="0">
                <a:solidFill>
                  <a:srgbClr val="000000"/>
                </a:solidFill>
                <a:latin typeface="Calibri" panose="020F0502020204030204" pitchFamily="34" charset="0"/>
                <a:ea typeface="Calibri" panose="020F0502020204030204" pitchFamily="34" charset="0"/>
              </a:rPr>
              <a:t>الالتزام بالقواعد والترتيبات المتعلقة بإعداد البحوث أو التقارير أو الاختبارات وعدم الغش أو الشروع فيه أو المساعدة في ارتكابه أو الإخال بنظام الامتحانات</a:t>
            </a:r>
            <a:r>
              <a:rPr lang="en-US" dirty="0">
                <a:solidFill>
                  <a:srgbClr val="000000"/>
                </a:solidFill>
                <a:latin typeface="Arial" panose="020B0604020202020204" pitchFamily="34" charset="0"/>
                <a:ea typeface="Calibri" panose="020F0502020204030204" pitchFamily="34" charset="0"/>
              </a:rPr>
              <a:t>. </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SzPts val="1400"/>
              <a:buFont typeface="Calibri" panose="020F0502020204030204" pitchFamily="34" charset="0"/>
              <a:buAutoNum type="arabicPeriod"/>
            </a:pPr>
            <a:r>
              <a:rPr lang="ar-SA" dirty="0">
                <a:solidFill>
                  <a:srgbClr val="000000"/>
                </a:solidFill>
                <a:latin typeface="Calibri" panose="020F0502020204030204" pitchFamily="34" charset="0"/>
                <a:ea typeface="Calibri" panose="020F0502020204030204" pitchFamily="34" charset="0"/>
              </a:rPr>
              <a:t>الالتزام بعدم التعرض لممتلكات الجامعة بأتلاف أو العبث بها أو تعطيلها عن العمل والمحافظة عليها وعلى المواد والكتب الجامعية وإرجاع ما أستعير منها في الوقت المحدد. </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SzPts val="1400"/>
              <a:buFont typeface="Calibri" panose="020F0502020204030204" pitchFamily="34" charset="0"/>
              <a:buAutoNum type="arabicPeriod"/>
            </a:pPr>
            <a:r>
              <a:rPr lang="ar-SA" dirty="0">
                <a:solidFill>
                  <a:srgbClr val="000000"/>
                </a:solidFill>
                <a:latin typeface="Calibri" panose="020F0502020204030204" pitchFamily="34" charset="0"/>
                <a:ea typeface="Calibri" panose="020F0502020204030204" pitchFamily="34" charset="0"/>
              </a:rPr>
              <a:t>الالتزام بالهدوء والسكينة داخل مرافق الجامعة والامتناع عن التدخين فيها وعدم إثارة الإزعاج أو التجمع في غير الأماكن المخصصة. </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SzPts val="1400"/>
              <a:buFont typeface="Calibri" panose="020F0502020204030204" pitchFamily="34" charset="0"/>
              <a:buAutoNum type="arabicPeriod"/>
            </a:pPr>
            <a:r>
              <a:rPr lang="ar-SA" dirty="0">
                <a:solidFill>
                  <a:srgbClr val="000000"/>
                </a:solidFill>
                <a:latin typeface="Calibri" panose="020F0502020204030204" pitchFamily="34" charset="0"/>
                <a:ea typeface="Calibri" panose="020F0502020204030204" pitchFamily="34" charset="0"/>
              </a:rPr>
              <a:t>معاملة كل منتسبي الجامعة وضيوفها بالاحترام اللائق وعدم الإساءة إليهم أو أهانتهم بالقول أو الفعل</a:t>
            </a:r>
            <a:r>
              <a:rPr lang="en-US" dirty="0">
                <a:solidFill>
                  <a:srgbClr val="000000"/>
                </a:solidFill>
                <a:latin typeface="Arial" panose="020B0604020202020204" pitchFamily="34" charset="0"/>
                <a:ea typeface="Calibri" panose="020F0502020204030204" pitchFamily="34" charset="0"/>
              </a:rPr>
              <a:t>. </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SzPts val="1400"/>
              <a:buFont typeface="Calibri" panose="020F0502020204030204" pitchFamily="34" charset="0"/>
              <a:buAutoNum type="arabicPeriod"/>
            </a:pPr>
            <a:r>
              <a:rPr lang="ar-SA" dirty="0">
                <a:solidFill>
                  <a:srgbClr val="000000"/>
                </a:solidFill>
                <a:latin typeface="Calibri" panose="020F0502020204030204" pitchFamily="34" charset="0"/>
                <a:ea typeface="Calibri" panose="020F0502020204030204" pitchFamily="34" charset="0"/>
              </a:rPr>
              <a:t>عدم تناول المأكولات والمشروبات داخل قاعات الدراسة أو المختبرات أو المكتبات الجامعية. </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rtl="1">
              <a:lnSpc>
                <a:spcPct val="115000"/>
              </a:lnSpc>
              <a:spcBef>
                <a:spcPts val="0"/>
              </a:spcBef>
              <a:spcAft>
                <a:spcPts val="0"/>
              </a:spcAft>
              <a:buSzPts val="1400"/>
              <a:buFont typeface="Calibri" panose="020F0502020204030204" pitchFamily="34" charset="0"/>
              <a:buAutoNum type="arabicPeriod"/>
            </a:pPr>
            <a:r>
              <a:rPr lang="ar-SA" dirty="0">
                <a:solidFill>
                  <a:srgbClr val="000000"/>
                </a:solidFill>
                <a:latin typeface="Calibri" panose="020F0502020204030204" pitchFamily="34" charset="0"/>
                <a:ea typeface="Calibri" panose="020F0502020204030204" pitchFamily="34" charset="0"/>
              </a:rPr>
              <a:t>على الطالب متابعة الإعلانات التي توضع في لوحة الإعلانات الرسمية داخل مبنى الجامعة. </a:t>
            </a:r>
            <a:endParaRPr lang="en-US" sz="1600" dirty="0">
              <a:solidFill>
                <a:srgbClr val="000000"/>
              </a:solidFill>
              <a:latin typeface="Calibri" panose="020F0502020204030204" pitchFamily="34" charset="0"/>
              <a:ea typeface="Calibri" panose="020F0502020204030204" pitchFamily="34" charset="0"/>
            </a:endParaRPr>
          </a:p>
          <a:p>
            <a:pPr algn="just" rtl="1">
              <a:lnSpc>
                <a:spcPct val="115000"/>
              </a:lnSpc>
              <a:spcBef>
                <a:spcPts val="0"/>
              </a:spcBef>
            </a:pPr>
            <a:r>
              <a:rPr lang="ar-SA" dirty="0">
                <a:solidFill>
                  <a:srgbClr val="000000"/>
                </a:solidFill>
                <a:latin typeface="Calibri" panose="020F0502020204030204" pitchFamily="34" charset="0"/>
                <a:ea typeface="Calibri" panose="020F0502020204030204" pitchFamily="34" charset="0"/>
              </a:rPr>
              <a:t>10-على الطالب التأكد من فترة ومكان اختباره والحضور قبل بدايته بوقت. </a:t>
            </a:r>
            <a:endParaRPr lang="en-US" sz="1600" dirty="0">
              <a:solidFill>
                <a:srgbClr val="000000"/>
              </a:solidFill>
              <a:latin typeface="Calibri" panose="020F0502020204030204" pitchFamily="34" charset="0"/>
              <a:ea typeface="Calibri" panose="020F0502020204030204" pitchFamily="34" charset="0"/>
            </a:endParaRPr>
          </a:p>
          <a:p>
            <a:pPr marL="457200" marR="0" algn="just" rtl="1">
              <a:lnSpc>
                <a:spcPct val="115000"/>
              </a:lnSpc>
              <a:spcBef>
                <a:spcPts val="0"/>
              </a:spcBef>
              <a:spcAft>
                <a:spcPts val="0"/>
              </a:spcAft>
            </a:pPr>
            <a:r>
              <a:rPr lang="ar-SA" b="1" dirty="0">
                <a:solidFill>
                  <a:srgbClr val="000000"/>
                </a:solidFill>
                <a:latin typeface="Calibri" panose="020F0502020204030204" pitchFamily="34" charset="0"/>
                <a:ea typeface="Calibri" panose="020F0502020204030204" pitchFamily="34" charset="0"/>
              </a:rPr>
              <a:t> </a:t>
            </a:r>
            <a:endParaRPr lang="en-US" sz="1600" dirty="0">
              <a:solidFill>
                <a:srgbClr val="000000"/>
              </a:solidFill>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48736075"/>
      </p:ext>
    </p:extLst>
  </p:cSld>
  <p:clrMapOvr>
    <a:masterClrMapping/>
  </p:clrMapOvr>
  <p:timing>
    <p:tnLst>
      <p:par>
        <p:cTn id="1" dur="indefinite" restart="never" nodeType="tmRoot"/>
      </p:par>
    </p:tnLst>
  </p:timing>
</p:sld>
</file>

<file path=ppt/theme/theme1.xml><?xml version="1.0" encoding="utf-8"?>
<a:theme xmlns:a="http://schemas.openxmlformats.org/drawingml/2006/main" name="قطرة">
  <a:themeElements>
    <a:clrScheme name="قطرة">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قطرة">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قطرة">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TM04033925[[fn=قطرة]]</Template>
  <TotalTime>139</TotalTime>
  <Words>872</Words>
  <Application>Microsoft Office PowerPoint</Application>
  <PresentationFormat>ملء الشاشة</PresentationFormat>
  <Paragraphs>60</Paragraphs>
  <Slides>10</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10</vt:i4>
      </vt:variant>
    </vt:vector>
  </HeadingPairs>
  <TitlesOfParts>
    <vt:vector size="15" baseType="lpstr">
      <vt:lpstr>Arial</vt:lpstr>
      <vt:lpstr>Calibri</vt:lpstr>
      <vt:lpstr>Times New Roman</vt:lpstr>
      <vt:lpstr>Tw Cen MT</vt:lpstr>
      <vt:lpstr>قطرة</vt:lpstr>
      <vt:lpstr>ورشة تدريبية   بعنوان  أخلاقيات الطالب الجامعي  الحقوق والواجبات </vt:lpstr>
      <vt:lpstr>مفهوم الاخلاق</vt:lpstr>
      <vt:lpstr>عرض تقديمي في PowerPoint</vt:lpstr>
      <vt:lpstr>مفهوم الطالب الجامعي</vt:lpstr>
      <vt:lpstr>حقوق وواجبات الطالب الجامعي  </vt:lpstr>
      <vt:lpstr>الحقوق الاكاديمية  </vt:lpstr>
      <vt:lpstr>الحقوق غيرالأكاديمية</vt:lpstr>
      <vt:lpstr>عرض تقديمي في PowerPoint</vt:lpstr>
      <vt:lpstr>واجبات الطالب الجامعي </vt:lpstr>
      <vt:lpstr>التوصيات </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ندوة بعنوان</dc:title>
  <dc:creator>hp</dc:creator>
  <cp:lastModifiedBy>hp</cp:lastModifiedBy>
  <cp:revision>13</cp:revision>
  <dcterms:created xsi:type="dcterms:W3CDTF">2022-03-02T21:29:27Z</dcterms:created>
  <dcterms:modified xsi:type="dcterms:W3CDTF">2022-03-06T23:52:23Z</dcterms:modified>
</cp:coreProperties>
</file>