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handoutMasterIdLst>
    <p:handoutMasterId r:id="rId29"/>
  </p:handoutMasterIdLst>
  <p:sldIdLst>
    <p:sldId id="258" r:id="rId2"/>
    <p:sldId id="259" r:id="rId3"/>
    <p:sldId id="261" r:id="rId4"/>
    <p:sldId id="262" r:id="rId5"/>
    <p:sldId id="263" r:id="rId6"/>
    <p:sldId id="264" r:id="rId7"/>
    <p:sldId id="265" r:id="rId8"/>
    <p:sldId id="270" r:id="rId9"/>
    <p:sldId id="271" r:id="rId10"/>
    <p:sldId id="272" r:id="rId11"/>
    <p:sldId id="273" r:id="rId12"/>
    <p:sldId id="274" r:id="rId13"/>
    <p:sldId id="275" r:id="rId14"/>
    <p:sldId id="276" r:id="rId15"/>
    <p:sldId id="277" r:id="rId16"/>
    <p:sldId id="279" r:id="rId17"/>
    <p:sldId id="280" r:id="rId18"/>
    <p:sldId id="281" r:id="rId19"/>
    <p:sldId id="282" r:id="rId20"/>
    <p:sldId id="283" r:id="rId21"/>
    <p:sldId id="284" r:id="rId22"/>
    <p:sldId id="285" r:id="rId23"/>
    <p:sldId id="286" r:id="rId24"/>
    <p:sldId id="287" r:id="rId25"/>
    <p:sldId id="288" r:id="rId26"/>
    <p:sldId id="290" r:id="rId27"/>
    <p:sldId id="289"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362" y="-96"/>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F83ECFCB-758F-4815-8625-2223AD344537}" type="datetimeFigureOut">
              <a:rPr lang="ar-IQ" smtClean="0"/>
              <a:pPr/>
              <a:t>12/02/1442</a:t>
            </a:fld>
            <a:endParaRPr lang="ar-IQ"/>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95A96246-8A09-4AD1-9A62-2295009FFDBB}" type="slidenum">
              <a:rPr lang="ar-IQ" smtClean="0"/>
              <a:pPr/>
              <a:t>‹#›</a:t>
            </a:fld>
            <a:endParaRPr lang="ar-IQ"/>
          </a:p>
        </p:txBody>
      </p:sp>
    </p:spTree>
    <p:extLst>
      <p:ext uri="{BB962C8B-B14F-4D97-AF65-F5344CB8AC3E}">
        <p14:creationId xmlns:p14="http://schemas.microsoft.com/office/powerpoint/2010/main" val="12942349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5DD467B-258D-40E4-9666-C22F04E571AD}" type="datetimeFigureOut">
              <a:rPr lang="ar-IQ" smtClean="0"/>
              <a:pPr/>
              <a:t>12/02/1442</a:t>
            </a:fld>
            <a:endParaRPr lang="ar-IQ"/>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DF95CBE-1A87-4759-82DE-7C4A32FF4A6E}"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DD467B-258D-40E4-9666-C22F04E571AD}" type="datetimeFigureOut">
              <a:rPr lang="ar-IQ" smtClean="0"/>
              <a:pPr/>
              <a:t>12/02/1442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ADF95CBE-1A87-4759-82DE-7C4A32FF4A6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5DD467B-258D-40E4-9666-C22F04E571AD}" type="datetimeFigureOut">
              <a:rPr lang="ar-IQ" smtClean="0"/>
              <a:pPr/>
              <a:t>12/02/1442</a:t>
            </a:fld>
            <a:endParaRPr lang="ar-IQ"/>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IQ"/>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DF95CBE-1A87-4759-82DE-7C4A32FF4A6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DD467B-258D-40E4-9666-C22F04E571AD}" type="datetimeFigureOut">
              <a:rPr lang="ar-IQ" smtClean="0"/>
              <a:pPr/>
              <a:t>12/02/1442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ADF95CBE-1A87-4759-82DE-7C4A32FF4A6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5DD467B-258D-40E4-9666-C22F04E571AD}" type="datetimeFigureOut">
              <a:rPr lang="ar-IQ" smtClean="0"/>
              <a:pPr/>
              <a:t>12/02/1442</a:t>
            </a:fld>
            <a:endParaRPr lang="ar-IQ"/>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DF95CBE-1A87-4759-82DE-7C4A32FF4A6E}"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DD467B-258D-40E4-9666-C22F04E571AD}" type="datetimeFigureOut">
              <a:rPr lang="ar-IQ" smtClean="0"/>
              <a:pPr/>
              <a:t>12/02/1442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ADF95CBE-1A87-4759-82DE-7C4A32FF4A6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DD467B-258D-40E4-9666-C22F04E571AD}" type="datetimeFigureOut">
              <a:rPr lang="ar-IQ" smtClean="0"/>
              <a:pPr/>
              <a:t>12/02/1442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ADF95CBE-1A87-4759-82DE-7C4A32FF4A6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DD467B-258D-40E4-9666-C22F04E571AD}" type="datetimeFigureOut">
              <a:rPr lang="ar-IQ" smtClean="0"/>
              <a:pPr/>
              <a:t>12/02/1442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ADF95CBE-1A87-4759-82DE-7C4A32FF4A6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5DD467B-258D-40E4-9666-C22F04E571AD}" type="datetimeFigureOut">
              <a:rPr lang="ar-IQ" smtClean="0"/>
              <a:pPr/>
              <a:t>12/02/1442</a:t>
            </a:fld>
            <a:endParaRPr lang="ar-IQ"/>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IQ"/>
          </a:p>
        </p:txBody>
      </p:sp>
      <p:sp>
        <p:nvSpPr>
          <p:cNvPr id="4" name="Slide Number Placeholder 3"/>
          <p:cNvSpPr>
            <a:spLocks noGrp="1"/>
          </p:cNvSpPr>
          <p:nvPr>
            <p:ph type="sldNum" sz="quarter" idx="12"/>
          </p:nvPr>
        </p:nvSpPr>
        <p:spPr/>
        <p:txBody>
          <a:bodyPr/>
          <a:lstStyle>
            <a:extLst/>
          </a:lstStyle>
          <a:p>
            <a:fld id="{ADF95CBE-1A87-4759-82DE-7C4A32FF4A6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DD467B-258D-40E4-9666-C22F04E571AD}" type="datetimeFigureOut">
              <a:rPr lang="ar-IQ" smtClean="0"/>
              <a:pPr/>
              <a:t>12/02/1442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ADF95CBE-1A87-4759-82DE-7C4A32FF4A6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5DD467B-258D-40E4-9666-C22F04E571AD}" type="datetimeFigureOut">
              <a:rPr lang="ar-IQ" smtClean="0"/>
              <a:pPr/>
              <a:t>12/02/1442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ADF95CBE-1A87-4759-82DE-7C4A32FF4A6E}" type="slidenum">
              <a:rPr lang="ar-IQ" smtClean="0"/>
              <a:pPr/>
              <a:t>‹#›</a:t>
            </a:fld>
            <a:endParaRPr lang="ar-IQ"/>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5DD467B-258D-40E4-9666-C22F04E571AD}" type="datetimeFigureOut">
              <a:rPr lang="ar-IQ" smtClean="0"/>
              <a:pPr/>
              <a:t>12/02/1442</a:t>
            </a:fld>
            <a:endParaRPr lang="ar-IQ"/>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DF95CBE-1A87-4759-82DE-7C4A32FF4A6E}"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60" y="642918"/>
            <a:ext cx="3786214" cy="1928826"/>
          </a:xfrm>
        </p:spPr>
        <p:txBody>
          <a:bodyPr>
            <a:noAutofit/>
          </a:bodyPr>
          <a:lstStyle/>
          <a:p>
            <a:pPr algn="ctr"/>
            <a:r>
              <a:rPr lang="ar-EG" sz="6600" dirty="0" smtClean="0">
                <a:ln w="11430"/>
                <a:solidFill>
                  <a:schemeClr val="tx2">
                    <a:lumMod val="60000"/>
                    <a:lumOff val="40000"/>
                  </a:schemeClr>
                </a:solidFill>
                <a:effectLst>
                  <a:outerShdw blurRad="50800" dist="39000" dir="5460000" algn="tl">
                    <a:srgbClr val="000000">
                      <a:alpha val="38000"/>
                    </a:srgbClr>
                  </a:outerShdw>
                </a:effectLst>
                <a:latin typeface="Arial" pitchFamily="34" charset="0"/>
                <a:cs typeface="Arial" pitchFamily="34" charset="0"/>
              </a:rPr>
              <a:t>الاعتماد</a:t>
            </a:r>
            <a:r>
              <a:rPr lang="en-US" sz="6600" dirty="0" smtClean="0">
                <a:ln w="11430"/>
                <a:solidFill>
                  <a:schemeClr val="tx2">
                    <a:lumMod val="60000"/>
                    <a:lumOff val="40000"/>
                  </a:schemeClr>
                </a:solidFill>
                <a:effectLst>
                  <a:outerShdw blurRad="50800" dist="39000" dir="5460000" algn="tl">
                    <a:srgbClr val="000000">
                      <a:alpha val="38000"/>
                    </a:srgbClr>
                  </a:outerShdw>
                </a:effectLst>
                <a:latin typeface="Arial" pitchFamily="34" charset="0"/>
                <a:cs typeface="Arial" pitchFamily="34" charset="0"/>
              </a:rPr>
              <a:t/>
            </a:r>
            <a:br>
              <a:rPr lang="en-US" sz="6600" dirty="0" smtClean="0">
                <a:ln w="11430"/>
                <a:solidFill>
                  <a:schemeClr val="tx2">
                    <a:lumMod val="60000"/>
                    <a:lumOff val="40000"/>
                  </a:schemeClr>
                </a:solidFill>
                <a:effectLst>
                  <a:outerShdw blurRad="50800" dist="39000" dir="5460000" algn="tl">
                    <a:srgbClr val="000000">
                      <a:alpha val="38000"/>
                    </a:srgbClr>
                  </a:outerShdw>
                </a:effectLst>
                <a:latin typeface="Arial" pitchFamily="34" charset="0"/>
                <a:cs typeface="Arial" pitchFamily="34" charset="0"/>
              </a:rPr>
            </a:br>
            <a:endParaRPr lang="ar-IQ" sz="6600" dirty="0">
              <a:solidFill>
                <a:schemeClr val="tx2">
                  <a:lumMod val="60000"/>
                  <a:lumOff val="40000"/>
                </a:schemeClr>
              </a:solidFill>
              <a:latin typeface="Arial" pitchFamily="34" charset="0"/>
              <a:cs typeface="Arial" pitchFamily="34" charset="0"/>
            </a:endParaRPr>
          </a:p>
        </p:txBody>
      </p:sp>
      <p:sp>
        <p:nvSpPr>
          <p:cNvPr id="3" name="Rectangle 2"/>
          <p:cNvSpPr/>
          <p:nvPr/>
        </p:nvSpPr>
        <p:spPr>
          <a:xfrm>
            <a:off x="642910" y="2500306"/>
            <a:ext cx="7143800" cy="2749094"/>
          </a:xfrm>
          <a:prstGeom prst="rect">
            <a:avLst/>
          </a:prstGeom>
        </p:spPr>
        <p:txBody>
          <a:bodyPr wrap="square">
            <a:spAutoFit/>
          </a:bodyPr>
          <a:lstStyle/>
          <a:p>
            <a:pPr algn="justLow">
              <a:buFont typeface="Wingdings" pitchFamily="2" charset="2"/>
              <a:buChar char="q"/>
            </a:pPr>
            <a:r>
              <a:rPr lang="en-US" sz="2800" b="1" dirty="0" smtClean="0">
                <a:latin typeface="Arial" pitchFamily="34" charset="0"/>
                <a:cs typeface="Arial" pitchFamily="34" charset="0"/>
              </a:rPr>
              <a:t>     </a:t>
            </a:r>
            <a:r>
              <a:rPr lang="ar-SA" sz="2800" b="1" dirty="0" smtClean="0">
                <a:latin typeface="Arial" pitchFamily="34" charset="0"/>
                <a:cs typeface="Arial" pitchFamily="34" charset="0"/>
              </a:rPr>
              <a:t>هو ا</a:t>
            </a:r>
            <a:r>
              <a:rPr lang="ar-EG" sz="2800" b="1" dirty="0" smtClean="0">
                <a:latin typeface="Arial" pitchFamily="34" charset="0"/>
                <a:cs typeface="Arial" pitchFamily="34" charset="0"/>
              </a:rPr>
              <a:t>لاعتراف</a:t>
            </a:r>
            <a:r>
              <a:rPr lang="ar-SA" sz="2800" b="1" dirty="0" smtClean="0">
                <a:latin typeface="Arial" pitchFamily="34" charset="0"/>
                <a:cs typeface="Arial" pitchFamily="34" charset="0"/>
              </a:rPr>
              <a:t> من خلال </a:t>
            </a:r>
            <a:r>
              <a:rPr lang="ar-EG" sz="2800" b="1" dirty="0" smtClean="0">
                <a:latin typeface="Arial" pitchFamily="34" charset="0"/>
                <a:cs typeface="Arial" pitchFamily="34" charset="0"/>
              </a:rPr>
              <a:t> </a:t>
            </a:r>
            <a:r>
              <a:rPr lang="ar-IQ" sz="2800" b="1" dirty="0" smtClean="0">
                <a:latin typeface="Arial" pitchFamily="34" charset="0"/>
                <a:cs typeface="Arial" pitchFamily="34" charset="0"/>
              </a:rPr>
              <a:t>إحدى </a:t>
            </a:r>
            <a:r>
              <a:rPr lang="ar-EG" sz="2800" b="1" dirty="0" smtClean="0">
                <a:latin typeface="Arial" pitchFamily="34" charset="0"/>
                <a:cs typeface="Arial" pitchFamily="34" charset="0"/>
              </a:rPr>
              <a:t>هيئ</a:t>
            </a:r>
            <a:r>
              <a:rPr lang="ar-IQ" sz="2800" b="1" dirty="0" smtClean="0">
                <a:latin typeface="Arial" pitchFamily="34" charset="0"/>
                <a:cs typeface="Arial" pitchFamily="34" charset="0"/>
              </a:rPr>
              <a:t>ات</a:t>
            </a:r>
            <a:r>
              <a:rPr lang="ar-EG" sz="2800" b="1" dirty="0" smtClean="0">
                <a:latin typeface="Arial" pitchFamily="34" charset="0"/>
                <a:cs typeface="Arial" pitchFamily="34" charset="0"/>
              </a:rPr>
              <a:t> الاعتماد</a:t>
            </a:r>
            <a:r>
              <a:rPr lang="ar-IQ" sz="2800" b="1" dirty="0" smtClean="0">
                <a:latin typeface="Arial" pitchFamily="34" charset="0"/>
                <a:cs typeface="Arial" pitchFamily="34" charset="0"/>
              </a:rPr>
              <a:t> الدوليه </a:t>
            </a:r>
            <a:r>
              <a:rPr lang="ar-SA" sz="2800" b="1" dirty="0" smtClean="0">
                <a:latin typeface="Arial" pitchFamily="34" charset="0"/>
                <a:cs typeface="Arial" pitchFamily="34" charset="0"/>
              </a:rPr>
              <a:t>او الوطنية لاي بلد</a:t>
            </a:r>
            <a:r>
              <a:rPr lang="ar-EG" sz="2800" b="1" dirty="0" smtClean="0">
                <a:latin typeface="Arial" pitchFamily="34" charset="0"/>
                <a:cs typeface="Arial" pitchFamily="34" charset="0"/>
              </a:rPr>
              <a:t>، بأن المؤسسة التعليمية لها برامج تحقق المعايير الأكاديمية التي وضعتها لنفسها وأن هذه المؤسسة لها أنظمة مؤثرة وقادرة على ضمان الجودة وضمان التحسين المستمر لأنشطتها الأكاديمية</a:t>
            </a:r>
            <a:r>
              <a:rPr lang="ar-IQ" sz="2800" b="1" dirty="0" smtClean="0">
                <a:latin typeface="Arial" pitchFamily="34" charset="0"/>
                <a:cs typeface="Arial" pitchFamily="34" charset="0"/>
              </a:rPr>
              <a:t> وتحقيق متطلبات سوق العمل والجهات المستفيدة والمجتمع</a:t>
            </a:r>
            <a:endParaRPr lang="ar-IQ" sz="28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7400948" cy="2500330"/>
          </a:xfrm>
        </p:spPr>
        <p:txBody>
          <a:bodyPr>
            <a:normAutofit fontScale="90000"/>
          </a:bodyPr>
          <a:lstStyle/>
          <a:p>
            <a:pPr algn="ctr">
              <a:lnSpc>
                <a:spcPct val="150000"/>
              </a:lnSpc>
            </a:pPr>
            <a:r>
              <a:rPr lang="ar-IQ" u="sng"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المحور الرابع: </a:t>
            </a:r>
            <a:r>
              <a:rPr lang="ar-IQ"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 الأجهزة/ المحاليل </a:t>
            </a:r>
            <a:r>
              <a:rPr lang="ar-IQ" sz="2700"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القياسية</a:t>
            </a:r>
            <a:r>
              <a:rPr lang="ar-IQ"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 المواد الكيمياوية أو      </a:t>
            </a:r>
            <a:br>
              <a:rPr lang="ar-IQ"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br>
            <a:r>
              <a:rPr lang="ar-IQ"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                     البايولوجية أو الفيزياوية.</a:t>
            </a:r>
            <a:br>
              <a:rPr lang="ar-IQ"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br>
            <a:endParaRPr lang="ar-IQ" dirty="0">
              <a:solidFill>
                <a:schemeClr val="tx2"/>
              </a:solidFill>
            </a:endParaRPr>
          </a:p>
        </p:txBody>
      </p:sp>
      <p:sp>
        <p:nvSpPr>
          <p:cNvPr id="3" name="Rectangle 2"/>
          <p:cNvSpPr/>
          <p:nvPr/>
        </p:nvSpPr>
        <p:spPr>
          <a:xfrm>
            <a:off x="1142976" y="2857496"/>
            <a:ext cx="6858048" cy="1077218"/>
          </a:xfrm>
          <a:prstGeom prst="rect">
            <a:avLst/>
          </a:prstGeom>
        </p:spPr>
        <p:txBody>
          <a:bodyPr wrap="square">
            <a:spAutoFit/>
          </a:bodyPr>
          <a:lstStyle/>
          <a:p>
            <a:pPr>
              <a:buNone/>
            </a:pPr>
            <a:endParaRPr lang="en-US" sz="2000" b="1" dirty="0" smtClean="0">
              <a:effectLst>
                <a:outerShdw blurRad="38100" dist="38100" dir="2700000" algn="tl">
                  <a:srgbClr val="000000">
                    <a:alpha val="43137"/>
                  </a:srgbClr>
                </a:outerShdw>
              </a:effectLst>
              <a:latin typeface="Times New Roman" pitchFamily="18" charset="0"/>
              <a:cs typeface="PT Bold Heading" pitchFamily="2" charset="-78"/>
            </a:endParaRPr>
          </a:p>
          <a:p>
            <a:pPr algn="ctr">
              <a:buNone/>
            </a:pPr>
            <a:r>
              <a:rPr lang="ar-IQ" sz="2400" b="1" u="sng" dirty="0" smtClean="0">
                <a:solidFill>
                  <a:schemeClr val="tx2"/>
                </a:solidFill>
                <a:latin typeface="Times New Roman" pitchFamily="18" charset="0"/>
                <a:cs typeface="Times New Roman" pitchFamily="18" charset="0"/>
              </a:rPr>
              <a:t>يتضمن:</a:t>
            </a:r>
            <a:r>
              <a:rPr lang="ar-IQ" sz="2000" b="1" u="sng" dirty="0" smtClean="0">
                <a:latin typeface="Times New Roman" pitchFamily="18" charset="0"/>
                <a:cs typeface="Times New Roman" pitchFamily="18" charset="0"/>
              </a:rPr>
              <a:t> </a:t>
            </a:r>
            <a:r>
              <a:rPr lang="ar-IQ" sz="2000" dirty="0" smtClean="0">
                <a:latin typeface="Times New Roman" pitchFamily="18" charset="0"/>
                <a:cs typeface="Times New Roman" pitchFamily="18" charset="0"/>
              </a:rPr>
              <a:t> الاجهزة،  المحاليل القياسية،  المواد المختبرية، معايرة،  ترميز، نظام خزن ويستوجب على الاقل تطبيق المتطلبات الاتية:</a:t>
            </a:r>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357166"/>
            <a:ext cx="7643866" cy="5693866"/>
          </a:xfrm>
          <a:prstGeom prst="rect">
            <a:avLst/>
          </a:prstGeom>
        </p:spPr>
        <p:txBody>
          <a:bodyPr wrap="square">
            <a:spAutoFit/>
          </a:bodyPr>
          <a:lstStyle/>
          <a:p>
            <a:pPr>
              <a:buNone/>
            </a:pPr>
            <a:r>
              <a:rPr lang="ar-IQ" sz="2800" b="1" u="sng"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المتطلبات:</a:t>
            </a:r>
            <a:endParaRPr lang="en-US" sz="2800"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endParaRPr>
          </a:p>
          <a:p>
            <a:pPr lvl="0">
              <a:buFont typeface="Wingdings" pitchFamily="2" charset="2"/>
              <a:buChar char="q"/>
            </a:pPr>
            <a:r>
              <a:rPr lang="ar-IQ" sz="2400" dirty="0" smtClean="0">
                <a:latin typeface="Times New Roman" pitchFamily="18" charset="0"/>
                <a:cs typeface="Times New Roman" pitchFamily="18" charset="0"/>
              </a:rPr>
              <a:t>ترميز الاجهزة و المعدات و تدوين البيانات المطلوبة كافة  في هذا الشأن عليها( الجهة المصنعة، سنة الصنع، اسم الشركة .......الخ ).</a:t>
            </a:r>
            <a:endParaRPr lang="en-US" sz="2400" dirty="0" smtClean="0">
              <a:latin typeface="Times New Roman" pitchFamily="18" charset="0"/>
              <a:cs typeface="Times New Roman" pitchFamily="18" charset="0"/>
            </a:endParaRPr>
          </a:p>
          <a:p>
            <a:pPr lvl="0">
              <a:buFont typeface="Wingdings" pitchFamily="2" charset="2"/>
              <a:buChar char="q"/>
            </a:pPr>
            <a:r>
              <a:rPr lang="ar-IQ" sz="2400" dirty="0" smtClean="0">
                <a:latin typeface="Times New Roman" pitchFamily="18" charset="0"/>
                <a:cs typeface="Times New Roman" pitchFamily="18" charset="0"/>
              </a:rPr>
              <a:t>وضع برنامج زمني لمعايرة الأجهزة والمعدات المختبرية.</a:t>
            </a:r>
            <a:endParaRPr lang="en-US" sz="2400" dirty="0" smtClean="0">
              <a:latin typeface="Times New Roman" pitchFamily="18" charset="0"/>
              <a:cs typeface="Times New Roman" pitchFamily="18" charset="0"/>
            </a:endParaRPr>
          </a:p>
          <a:p>
            <a:pPr lvl="0">
              <a:buFont typeface="Wingdings" pitchFamily="2" charset="2"/>
              <a:buChar char="q"/>
            </a:pPr>
            <a:r>
              <a:rPr lang="ar-IQ" sz="2400" dirty="0" smtClean="0">
                <a:latin typeface="Times New Roman" pitchFamily="18" charset="0"/>
                <a:cs typeface="Times New Roman" pitchFamily="18" charset="0"/>
              </a:rPr>
              <a:t>تخضع البيانات الخاصة بالأجهزة و المعدات لبرنامج مركزي لبناء قاعدة بيانات على مستوى المختبرات.</a:t>
            </a:r>
            <a:endParaRPr lang="en-US" sz="2400" dirty="0" smtClean="0">
              <a:latin typeface="Times New Roman" pitchFamily="18" charset="0"/>
              <a:cs typeface="Times New Roman" pitchFamily="18" charset="0"/>
            </a:endParaRPr>
          </a:p>
          <a:p>
            <a:pPr lvl="0">
              <a:buFont typeface="Wingdings" pitchFamily="2" charset="2"/>
              <a:buChar char="q"/>
            </a:pPr>
            <a:r>
              <a:rPr lang="ar-IQ" sz="2400" dirty="0" smtClean="0">
                <a:latin typeface="Times New Roman" pitchFamily="18" charset="0"/>
                <a:cs typeface="Times New Roman" pitchFamily="18" charset="0"/>
              </a:rPr>
              <a:t>تخزن المواد المختبرية الكيمياوية و البيولوجية على وفق نظام خزن المواد عالميا و يتم ترميز المواد الكيمياوية و البيولوجية على وفق نظام(</a:t>
            </a:r>
            <a:r>
              <a:rPr lang="en-US" sz="2400" dirty="0" smtClean="0">
                <a:latin typeface="Times New Roman" pitchFamily="18" charset="0"/>
                <a:cs typeface="Times New Roman" pitchFamily="18" charset="0"/>
              </a:rPr>
              <a:t>NEPA</a:t>
            </a:r>
            <a:r>
              <a:rPr lang="ar-IQ" sz="2400" dirty="0" smtClean="0">
                <a:latin typeface="Times New Roman" pitchFamily="18" charset="0"/>
                <a:cs typeface="Times New Roman" pitchFamily="18" charset="0"/>
              </a:rPr>
              <a:t>) الامريكي للحماية من الحرائق و الحوادث</a:t>
            </a:r>
            <a:endParaRPr lang="en-US" sz="2400" dirty="0" smtClean="0">
              <a:latin typeface="Times New Roman" pitchFamily="18" charset="0"/>
              <a:cs typeface="Times New Roman" pitchFamily="18" charset="0"/>
            </a:endParaRPr>
          </a:p>
          <a:p>
            <a:pPr lvl="0">
              <a:buFont typeface="Wingdings" pitchFamily="2" charset="2"/>
              <a:buChar char="q"/>
            </a:pPr>
            <a:r>
              <a:rPr lang="ar-IQ" sz="2400" dirty="0" smtClean="0">
                <a:latin typeface="Times New Roman" pitchFamily="18" charset="0"/>
                <a:cs typeface="Times New Roman" pitchFamily="18" charset="0"/>
              </a:rPr>
              <a:t>تحفظ المحاليل القياسية في ظروف خزنيه قياسية على وفق المتطلبات المحددة في برنامج تشغيل الأجهزة و معايرتها(الكتالوكات) وضمن درجات الحرارة المحددة لها.</a:t>
            </a:r>
            <a:endParaRPr lang="en-US" sz="2400" dirty="0" smtClean="0">
              <a:latin typeface="Times New Roman" pitchFamily="18" charset="0"/>
              <a:cs typeface="Times New Roman" pitchFamily="18" charset="0"/>
            </a:endParaRPr>
          </a:p>
          <a:p>
            <a:pPr lvl="0">
              <a:buFont typeface="Wingdings" pitchFamily="2" charset="2"/>
              <a:buChar char="q"/>
            </a:pPr>
            <a:r>
              <a:rPr lang="ar-IQ" sz="2400" dirty="0" smtClean="0">
                <a:latin typeface="Times New Roman" pitchFamily="18" charset="0"/>
                <a:cs typeface="Times New Roman" pitchFamily="18" charset="0"/>
              </a:rPr>
              <a:t>تامين المحافظة على الأجهزة بعد اجراء الممارسات العلمية و بالأسلوب المحدد بناءً على طرائق تشغيلها و حفظها</a:t>
            </a:r>
            <a:endParaRPr lang="en-US" sz="2400" dirty="0" smtClean="0">
              <a:latin typeface="Times New Roman" pitchFamily="18" charset="0"/>
              <a:cs typeface="Times New Roman" pitchFamily="18" charset="0"/>
            </a:endParaRPr>
          </a:p>
          <a:p>
            <a:pPr>
              <a:buFont typeface="Wingdings" pitchFamily="2" charset="2"/>
              <a:buChar char="q"/>
            </a:pPr>
            <a:r>
              <a:rPr lang="ar-IQ" sz="2400" dirty="0" smtClean="0">
                <a:latin typeface="Times New Roman" pitchFamily="18" charset="0"/>
                <a:cs typeface="Times New Roman" pitchFamily="18" charset="0"/>
              </a:rPr>
              <a:t>ترميز المحاليل القياسية و مراعاة ما يحدد فيها من تواريخ الصلاحيات</a:t>
            </a:r>
            <a:endParaRPr lang="ar-IQ"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u="sng"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المحور الخامس</a:t>
            </a:r>
            <a:r>
              <a:rPr lang="ar-IQ"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 نظام الاختبار</a:t>
            </a:r>
            <a:r>
              <a:rPr lang="en-US"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
            </a:r>
            <a:br>
              <a:rPr lang="en-US"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br>
            <a:endParaRPr lang="ar-IQ" dirty="0">
              <a:solidFill>
                <a:schemeClr val="tx2"/>
              </a:solidFill>
            </a:endParaRPr>
          </a:p>
        </p:txBody>
      </p:sp>
      <p:sp>
        <p:nvSpPr>
          <p:cNvPr id="3" name="Content Placeholder 2"/>
          <p:cNvSpPr>
            <a:spLocks noGrp="1"/>
          </p:cNvSpPr>
          <p:nvPr>
            <p:ph idx="1"/>
          </p:nvPr>
        </p:nvSpPr>
        <p:spPr/>
        <p:txBody>
          <a:bodyPr/>
          <a:lstStyle/>
          <a:p>
            <a:pPr>
              <a:buNone/>
            </a:pPr>
            <a:endParaRPr lang="ar-IQ" b="1" u="sng" dirty="0" smtClean="0">
              <a:latin typeface="Times New Roman" pitchFamily="18" charset="0"/>
              <a:cs typeface="Times New Roman" pitchFamily="18" charset="0"/>
            </a:endParaRPr>
          </a:p>
          <a:p>
            <a:pPr>
              <a:buNone/>
            </a:pPr>
            <a:r>
              <a:rPr lang="ar-IQ" sz="2400" b="1" u="sng" dirty="0" smtClean="0">
                <a:solidFill>
                  <a:schemeClr val="tx2"/>
                </a:solidFill>
                <a:latin typeface="Times New Roman" pitchFamily="18" charset="0"/>
                <a:cs typeface="Times New Roman" pitchFamily="18" charset="0"/>
              </a:rPr>
              <a:t>يتضمن</a:t>
            </a:r>
            <a:r>
              <a:rPr lang="ar-IQ" sz="2400" dirty="0" smtClean="0">
                <a:solidFill>
                  <a:schemeClr val="tx2"/>
                </a:solidFill>
                <a:latin typeface="Times New Roman" pitchFamily="18" charset="0"/>
                <a:cs typeface="Times New Roman" pitchFamily="18" charset="0"/>
              </a:rPr>
              <a:t>:</a:t>
            </a:r>
            <a:r>
              <a:rPr lang="ar-IQ" dirty="0" smtClean="0">
                <a:latin typeface="Times New Roman" pitchFamily="18" charset="0"/>
                <a:cs typeface="Times New Roman" pitchFamily="18" charset="0"/>
              </a:rPr>
              <a:t> العلوم الفيزيائية، الكيمياوية، البايلوجية، الهندسية، الانشائية، فحوصات كيمياوية، فحوصات فيزياوية،  فحوصات بايولوجية، تجارب مختبرات انشائية، فحوصات هندسية ويستوجب على الاقل تطبيق المتطلبات الاتية:</a:t>
            </a:r>
            <a:endParaRPr lang="en-US" dirty="0" smtClean="0">
              <a:latin typeface="Times New Roman" pitchFamily="18" charset="0"/>
              <a:cs typeface="Times New Roman" pitchFamily="18" charset="0"/>
            </a:endParaRPr>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751344"/>
            <a:ext cx="7000924" cy="5386090"/>
          </a:xfrm>
          <a:prstGeom prst="rect">
            <a:avLst/>
          </a:prstGeom>
        </p:spPr>
        <p:txBody>
          <a:bodyPr wrap="square">
            <a:spAutoFit/>
          </a:bodyPr>
          <a:lstStyle/>
          <a:p>
            <a:pPr>
              <a:buNone/>
            </a:pPr>
            <a:r>
              <a:rPr lang="ar-IQ" sz="2400" b="1" u="sng"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المتطلبات:</a:t>
            </a:r>
            <a:endParaRPr lang="en-US" sz="2400" b="1"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endParaRPr>
          </a:p>
          <a:p>
            <a:pPr lvl="0">
              <a:buFont typeface="Wingdings" pitchFamily="2" charset="2"/>
              <a:buChar char="q"/>
            </a:pPr>
            <a:r>
              <a:rPr lang="ar-IQ" sz="2000" dirty="0" smtClean="0">
                <a:latin typeface="Times New Roman" pitchFamily="18" charset="0"/>
                <a:cs typeface="Times New Roman" pitchFamily="18" charset="0"/>
              </a:rPr>
              <a:t>تقييم طرائق العمل في الفحص و الاختبار و بنودها.</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تحديد متطلبات ظروف اجراء التجارب المختبرية بدقة.</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تدريب العاملين على الممارسات المختبرية بدقة ويتم اختبار كفاءة أداء الفهم و توثيق النتائج بالأداء</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مراعاة الاجراءات الدقيقة في النمذجة و اسلوب الترميز و طرق اخذ العينة وصولاً الى ادق الفحوصات.</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التأكد من نظافة الاجهزة و المعدات و الزجاجيات و تراكيز المحاليل و نوعها و مجال استخدامها بدقة.</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يتم من حين الى آخر اختبار المواصفات و مدى تأثيرها على جودة النتائج.</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تأمين طرق الاختبار بشكل كامل و طرق الاختبارات البديلة</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وضع تحديد ضمن تقارير المراجعة العلمية لبيان لأنسب الطرق في اختيارها على أن يتم محاكاة ذلك بطريقة عمليه وباستخدام طرق معملية اخرى في دقة النتائج في المقارنة.</a:t>
            </a:r>
            <a:endParaRPr lang="en-US" sz="2000" dirty="0" smtClean="0">
              <a:latin typeface="Times New Roman" pitchFamily="18" charset="0"/>
              <a:cs typeface="Times New Roman" pitchFamily="18" charset="0"/>
            </a:endParaRPr>
          </a:p>
          <a:p>
            <a:pPr>
              <a:buFont typeface="Wingdings" pitchFamily="2" charset="2"/>
              <a:buChar char="q"/>
            </a:pPr>
            <a:r>
              <a:rPr lang="ar-IQ" sz="2000" dirty="0" smtClean="0">
                <a:latin typeface="Times New Roman" pitchFamily="18" charset="0"/>
                <a:cs typeface="Times New Roman" pitchFamily="18" charset="0"/>
              </a:rPr>
              <a:t>التأكد من صلاحية المحاليل القياسية و المحاليل المحضرة ضمن تراكيز محددة لإجراء التجارب و كذلك اجراءات مسح العينات و الزرع على وفق الضوابط المحددة بطرائق الفحص المختبرية</a:t>
            </a:r>
            <a:endParaRPr lang="ar-IQ"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u="sng"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المحور السادس</a:t>
            </a:r>
            <a:r>
              <a:rPr lang="ar-IQ" sz="3600"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 الفحص و المصادر</a:t>
            </a:r>
            <a:r>
              <a:rPr lang="ar-IQ" dirty="0" smtClean="0">
                <a:effectLst>
                  <a:outerShdw blurRad="38100" dist="38100" dir="2700000" algn="tl">
                    <a:srgbClr val="000000">
                      <a:alpha val="43137"/>
                    </a:srgbClr>
                  </a:outerShdw>
                </a:effectLst>
                <a:latin typeface="Times New Roman" pitchFamily="18" charset="0"/>
                <a:cs typeface="PT Bold Heading" pitchFamily="2" charset="-78"/>
              </a:rPr>
              <a:t/>
            </a:r>
            <a:br>
              <a:rPr lang="ar-IQ" dirty="0" smtClean="0">
                <a:effectLst>
                  <a:outerShdw blurRad="38100" dist="38100" dir="2700000" algn="tl">
                    <a:srgbClr val="000000">
                      <a:alpha val="43137"/>
                    </a:srgbClr>
                  </a:outerShdw>
                </a:effectLst>
                <a:latin typeface="Times New Roman" pitchFamily="18" charset="0"/>
                <a:cs typeface="PT Bold Heading" pitchFamily="2" charset="-78"/>
              </a:rPr>
            </a:br>
            <a:endParaRPr lang="ar-IQ" dirty="0"/>
          </a:p>
        </p:txBody>
      </p:sp>
      <p:sp>
        <p:nvSpPr>
          <p:cNvPr id="3" name="Content Placeholder 2"/>
          <p:cNvSpPr>
            <a:spLocks noGrp="1"/>
          </p:cNvSpPr>
          <p:nvPr>
            <p:ph idx="1"/>
          </p:nvPr>
        </p:nvSpPr>
        <p:spPr/>
        <p:txBody>
          <a:bodyPr/>
          <a:lstStyle/>
          <a:p>
            <a:pPr>
              <a:buNone/>
            </a:pPr>
            <a:endParaRPr lang="en-US" b="1" dirty="0" smtClean="0">
              <a:effectLst>
                <a:outerShdw blurRad="38100" dist="38100" dir="2700000" algn="tl">
                  <a:srgbClr val="000000">
                    <a:alpha val="43137"/>
                  </a:srgbClr>
                </a:outerShdw>
              </a:effectLst>
              <a:latin typeface="Times New Roman" pitchFamily="18" charset="0"/>
              <a:cs typeface="PT Bold Heading" pitchFamily="2" charset="-78"/>
            </a:endParaRPr>
          </a:p>
          <a:p>
            <a:pPr>
              <a:buNone/>
            </a:pPr>
            <a:r>
              <a:rPr lang="ar-IQ" b="1" u="sng" dirty="0" smtClean="0">
                <a:solidFill>
                  <a:schemeClr val="tx2"/>
                </a:solidFill>
                <a:latin typeface="Times New Roman" pitchFamily="18" charset="0"/>
                <a:cs typeface="Times New Roman" pitchFamily="18" charset="0"/>
              </a:rPr>
              <a:t>يتضمن</a:t>
            </a:r>
            <a:r>
              <a:rPr lang="ar-IQ" dirty="0" smtClean="0">
                <a:solidFill>
                  <a:schemeClr val="tx2"/>
                </a:solidFill>
                <a:latin typeface="Times New Roman" pitchFamily="18" charset="0"/>
                <a:cs typeface="Times New Roman" pitchFamily="18" charset="0"/>
              </a:rPr>
              <a:t>:</a:t>
            </a:r>
            <a:r>
              <a:rPr lang="ar-IQ" dirty="0" smtClean="0">
                <a:latin typeface="Times New Roman" pitchFamily="18" charset="0"/>
                <a:cs typeface="Times New Roman" pitchFamily="18" charset="0"/>
              </a:rPr>
              <a:t> النمذجة،  الظروف البيئية القياسية للعينة، المعايرة، الاختيار، المخاطر العامة، ضوابط و تعليمات الفحص و المعايرة، الاجراءات ويستوجب على الاقل تطبيق المتطلبات الاتية:</a:t>
            </a:r>
            <a:endParaRPr lang="en-US" dirty="0" smtClean="0">
              <a:latin typeface="Times New Roman" pitchFamily="18" charset="0"/>
              <a:cs typeface="Times New Roman" pitchFamily="18" charset="0"/>
            </a:endParaRPr>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14290"/>
            <a:ext cx="7572428" cy="6192977"/>
          </a:xfrm>
          <a:prstGeom prst="rect">
            <a:avLst/>
          </a:prstGeom>
        </p:spPr>
        <p:txBody>
          <a:bodyPr wrap="square">
            <a:spAutoFit/>
          </a:bodyPr>
          <a:lstStyle/>
          <a:p>
            <a:pPr algn="just">
              <a:lnSpc>
                <a:spcPct val="115000"/>
              </a:lnSpc>
              <a:spcAft>
                <a:spcPts val="1000"/>
              </a:spcAft>
              <a:buNone/>
            </a:pPr>
            <a:r>
              <a:rPr lang="ar-IQ" sz="2400" b="1" u="sng" dirty="0" smtClean="0">
                <a:solidFill>
                  <a:schemeClr val="tx2"/>
                </a:solidFill>
                <a:latin typeface="Calibri"/>
                <a:ea typeface="Times New Roman"/>
                <a:cs typeface="PT Bold Heading" pitchFamily="2" charset="-78"/>
              </a:rPr>
              <a:t>المتطلبات:</a:t>
            </a:r>
            <a:endParaRPr lang="en-US" sz="2400" dirty="0" smtClean="0">
              <a:solidFill>
                <a:schemeClr val="tx2"/>
              </a:solidFill>
              <a:latin typeface="Calibri"/>
              <a:ea typeface="Times New Roman"/>
              <a:cs typeface="PT Bold Heading" pitchFamily="2" charset="-78"/>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يمتلك المختبر سياسة  واضحة و إجراءات لعلمية الفحص أو المعايرة و تكون محددة بالمسؤوليات و الصلاحيات في إدارة العمل و ان يكون خاضعاً لتقييم ذلك الأجراء .</a:t>
            </a:r>
            <a:endParaRPr lang="en-US"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في حالة الأجراء غير المطابق يتم تطبيق ضبط الأجراء التصحيحي و إعادة العمل بالتجربة من جديد و تنفيذ التقييم على الأجراء و تحديد المصادر المحتملة في أسباب عدم المطابقة.</a:t>
            </a:r>
            <a:endParaRPr lang="en-US"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تعمل إدارة المختبر على تنفيذ الأجراء الوقائي بعد كل أجراء تصحيحي لمنع حدوث المصادر المحتملة لعدم المطابقة مستقبلاً وان يكون الأجراء الوقائي متاحاً للعاملين في المختبر لرفع مستوى أداء الطلبة.</a:t>
            </a:r>
            <a:endParaRPr lang="en-US"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يستخدم المختبر طرقاً و إجراءات لكل الفحوصات / المعايرات ضمن مجال عمل (النمذجة ، التداول ، النقل ، الخزن ، الإتلاف).</a:t>
            </a:r>
            <a:endParaRPr lang="en-US"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تامين إجراءات علمية و بشكل خاص التدريب للمنتسبين و المشرفين في المختبر و الارتقاء بكفاءة أدائهم للحد من المخاطر المتعددة على الطلبة .</a:t>
            </a:r>
            <a:endParaRPr lang="en-US"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تتضمن تسهيلات المختبر الجيد( الأداء الصحيح للفحوصات و المعايرات وبضمنها عملية النمذجة و الاختبارات و المعايرات )في مواقع أخرى من المؤسسات التعليمية.</a:t>
            </a:r>
            <a:endParaRPr lang="en-US"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إدارة المختبر تراقب و تسيطر على الظروف البيئية مثل التعقيم و الغبار و الغازات و الإشعاع و الرطوبة و الحرارة و الضوضاء و الاهتزازات خلال أجراء الممارسات المختبرية من قبل الطلبة في جزء مهم من معايير المختبر الجيد.</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4000" u="sng" dirty="0" smtClean="0">
                <a:solidFill>
                  <a:schemeClr val="tx2"/>
                </a:solidFill>
                <a:latin typeface="Times New Roman" pitchFamily="18" charset="0"/>
                <a:cs typeface="PT Bold Heading" pitchFamily="2" charset="-78"/>
              </a:rPr>
              <a:t>المحور السابع</a:t>
            </a:r>
            <a:r>
              <a:rPr lang="ar-IQ" sz="4000" dirty="0" smtClean="0">
                <a:solidFill>
                  <a:schemeClr val="tx2"/>
                </a:solidFill>
                <a:latin typeface="Times New Roman" pitchFamily="18" charset="0"/>
                <a:cs typeface="PT Bold Heading" pitchFamily="2" charset="-78"/>
              </a:rPr>
              <a:t>: طرق العمل القياسية</a:t>
            </a:r>
            <a:br>
              <a:rPr lang="ar-IQ" sz="4000" dirty="0" smtClean="0">
                <a:solidFill>
                  <a:schemeClr val="tx2"/>
                </a:solidFill>
                <a:latin typeface="Times New Roman" pitchFamily="18" charset="0"/>
                <a:cs typeface="PT Bold Heading" pitchFamily="2" charset="-78"/>
              </a:rPr>
            </a:br>
            <a:endParaRPr lang="ar-IQ" dirty="0">
              <a:solidFill>
                <a:schemeClr val="tx2"/>
              </a:solidFill>
            </a:endParaRPr>
          </a:p>
        </p:txBody>
      </p:sp>
      <p:sp>
        <p:nvSpPr>
          <p:cNvPr id="3" name="Content Placeholder 2"/>
          <p:cNvSpPr>
            <a:spLocks noGrp="1"/>
          </p:cNvSpPr>
          <p:nvPr>
            <p:ph idx="1"/>
          </p:nvPr>
        </p:nvSpPr>
        <p:spPr>
          <a:xfrm>
            <a:off x="457200" y="1609416"/>
            <a:ext cx="7239000" cy="2676840"/>
          </a:xfrm>
        </p:spPr>
        <p:txBody>
          <a:bodyPr/>
          <a:lstStyle/>
          <a:p>
            <a:pPr>
              <a:buNone/>
            </a:pPr>
            <a:endParaRPr lang="en-US" sz="2400" dirty="0" smtClean="0">
              <a:latin typeface="Times New Roman" pitchFamily="18" charset="0"/>
              <a:cs typeface="PT Bold Heading" pitchFamily="2" charset="-78"/>
            </a:endParaRPr>
          </a:p>
          <a:p>
            <a:pPr>
              <a:buNone/>
            </a:pPr>
            <a:r>
              <a:rPr lang="ar-IQ" sz="2400" b="1" u="sng" dirty="0" smtClean="0">
                <a:solidFill>
                  <a:schemeClr val="tx2"/>
                </a:solidFill>
                <a:latin typeface="Times New Roman" pitchFamily="18" charset="0"/>
                <a:cs typeface="Times New Roman" pitchFamily="18" charset="0"/>
              </a:rPr>
              <a:t>يتضمن</a:t>
            </a:r>
            <a:r>
              <a:rPr lang="ar-IQ" sz="2400" dirty="0" smtClean="0">
                <a:solidFill>
                  <a:schemeClr val="tx2"/>
                </a:solidFill>
                <a:latin typeface="Times New Roman" pitchFamily="18" charset="0"/>
                <a:cs typeface="Times New Roman" pitchFamily="18" charset="0"/>
              </a:rPr>
              <a:t>:</a:t>
            </a:r>
            <a:r>
              <a:rPr lang="ar-IQ" sz="2400" dirty="0" smtClean="0">
                <a:latin typeface="Times New Roman" pitchFamily="18" charset="0"/>
                <a:cs typeface="Times New Roman" pitchFamily="18" charset="0"/>
              </a:rPr>
              <a:t> طرق العمل القياسية، التطبيق، الشفافية، النتائج، محاليل المعايرة ويستوجب على الاقل تطبيق المتطلبات الاتية:</a:t>
            </a:r>
            <a:endParaRPr lang="en-US" sz="2400" dirty="0" smtClean="0">
              <a:latin typeface="Times New Roman" pitchFamily="18" charset="0"/>
              <a:cs typeface="Times New Roman" pitchFamily="18" charset="0"/>
            </a:endParaRPr>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608997"/>
            <a:ext cx="7572428" cy="5533823"/>
          </a:xfrm>
          <a:prstGeom prst="rect">
            <a:avLst/>
          </a:prstGeom>
        </p:spPr>
        <p:txBody>
          <a:bodyPr wrap="square">
            <a:spAutoFit/>
          </a:bodyPr>
          <a:lstStyle/>
          <a:p>
            <a:pPr algn="just">
              <a:lnSpc>
                <a:spcPct val="115000"/>
              </a:lnSpc>
              <a:spcAft>
                <a:spcPts val="1000"/>
              </a:spcAft>
              <a:buNone/>
            </a:pPr>
            <a:r>
              <a:rPr lang="ar-IQ" sz="2400" b="1" u="sng" dirty="0" smtClean="0">
                <a:solidFill>
                  <a:schemeClr val="tx2"/>
                </a:solidFill>
                <a:latin typeface="Calibri"/>
                <a:ea typeface="Times New Roman"/>
                <a:cs typeface="PT Bold Heading" pitchFamily="2" charset="-78"/>
              </a:rPr>
              <a:t>المتطلبات:</a:t>
            </a:r>
            <a:endParaRPr lang="en-US" sz="2400" dirty="0" smtClean="0">
              <a:solidFill>
                <a:schemeClr val="tx2"/>
              </a:solidFill>
              <a:latin typeface="Calibri"/>
              <a:ea typeface="Times New Roman"/>
              <a:cs typeface="PT Bold Heading" pitchFamily="2" charset="-78"/>
            </a:endParaRPr>
          </a:p>
          <a:p>
            <a:pPr algn="just">
              <a:lnSpc>
                <a:spcPct val="115000"/>
              </a:lnSpc>
              <a:spcAft>
                <a:spcPts val="1000"/>
              </a:spcAft>
              <a:buFont typeface="Wingdings" pitchFamily="2" charset="2"/>
              <a:buChar char="q"/>
            </a:pPr>
            <a:r>
              <a:rPr lang="ar-IQ" sz="2000" dirty="0" smtClean="0">
                <a:latin typeface="Calibri"/>
                <a:ea typeface="Times New Roman"/>
                <a:cs typeface="Times New Roman"/>
              </a:rPr>
              <a:t>اختيار و فحص طرق العمل المختبرية ومراجعتها دورياً على وفق متطلبات اعتماد المختبر الجيد.</a:t>
            </a:r>
            <a:endParaRPr lang="en-US" sz="2000" dirty="0" smtClean="0">
              <a:latin typeface="Calibri"/>
              <a:ea typeface="Times New Roman"/>
              <a:cs typeface="Arial"/>
            </a:endParaRPr>
          </a:p>
          <a:p>
            <a:pPr algn="just">
              <a:lnSpc>
                <a:spcPct val="115000"/>
              </a:lnSpc>
              <a:spcAft>
                <a:spcPts val="1000"/>
              </a:spcAft>
              <a:buFont typeface="Wingdings" pitchFamily="2" charset="2"/>
              <a:buChar char="q"/>
            </a:pPr>
            <a:r>
              <a:rPr lang="ar-IQ" sz="2000" dirty="0" smtClean="0">
                <a:latin typeface="Calibri"/>
                <a:ea typeface="Times New Roman"/>
                <a:cs typeface="Times New Roman"/>
              </a:rPr>
              <a:t>تأمين و تحديد الظروف البيئية و السلامة من خلال تنفيذ الممارسات المختبرية من قبل إدارة المختبر للطلبة.</a:t>
            </a:r>
            <a:endParaRPr lang="en-US" sz="2000" dirty="0" smtClean="0">
              <a:latin typeface="Calibri"/>
              <a:ea typeface="Times New Roman"/>
              <a:cs typeface="Arial"/>
            </a:endParaRPr>
          </a:p>
          <a:p>
            <a:pPr algn="just">
              <a:lnSpc>
                <a:spcPct val="115000"/>
              </a:lnSpc>
              <a:spcAft>
                <a:spcPts val="1000"/>
              </a:spcAft>
              <a:buFont typeface="Wingdings" pitchFamily="2" charset="2"/>
              <a:buChar char="q"/>
            </a:pPr>
            <a:r>
              <a:rPr lang="ar-IQ" sz="2000" dirty="0" smtClean="0">
                <a:latin typeface="Calibri"/>
                <a:ea typeface="Times New Roman"/>
                <a:cs typeface="Times New Roman"/>
              </a:rPr>
              <a:t>الممارسات المختبرية (طرق العمل ) شفافة وسهلة التطبيق و مفهومة للطلبة من حيث خطوات العمل و تحقيق النتائج و الأهداف .</a:t>
            </a:r>
            <a:endParaRPr lang="en-US" sz="2000" dirty="0" smtClean="0">
              <a:latin typeface="Calibri"/>
              <a:ea typeface="Times New Roman"/>
              <a:cs typeface="Arial"/>
            </a:endParaRPr>
          </a:p>
          <a:p>
            <a:pPr algn="just">
              <a:lnSpc>
                <a:spcPct val="115000"/>
              </a:lnSpc>
              <a:spcAft>
                <a:spcPts val="1000"/>
              </a:spcAft>
              <a:buFont typeface="Wingdings" pitchFamily="2" charset="2"/>
              <a:buChar char="q"/>
            </a:pPr>
            <a:r>
              <a:rPr lang="ar-IQ" sz="2000" dirty="0" smtClean="0">
                <a:latin typeface="Calibri"/>
                <a:ea typeface="Times New Roman"/>
                <a:cs typeface="Times New Roman"/>
              </a:rPr>
              <a:t>تُعد الممارسات المختبرية جزءاً أساسيا و عملياً في البرنامج الدراسي المقرر ضمن الجانب العلمي للطلبة.</a:t>
            </a:r>
            <a:endParaRPr lang="en-US" sz="2000" dirty="0" smtClean="0">
              <a:latin typeface="Calibri"/>
              <a:ea typeface="Times New Roman"/>
              <a:cs typeface="Arial"/>
            </a:endParaRPr>
          </a:p>
          <a:p>
            <a:pPr algn="just">
              <a:lnSpc>
                <a:spcPct val="115000"/>
              </a:lnSpc>
              <a:spcAft>
                <a:spcPts val="1000"/>
              </a:spcAft>
              <a:buFont typeface="Wingdings" pitchFamily="2" charset="2"/>
              <a:buChar char="q"/>
            </a:pPr>
            <a:r>
              <a:rPr lang="ar-IQ" sz="2000" dirty="0" smtClean="0">
                <a:latin typeface="Calibri"/>
                <a:ea typeface="Times New Roman"/>
                <a:cs typeface="Times New Roman"/>
              </a:rPr>
              <a:t>يعتمد على المحاليل القياسية في معايرة الأجهزة قبل المباشرة في أجراء الممارسات المختبرية من قبل الطلبة.</a:t>
            </a:r>
            <a:endParaRPr lang="en-US" sz="2000" dirty="0" smtClean="0">
              <a:latin typeface="Calibri"/>
              <a:ea typeface="Times New Roman"/>
              <a:cs typeface="Arial"/>
            </a:endParaRPr>
          </a:p>
          <a:p>
            <a:pPr algn="just">
              <a:lnSpc>
                <a:spcPct val="115000"/>
              </a:lnSpc>
              <a:spcAft>
                <a:spcPts val="1000"/>
              </a:spcAft>
              <a:buFont typeface="Wingdings" pitchFamily="2" charset="2"/>
              <a:buChar char="q"/>
            </a:pPr>
            <a:r>
              <a:rPr lang="ar-IQ" sz="2000" dirty="0" smtClean="0">
                <a:latin typeface="Calibri"/>
                <a:ea typeface="Times New Roman"/>
                <a:cs typeface="Times New Roman"/>
              </a:rPr>
              <a:t>توثيق الملاحظات و المؤشرات السلبية من خلال الإجراءات التنفيذية من قبل الطلبة ووضع الإجراءات التصحيحية و الوقائية لمنع حدوثها</a:t>
            </a:r>
            <a:endParaRPr lang="ar-IQ"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4000" u="sng"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المحور الثامن</a:t>
            </a:r>
            <a:r>
              <a:rPr lang="ar-IQ" sz="4000"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 دراسة الاداء</a:t>
            </a:r>
            <a:br>
              <a:rPr lang="ar-IQ" sz="4000"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br>
            <a:endParaRPr lang="ar-IQ" dirty="0">
              <a:solidFill>
                <a:schemeClr val="tx2"/>
              </a:solidFill>
            </a:endParaRPr>
          </a:p>
        </p:txBody>
      </p:sp>
      <p:sp>
        <p:nvSpPr>
          <p:cNvPr id="3" name="Content Placeholder 2"/>
          <p:cNvSpPr>
            <a:spLocks noGrp="1"/>
          </p:cNvSpPr>
          <p:nvPr>
            <p:ph idx="1"/>
          </p:nvPr>
        </p:nvSpPr>
        <p:spPr>
          <a:xfrm>
            <a:off x="457200" y="1609416"/>
            <a:ext cx="7239000" cy="3248344"/>
          </a:xfrm>
        </p:spPr>
        <p:txBody>
          <a:bodyPr/>
          <a:lstStyle/>
          <a:p>
            <a:pPr>
              <a:buNone/>
            </a:pPr>
            <a:endParaRPr lang="en-US" sz="2400" b="1" dirty="0" smtClean="0">
              <a:effectLst>
                <a:outerShdw blurRad="38100" dist="38100" dir="2700000" algn="tl">
                  <a:srgbClr val="000000">
                    <a:alpha val="43137"/>
                  </a:srgbClr>
                </a:outerShdw>
              </a:effectLst>
              <a:latin typeface="Times New Roman" pitchFamily="18" charset="0"/>
              <a:cs typeface="PT Bold Heading" pitchFamily="2" charset="-78"/>
            </a:endParaRPr>
          </a:p>
          <a:p>
            <a:pPr>
              <a:buNone/>
            </a:pPr>
            <a:r>
              <a:rPr lang="ar-IQ" sz="2400" b="1" u="sng" dirty="0" smtClean="0">
                <a:solidFill>
                  <a:schemeClr val="tx2"/>
                </a:solidFill>
                <a:latin typeface="Times New Roman" pitchFamily="18" charset="0"/>
                <a:cs typeface="Times New Roman" pitchFamily="18" charset="0"/>
              </a:rPr>
              <a:t>يتضمن</a:t>
            </a:r>
            <a:r>
              <a:rPr lang="ar-IQ" sz="2400" dirty="0" smtClean="0">
                <a:solidFill>
                  <a:schemeClr val="tx2"/>
                </a:solidFill>
                <a:latin typeface="Times New Roman" pitchFamily="18" charset="0"/>
                <a:cs typeface="Times New Roman" pitchFamily="18" charset="0"/>
              </a:rPr>
              <a:t>: </a:t>
            </a:r>
            <a:r>
              <a:rPr lang="ar-IQ" sz="2400" dirty="0" smtClean="0">
                <a:latin typeface="Times New Roman" pitchFamily="18" charset="0"/>
                <a:cs typeface="Times New Roman" pitchFamily="18" charset="0"/>
              </a:rPr>
              <a:t>بيانات، اجراءات، نتائج، متطلبات، خطط، فعاليات، أهداف ويستوجب على الاقل تطبيق المتطلبات الاتية:</a:t>
            </a:r>
            <a:endParaRPr lang="en-US" sz="2400" dirty="0" smtClean="0">
              <a:latin typeface="Times New Roman" pitchFamily="18" charset="0"/>
              <a:cs typeface="Times New Roman" pitchFamily="18" charset="0"/>
            </a:endParaRPr>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6"/>
            <a:ext cx="7572428" cy="6286544"/>
          </a:xfrm>
          <a:prstGeom prst="rect">
            <a:avLst/>
          </a:prstGeom>
        </p:spPr>
        <p:txBody>
          <a:bodyPr wrap="square">
            <a:spAutoFit/>
          </a:bodyPr>
          <a:lstStyle/>
          <a:p>
            <a:pPr algn="just">
              <a:lnSpc>
                <a:spcPct val="115000"/>
              </a:lnSpc>
              <a:spcAft>
                <a:spcPts val="1000"/>
              </a:spcAft>
            </a:pPr>
            <a:r>
              <a:rPr lang="ar-IQ" sz="2400" b="1" u="sng" dirty="0" smtClean="0">
                <a:solidFill>
                  <a:schemeClr val="tx2"/>
                </a:solidFill>
                <a:latin typeface="Calibri"/>
                <a:ea typeface="Times New Roman"/>
                <a:cs typeface="PT Bold Heading" pitchFamily="2" charset="-78"/>
              </a:rPr>
              <a:t>المتطلبات:</a:t>
            </a:r>
            <a:endParaRPr lang="en-US" sz="2400" dirty="0" smtClean="0">
              <a:solidFill>
                <a:schemeClr val="tx2"/>
              </a:solidFill>
              <a:latin typeface="Calibri"/>
              <a:ea typeface="Times New Roman"/>
              <a:cs typeface="PT Bold Heading" pitchFamily="2" charset="-78"/>
            </a:endParaRPr>
          </a:p>
          <a:p>
            <a:pPr algn="just">
              <a:lnSpc>
                <a:spcPct val="115000"/>
              </a:lnSpc>
              <a:spcAft>
                <a:spcPts val="1000"/>
              </a:spcAft>
              <a:buFont typeface="Wingdings" pitchFamily="2" charset="2"/>
              <a:buChar char="q"/>
            </a:pPr>
            <a:r>
              <a:rPr lang="ar-IQ" sz="2400" dirty="0" smtClean="0">
                <a:latin typeface="Calibri"/>
                <a:ea typeface="Times New Roman"/>
                <a:cs typeface="Times New Roman"/>
              </a:rPr>
              <a:t>وضع خطة سنوية لتقيم الإداء و النشاط للعاملين في المختبرات.</a:t>
            </a:r>
            <a:endParaRPr lang="en-US" sz="2400" dirty="0" smtClean="0">
              <a:latin typeface="Calibri"/>
              <a:ea typeface="Times New Roman"/>
              <a:cs typeface="Arial"/>
            </a:endParaRPr>
          </a:p>
          <a:p>
            <a:pPr algn="just">
              <a:lnSpc>
                <a:spcPct val="115000"/>
              </a:lnSpc>
              <a:spcAft>
                <a:spcPts val="1000"/>
              </a:spcAft>
              <a:buFont typeface="Wingdings" pitchFamily="2" charset="2"/>
              <a:buChar char="q"/>
            </a:pPr>
            <a:r>
              <a:rPr lang="ar-IQ" sz="2400" dirty="0" smtClean="0">
                <a:latin typeface="Calibri"/>
                <a:ea typeface="Times New Roman"/>
                <a:cs typeface="Times New Roman"/>
              </a:rPr>
              <a:t>تطبيق التعليمات أو تعلميات في مجال تقويم أداء و تحقيق تكافؤ الفرص للطبة في داخل المختبر وان يكون الأداء مطلبا نظاميا ملزماً بقوة التعليمات .</a:t>
            </a:r>
            <a:endParaRPr lang="en-US" sz="2400" dirty="0" smtClean="0">
              <a:latin typeface="Calibri"/>
              <a:ea typeface="Times New Roman"/>
              <a:cs typeface="Arial"/>
            </a:endParaRPr>
          </a:p>
          <a:p>
            <a:pPr algn="just">
              <a:lnSpc>
                <a:spcPct val="115000"/>
              </a:lnSpc>
              <a:spcAft>
                <a:spcPts val="1000"/>
              </a:spcAft>
              <a:buFont typeface="Wingdings" pitchFamily="2" charset="2"/>
              <a:buChar char="q"/>
            </a:pPr>
            <a:r>
              <a:rPr lang="ar-IQ" sz="2400" dirty="0" smtClean="0">
                <a:latin typeface="Calibri"/>
                <a:ea typeface="Times New Roman"/>
                <a:cs typeface="Times New Roman"/>
              </a:rPr>
              <a:t>تنظر إدارة المختبر إلى برنامج تقويم الأداء إلى كونه وسيلة لرفع كفاءة العاملين و المشرفين في داخل المختبر الجيد لإتاحة الفرصة في التفوق والاستفادة من فرصة جودة الأداء للإشباع حاجات الطلبة ورغباتهم كأحد أهداف إدارة المختبر في تطبيق نظام إدارة الجودة.</a:t>
            </a:r>
            <a:endParaRPr lang="en-US" sz="2400" dirty="0" smtClean="0">
              <a:latin typeface="Calibri"/>
              <a:ea typeface="Times New Roman"/>
              <a:cs typeface="Arial"/>
            </a:endParaRPr>
          </a:p>
          <a:p>
            <a:pPr algn="just">
              <a:lnSpc>
                <a:spcPct val="115000"/>
              </a:lnSpc>
              <a:spcAft>
                <a:spcPts val="1000"/>
              </a:spcAft>
              <a:buFont typeface="Wingdings" pitchFamily="2" charset="2"/>
              <a:buChar char="q"/>
            </a:pPr>
            <a:r>
              <a:rPr lang="ar-IQ" sz="2400" dirty="0" smtClean="0">
                <a:latin typeface="Calibri"/>
                <a:ea typeface="Times New Roman"/>
                <a:cs typeface="Times New Roman"/>
              </a:rPr>
              <a:t>تقويم و دراسة الأداء تتم بشكل موضوعي و تام لبناء قاعدة إجراءات تصحيحية تزامناً مع نوع و حجم المؤشرات السلبية و حجم المعوقات كي لا تمثل قصوراً في تنفيذ الواجبات و الفعاليات (الممارسات المختبرية).</a:t>
            </a:r>
            <a:endParaRPr lang="en-US" sz="2400" dirty="0" smtClean="0">
              <a:latin typeface="Calibri"/>
              <a:ea typeface="Times New Roman"/>
              <a:cs typeface="Arial"/>
            </a:endParaRPr>
          </a:p>
          <a:p>
            <a:pPr>
              <a:buFont typeface="Wingdings" pitchFamily="2" charset="2"/>
              <a:buChar char="q"/>
            </a:pPr>
            <a:r>
              <a:rPr lang="ar-IQ" sz="2400" dirty="0" smtClean="0">
                <a:ea typeface="Times New Roman"/>
                <a:cs typeface="Times New Roman"/>
              </a:rPr>
              <a:t>توجد معايير محددة و دقيقة مختصة في تقويم الأداء للنشاط المختبري و كذلك للعاملين فيه تهتم بالاتجاهات المستقبلية لتطوير نظام تقويم الأداء.</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dirty="0" smtClean="0">
                <a:solidFill>
                  <a:schemeClr val="bg2">
                    <a:lumMod val="50000"/>
                  </a:schemeClr>
                </a:solidFill>
                <a:latin typeface="Arial" pitchFamily="34" charset="0"/>
                <a:cs typeface="Arial" pitchFamily="34" charset="0"/>
              </a:rPr>
              <a:t>متطلبات تحقيق اهداف الاعتماد الاكاديمي </a:t>
            </a:r>
            <a:endParaRPr lang="ar-IQ" sz="4000" dirty="0">
              <a:solidFill>
                <a:schemeClr val="bg2">
                  <a:lumMod val="50000"/>
                </a:schemeClr>
              </a:solidFill>
              <a:latin typeface="Arial" pitchFamily="34" charset="0"/>
              <a:cs typeface="Arial" pitchFamily="34" charset="0"/>
            </a:endParaRPr>
          </a:p>
        </p:txBody>
      </p:sp>
      <p:sp>
        <p:nvSpPr>
          <p:cNvPr id="10" name="Content Placeholder 9"/>
          <p:cNvSpPr>
            <a:spLocks noGrp="1"/>
          </p:cNvSpPr>
          <p:nvPr>
            <p:ph idx="1"/>
          </p:nvPr>
        </p:nvSpPr>
        <p:spPr/>
        <p:txBody>
          <a:bodyPr/>
          <a:lstStyle/>
          <a:p>
            <a:pPr>
              <a:buFont typeface="Wingdings" pitchFamily="2" charset="2"/>
              <a:buChar char="q"/>
            </a:pPr>
            <a:r>
              <a:rPr lang="ar-IQ" dirty="0" smtClean="0"/>
              <a:t>1- </a:t>
            </a:r>
            <a:r>
              <a:rPr lang="ar-IQ" sz="2400" dirty="0" smtClean="0">
                <a:latin typeface="Arial" pitchFamily="34" charset="0"/>
                <a:cs typeface="Arial" pitchFamily="34" charset="0"/>
              </a:rPr>
              <a:t>البدء بالانتقال التدريجي من النظام المركزي الى النظام اللامركزي</a:t>
            </a:r>
          </a:p>
          <a:p>
            <a:pPr>
              <a:buFont typeface="Wingdings" pitchFamily="2" charset="2"/>
              <a:buChar char="q"/>
            </a:pPr>
            <a:r>
              <a:rPr lang="ar-IQ" sz="2400" dirty="0" smtClean="0">
                <a:latin typeface="Arial" pitchFamily="34" charset="0"/>
                <a:cs typeface="Arial" pitchFamily="34" charset="0"/>
              </a:rPr>
              <a:t>2- تطوير البرامج التعليمية باتجاه التعلم وادارة المعرفة و بناء القدرات </a:t>
            </a:r>
          </a:p>
          <a:p>
            <a:pPr>
              <a:buFont typeface="Wingdings" pitchFamily="2" charset="2"/>
              <a:buChar char="q"/>
            </a:pPr>
            <a:r>
              <a:rPr lang="ar-IQ" sz="2400" dirty="0" smtClean="0">
                <a:latin typeface="Arial" pitchFamily="34" charset="0"/>
                <a:cs typeface="Arial" pitchFamily="34" charset="0"/>
              </a:rPr>
              <a:t>3- توجيه البحوث وبنسبة واسعة باتجاه حل المشاكل الفعلية التي يتطلبها البلد .</a:t>
            </a:r>
          </a:p>
          <a:p>
            <a:pPr>
              <a:buFont typeface="Wingdings" pitchFamily="2" charset="2"/>
              <a:buChar char="q"/>
            </a:pPr>
            <a:r>
              <a:rPr lang="ar-IQ" sz="2400" dirty="0" smtClean="0">
                <a:latin typeface="Arial" pitchFamily="34" charset="0"/>
                <a:cs typeface="Arial" pitchFamily="34" charset="0"/>
              </a:rPr>
              <a:t>4-وضع معايير وطنية محلية لغرض تحسين و تطوير البيءة التعليمية </a:t>
            </a:r>
          </a:p>
          <a:p>
            <a:pPr>
              <a:buFont typeface="Wingdings" pitchFamily="2" charset="2"/>
              <a:buChar char="q"/>
            </a:pPr>
            <a:r>
              <a:rPr lang="ar-IQ" sz="2400" dirty="0" smtClean="0">
                <a:latin typeface="Arial" pitchFamily="34" charset="0"/>
                <a:cs typeface="Arial" pitchFamily="34" charset="0"/>
              </a:rPr>
              <a:t>5- اعتماد المؤسسات التعليمية على مصادر التعليم الذاتي .</a:t>
            </a:r>
          </a:p>
          <a:p>
            <a:pPr>
              <a:buFont typeface="Wingdings" pitchFamily="2" charset="2"/>
              <a:buChar char="q"/>
            </a:pPr>
            <a:r>
              <a:rPr lang="ar-IQ" sz="2400" dirty="0" smtClean="0">
                <a:latin typeface="Arial" pitchFamily="34" charset="0"/>
                <a:cs typeface="Arial" pitchFamily="34" charset="0"/>
              </a:rPr>
              <a:t>6- انشاء هيئة للاعتماد الاكاديمي للبلد .</a:t>
            </a:r>
          </a:p>
          <a:p>
            <a:pPr>
              <a:buFont typeface="Wingdings" pitchFamily="2" charset="2"/>
              <a:buChar char="q"/>
            </a:pPr>
            <a:r>
              <a:rPr lang="ar-IQ" sz="2400" dirty="0" smtClean="0">
                <a:latin typeface="Arial" pitchFamily="34" charset="0"/>
                <a:cs typeface="Arial" pitchFamily="34" charset="0"/>
              </a:rPr>
              <a:t>7- تغيير وتعديل القوانين و التعليمات تدريجيا .</a:t>
            </a:r>
          </a:p>
          <a:p>
            <a:endParaRPr lang="ar-IQ" sz="2400" dirty="0" smtClean="0">
              <a:latin typeface="Arial" pitchFamily="34" charset="0"/>
              <a:cs typeface="Arial" pitchFamily="34" charset="0"/>
            </a:endParaRPr>
          </a:p>
          <a:p>
            <a:endParaRPr lang="ar-IQ" sz="2400" dirty="0" smtClean="0">
              <a:latin typeface="Arial" pitchFamily="34" charset="0"/>
              <a:cs typeface="Arial" pitchFamily="34" charset="0"/>
            </a:endParaRPr>
          </a:p>
          <a:p>
            <a:endParaRPr lang="ar-IQ" sz="24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4000" u="sng"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المحور التاسع</a:t>
            </a:r>
            <a:r>
              <a:rPr lang="ar-IQ" sz="4000"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 تقرير النتائج</a:t>
            </a:r>
            <a:br>
              <a:rPr lang="ar-IQ" sz="4000"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br>
            <a:endParaRPr lang="ar-IQ" dirty="0">
              <a:solidFill>
                <a:schemeClr val="tx2"/>
              </a:solidFill>
            </a:endParaRPr>
          </a:p>
        </p:txBody>
      </p:sp>
      <p:sp>
        <p:nvSpPr>
          <p:cNvPr id="3" name="Content Placeholder 2"/>
          <p:cNvSpPr>
            <a:spLocks noGrp="1"/>
          </p:cNvSpPr>
          <p:nvPr>
            <p:ph idx="1"/>
          </p:nvPr>
        </p:nvSpPr>
        <p:spPr>
          <a:xfrm>
            <a:off x="457200" y="1609416"/>
            <a:ext cx="7239000" cy="2676840"/>
          </a:xfrm>
        </p:spPr>
        <p:txBody>
          <a:bodyPr/>
          <a:lstStyle/>
          <a:p>
            <a:pPr>
              <a:buNone/>
            </a:pPr>
            <a:endParaRPr lang="en-US" sz="2400" b="1" dirty="0" smtClean="0">
              <a:effectLst>
                <a:outerShdw blurRad="38100" dist="38100" dir="2700000" algn="tl">
                  <a:srgbClr val="000000">
                    <a:alpha val="43137"/>
                  </a:srgbClr>
                </a:outerShdw>
              </a:effectLst>
              <a:latin typeface="Times New Roman" pitchFamily="18" charset="0"/>
              <a:cs typeface="PT Bold Heading" pitchFamily="2" charset="-78"/>
            </a:endParaRPr>
          </a:p>
          <a:p>
            <a:pPr algn="just">
              <a:buNone/>
            </a:pPr>
            <a:r>
              <a:rPr lang="ar-IQ" sz="2400" b="1" u="sng" dirty="0" smtClean="0">
                <a:solidFill>
                  <a:schemeClr val="tx2"/>
                </a:solidFill>
                <a:latin typeface="Times New Roman" pitchFamily="18" charset="0"/>
                <a:cs typeface="Times New Roman" pitchFamily="18" charset="0"/>
              </a:rPr>
              <a:t>يتضمن</a:t>
            </a:r>
            <a:r>
              <a:rPr lang="ar-IQ" sz="2400" dirty="0" smtClean="0">
                <a:solidFill>
                  <a:schemeClr val="tx2"/>
                </a:solidFill>
                <a:latin typeface="Times New Roman" pitchFamily="18" charset="0"/>
                <a:cs typeface="Times New Roman" pitchFamily="18" charset="0"/>
              </a:rPr>
              <a:t>: </a:t>
            </a:r>
            <a:r>
              <a:rPr lang="ar-IQ" sz="2400" dirty="0" smtClean="0">
                <a:latin typeface="Times New Roman" pitchFamily="18" charset="0"/>
                <a:cs typeface="Times New Roman" pitchFamily="18" charset="0"/>
              </a:rPr>
              <a:t>التدقيق, المعايرة, التقييم الذاتي, الأداء, معلومات, اختبارات, انحرافات ويستوجب على الاقل تطبيق المتطلبات الاتية:</a:t>
            </a:r>
            <a:endParaRPr lang="en-US" sz="2400" dirty="0" smtClean="0">
              <a:latin typeface="Times New Roman" pitchFamily="18" charset="0"/>
              <a:cs typeface="Times New Roman" pitchFamily="18" charset="0"/>
            </a:endParaRPr>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428604"/>
            <a:ext cx="7358114" cy="5961119"/>
          </a:xfrm>
          <a:prstGeom prst="rect">
            <a:avLst/>
          </a:prstGeom>
        </p:spPr>
        <p:txBody>
          <a:bodyPr wrap="square">
            <a:spAutoFit/>
          </a:bodyPr>
          <a:lstStyle/>
          <a:p>
            <a:pPr algn="just">
              <a:lnSpc>
                <a:spcPct val="115000"/>
              </a:lnSpc>
              <a:spcAft>
                <a:spcPts val="1000"/>
              </a:spcAft>
            </a:pPr>
            <a:r>
              <a:rPr lang="ar-IQ" sz="2400" b="1" u="sng" dirty="0" smtClean="0">
                <a:solidFill>
                  <a:schemeClr val="tx2"/>
                </a:solidFill>
                <a:latin typeface="Calibri"/>
                <a:ea typeface="Times New Roman"/>
                <a:cs typeface="PT Bold Heading" pitchFamily="2" charset="-78"/>
              </a:rPr>
              <a:t>المتطلبات:</a:t>
            </a:r>
            <a:endParaRPr lang="en-US" sz="2400" b="1" dirty="0" smtClean="0">
              <a:solidFill>
                <a:schemeClr val="tx2"/>
              </a:solidFill>
              <a:latin typeface="Calibri"/>
              <a:ea typeface="Times New Roman"/>
              <a:cs typeface="PT Bold Heading" pitchFamily="2" charset="-78"/>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يمتلك المختبر إجراءات و تسهيلات ملائمه لرصد الخطأ وتجنبه في نتائج الاختبار و الفحص و المعايرة أو من خلال تسجيل البيانات و العمليات و النتائج.</a:t>
            </a:r>
            <a:endParaRPr lang="en-US" sz="1400"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تعمل إدارة المختبر على تقويم الارتياب في النتائج .</a:t>
            </a:r>
            <a:endParaRPr lang="en-US" sz="1400"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تعمل إدارة المختبر على تحليل البيانات و ضبط الوثائق عليها و الأجراء التصحيحي على النتائج غير المطابقة أو غير المقبولة .</a:t>
            </a:r>
            <a:endParaRPr lang="en-US" sz="1400"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لغرض إدارة المختبر للنتائج بصورة شفافة و واضحة خالية من وقوع اللبس وتحقيق الموضوعية بناءاً على تعليمات إدارة المؤسسة التعليمية والجهات ذات العلاقة في طرق الاختبار و الفحص و المعايرة و تضمينها في تقرير النتائج.</a:t>
            </a:r>
            <a:endParaRPr lang="en-US" sz="1400"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تسجيل و الانحرافات في النتائج أو الاستثناءات وتوثيقها تحديد الأسباب في طريقة الفحص أو النمذجة أو الاختبار أو المعايرة.</a:t>
            </a:r>
            <a:endParaRPr lang="en-US" sz="1400"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تصميم تقرير النتائج والشهادة، وينبغي ان يكون لكل نوع من الفحص و المعايرة أو التي سبق تنفيذها.</a:t>
            </a:r>
            <a:endParaRPr lang="en-US" sz="1400" dirty="0" smtClean="0">
              <a:latin typeface="Calibri"/>
              <a:ea typeface="Times New Roman"/>
              <a:cs typeface="Arial"/>
            </a:endParaRPr>
          </a:p>
          <a:p>
            <a:pPr lvl="0" algn="just">
              <a:lnSpc>
                <a:spcPct val="115000"/>
              </a:lnSpc>
              <a:spcAft>
                <a:spcPts val="1000"/>
              </a:spcAft>
              <a:buFont typeface="Wingdings" pitchFamily="2" charset="2"/>
              <a:buChar char="q"/>
            </a:pPr>
            <a:r>
              <a:rPr lang="ar-IQ" dirty="0" smtClean="0">
                <a:latin typeface="Calibri"/>
                <a:ea typeface="Times New Roman"/>
                <a:cs typeface="Times New Roman"/>
              </a:rPr>
              <a:t>مقارنة النتائج التي تم الحصول عليها مع طرق ممارسات أخرى.</a:t>
            </a:r>
            <a:endParaRPr lang="en-US" sz="1400" dirty="0" smtClean="0">
              <a:latin typeface="Calibri"/>
              <a:ea typeface="Times New Roman"/>
              <a:cs typeface="Arial"/>
            </a:endParaRPr>
          </a:p>
          <a:p>
            <a:pPr>
              <a:buFont typeface="Wingdings" pitchFamily="2" charset="2"/>
              <a:buChar char="q"/>
            </a:pPr>
            <a:r>
              <a:rPr lang="ar-IQ" dirty="0" smtClean="0">
                <a:ea typeface="Times New Roman"/>
                <a:cs typeface="Times New Roman"/>
              </a:rPr>
              <a:t>تجري إدارة المختبر التقويم النظامي للعوامل المؤشرة في النتائج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4000" u="sng"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المحور العاشر</a:t>
            </a:r>
            <a:r>
              <a:rPr lang="ar-IQ" sz="4000" dirty="0" smtClean="0">
                <a:solidFill>
                  <a:schemeClr val="tx2"/>
                </a:solidFill>
                <a:effectLst>
                  <a:outerShdw blurRad="38100" dist="38100" dir="2700000" algn="tl">
                    <a:srgbClr val="000000">
                      <a:alpha val="43137"/>
                    </a:srgbClr>
                  </a:outerShdw>
                </a:effectLst>
                <a:latin typeface="Times New Roman" pitchFamily="18" charset="0"/>
                <a:cs typeface="PT Bold Heading" pitchFamily="2" charset="-78"/>
              </a:rPr>
              <a:t>:  أرشفة و خزن التقارير وتسجيلها</a:t>
            </a:r>
            <a:r>
              <a:rPr lang="ar-IQ" sz="4000" dirty="0" smtClean="0">
                <a:effectLst>
                  <a:outerShdw blurRad="38100" dist="38100" dir="2700000" algn="tl">
                    <a:srgbClr val="000000">
                      <a:alpha val="43137"/>
                    </a:srgbClr>
                  </a:outerShdw>
                </a:effectLst>
                <a:latin typeface="Times New Roman" pitchFamily="18" charset="0"/>
                <a:cs typeface="PT Bold Heading" pitchFamily="2" charset="-78"/>
              </a:rPr>
              <a:t/>
            </a:r>
            <a:br>
              <a:rPr lang="ar-IQ" sz="4000" dirty="0" smtClean="0">
                <a:effectLst>
                  <a:outerShdw blurRad="38100" dist="38100" dir="2700000" algn="tl">
                    <a:srgbClr val="000000">
                      <a:alpha val="43137"/>
                    </a:srgbClr>
                  </a:outerShdw>
                </a:effectLst>
                <a:latin typeface="Times New Roman" pitchFamily="18" charset="0"/>
                <a:cs typeface="PT Bold Heading" pitchFamily="2" charset="-78"/>
              </a:rPr>
            </a:br>
            <a:endParaRPr lang="ar-IQ" dirty="0"/>
          </a:p>
        </p:txBody>
      </p:sp>
      <p:sp>
        <p:nvSpPr>
          <p:cNvPr id="3" name="Content Placeholder 2"/>
          <p:cNvSpPr>
            <a:spLocks noGrp="1"/>
          </p:cNvSpPr>
          <p:nvPr>
            <p:ph idx="1"/>
          </p:nvPr>
        </p:nvSpPr>
        <p:spPr/>
        <p:txBody>
          <a:bodyPr/>
          <a:lstStyle/>
          <a:p>
            <a:pPr>
              <a:buNone/>
            </a:pPr>
            <a:endParaRPr lang="en-US" sz="2400" dirty="0" smtClean="0">
              <a:effectLst>
                <a:outerShdw blurRad="38100" dist="38100" dir="2700000" algn="tl">
                  <a:srgbClr val="000000">
                    <a:alpha val="43137"/>
                  </a:srgbClr>
                </a:outerShdw>
              </a:effectLst>
              <a:latin typeface="Times New Roman" pitchFamily="18" charset="0"/>
              <a:cs typeface="PT Bold Heading" pitchFamily="2" charset="-78"/>
            </a:endParaRPr>
          </a:p>
          <a:p>
            <a:pPr algn="just">
              <a:buNone/>
            </a:pPr>
            <a:r>
              <a:rPr lang="ar-IQ" sz="2400" b="1" u="sng" dirty="0" smtClean="0">
                <a:solidFill>
                  <a:schemeClr val="tx2"/>
                </a:solidFill>
                <a:latin typeface="Times New Roman" pitchFamily="18" charset="0"/>
                <a:cs typeface="Times New Roman" pitchFamily="18" charset="0"/>
              </a:rPr>
              <a:t>يتضمن</a:t>
            </a:r>
            <a:r>
              <a:rPr lang="ar-IQ" sz="2400" dirty="0" smtClean="0">
                <a:latin typeface="Times New Roman" pitchFamily="18" charset="0"/>
                <a:cs typeface="Times New Roman" pitchFamily="18" charset="0"/>
              </a:rPr>
              <a:t>: ضبط الوثائق,  ضبط السجلات, تقارير مراجعة, تقارير تدقيق, تقارير نتائج, تعليمات, معايرة, تشريعات او وثائق مرجعية,  طرق الفحص, ادلة الجودة ويستوجب على الاقل تطبيق المتطلبات الاتية:</a:t>
            </a:r>
            <a:endParaRPr lang="en-US" sz="2400" dirty="0" smtClean="0">
              <a:latin typeface="Times New Roman" pitchFamily="18" charset="0"/>
              <a:cs typeface="Times New Roman" pitchFamily="18" charset="0"/>
            </a:endParaRPr>
          </a:p>
          <a:p>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571480"/>
            <a:ext cx="6786610" cy="4686411"/>
          </a:xfrm>
          <a:prstGeom prst="rect">
            <a:avLst/>
          </a:prstGeom>
        </p:spPr>
        <p:txBody>
          <a:bodyPr wrap="square">
            <a:spAutoFit/>
          </a:bodyPr>
          <a:lstStyle/>
          <a:p>
            <a:pPr algn="just">
              <a:lnSpc>
                <a:spcPct val="115000"/>
              </a:lnSpc>
              <a:spcAft>
                <a:spcPts val="1000"/>
              </a:spcAft>
            </a:pPr>
            <a:r>
              <a:rPr lang="ar-IQ" sz="2400" u="sng" dirty="0" smtClean="0">
                <a:solidFill>
                  <a:schemeClr val="tx2"/>
                </a:solidFill>
                <a:latin typeface="Calibri"/>
                <a:ea typeface="Times New Roman"/>
                <a:cs typeface="PT Bold Heading" pitchFamily="2" charset="-78"/>
              </a:rPr>
              <a:t>المتطلبات:</a:t>
            </a:r>
            <a:endParaRPr lang="en-US" sz="2400" dirty="0" smtClean="0">
              <a:solidFill>
                <a:schemeClr val="tx2"/>
              </a:solidFill>
              <a:latin typeface="Calibri"/>
              <a:ea typeface="Times New Roman"/>
              <a:cs typeface="PT Bold Heading" pitchFamily="2" charset="-78"/>
            </a:endParaRPr>
          </a:p>
          <a:p>
            <a:pPr algn="just">
              <a:lnSpc>
                <a:spcPct val="115000"/>
              </a:lnSpc>
              <a:spcAft>
                <a:spcPts val="1000"/>
              </a:spcAft>
              <a:buFont typeface="Wingdings" pitchFamily="2" charset="2"/>
              <a:buChar char="q"/>
            </a:pPr>
            <a:r>
              <a:rPr lang="ar-IQ" sz="2400" dirty="0" smtClean="0">
                <a:latin typeface="Calibri"/>
                <a:ea typeface="Times New Roman"/>
                <a:cs typeface="Times New Roman"/>
              </a:rPr>
              <a:t>تنفذ إدارة المختبر الطريقة الإجرائية لضبط الوثائق القانونية و الفنية و المرجعية و الأدلة و التقارير بأنواعها.</a:t>
            </a:r>
            <a:endParaRPr lang="en-US" sz="2400" dirty="0" smtClean="0">
              <a:latin typeface="Calibri"/>
              <a:ea typeface="Times New Roman"/>
              <a:cs typeface="Arial"/>
            </a:endParaRPr>
          </a:p>
          <a:p>
            <a:pPr algn="just">
              <a:lnSpc>
                <a:spcPct val="115000"/>
              </a:lnSpc>
              <a:spcAft>
                <a:spcPts val="1000"/>
              </a:spcAft>
              <a:buFont typeface="Wingdings" pitchFamily="2" charset="2"/>
              <a:buChar char="q"/>
            </a:pPr>
            <a:r>
              <a:rPr lang="ar-IQ" sz="2400" dirty="0" smtClean="0">
                <a:latin typeface="Calibri"/>
                <a:ea typeface="Times New Roman"/>
                <a:cs typeface="Times New Roman"/>
              </a:rPr>
              <a:t>تنفذ إدارة المختبر الطريقة الإجرائية لضبط السجلات السبعة المحددة على وفق متطلبات معاير (</a:t>
            </a:r>
            <a:r>
              <a:rPr lang="en-US" sz="2400" dirty="0" smtClean="0">
                <a:latin typeface="Times New Roman"/>
                <a:ea typeface="Times New Roman"/>
                <a:cs typeface="Arial"/>
              </a:rPr>
              <a:t>GLP</a:t>
            </a:r>
            <a:r>
              <a:rPr lang="ar-IQ" sz="2400" dirty="0" smtClean="0">
                <a:latin typeface="Calibri"/>
                <a:ea typeface="Times New Roman"/>
                <a:cs typeface="Times New Roman"/>
              </a:rPr>
              <a:t>).</a:t>
            </a:r>
            <a:endParaRPr lang="en-US" sz="2400" dirty="0" smtClean="0">
              <a:latin typeface="Calibri"/>
              <a:ea typeface="Times New Roman"/>
              <a:cs typeface="Arial"/>
            </a:endParaRPr>
          </a:p>
          <a:p>
            <a:pPr algn="just">
              <a:lnSpc>
                <a:spcPct val="115000"/>
              </a:lnSpc>
              <a:spcAft>
                <a:spcPts val="1000"/>
              </a:spcAft>
              <a:buFont typeface="Wingdings" pitchFamily="2" charset="2"/>
              <a:buChar char="q"/>
            </a:pPr>
            <a:r>
              <a:rPr lang="ar-IQ" sz="2400" dirty="0" smtClean="0">
                <a:latin typeface="Calibri"/>
                <a:ea typeface="Times New Roman"/>
                <a:cs typeface="Times New Roman"/>
              </a:rPr>
              <a:t>تعمل إدارة المختبر على المراجعة الدورية للوثائق و تأشير المهمة منها و اتخاذ الإجراءات و الحلول في التطوير و التحسين.</a:t>
            </a:r>
            <a:endParaRPr lang="en-US" sz="2400" dirty="0" smtClean="0">
              <a:latin typeface="Calibri"/>
              <a:ea typeface="Times New Roman"/>
              <a:cs typeface="Arial"/>
            </a:endParaRPr>
          </a:p>
          <a:p>
            <a:pPr>
              <a:buFont typeface="Wingdings" pitchFamily="2" charset="2"/>
              <a:buChar char="q"/>
            </a:pPr>
            <a:r>
              <a:rPr lang="ar-IQ" sz="2400" dirty="0" smtClean="0">
                <a:ea typeface="Times New Roman"/>
                <a:cs typeface="Times New Roman"/>
              </a:rPr>
              <a:t>تعتمد إدارة المختبر استخدام الأختام الملونة وفق سياقات فنية خاصة بوثائق الصدار و المسودة و الوثائق الملغاة لتميز الوثائق و تحقيق جودة الأداء في الاستخدام.</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3600" cap="none" dirty="0" smtClean="0">
                <a:ln>
                  <a:noFill/>
                </a:ln>
                <a:solidFill>
                  <a:schemeClr val="tx2"/>
                </a:solidFill>
                <a:latin typeface="Times New Roman" pitchFamily="18" charset="0"/>
                <a:ea typeface="Times New Roman" pitchFamily="18" charset="0"/>
                <a:cs typeface="Times New Roman" pitchFamily="18" charset="0"/>
              </a:rPr>
              <a:t>ضبط السجلات</a:t>
            </a:r>
            <a:endParaRPr lang="ar-IQ"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6677030"/>
              </p:ext>
            </p:extLst>
          </p:nvPr>
        </p:nvGraphicFramePr>
        <p:xfrm>
          <a:off x="457200" y="1609723"/>
          <a:ext cx="7472386" cy="4676796"/>
        </p:xfrm>
        <a:graphic>
          <a:graphicData uri="http://schemas.openxmlformats.org/drawingml/2006/table">
            <a:tbl>
              <a:tblPr rtl="1" firstRow="1" bandRow="1">
                <a:tableStyleId>{5C22544A-7EE6-4342-B048-85BDC9FD1C3A}</a:tableStyleId>
              </a:tblPr>
              <a:tblGrid>
                <a:gridCol w="1121783"/>
                <a:gridCol w="3253852"/>
                <a:gridCol w="3096751"/>
              </a:tblGrid>
              <a:tr h="587318">
                <a:tc>
                  <a:txBody>
                    <a:bodyPr/>
                    <a:lstStyle/>
                    <a:p>
                      <a:pPr marL="0" marR="0" algn="ctr" rtl="1">
                        <a:lnSpc>
                          <a:spcPct val="150000"/>
                        </a:lnSpc>
                        <a:spcBef>
                          <a:spcPts val="0"/>
                        </a:spcBef>
                        <a:spcAft>
                          <a:spcPts val="0"/>
                        </a:spcAft>
                      </a:pPr>
                      <a:r>
                        <a:rPr lang="ar-IQ" sz="1800" b="1" dirty="0">
                          <a:effectLst/>
                          <a:latin typeface="Arial Black" pitchFamily="34" charset="0"/>
                        </a:rPr>
                        <a:t>ت</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800" b="1" dirty="0">
                          <a:effectLst/>
                          <a:latin typeface="Arial Black" pitchFamily="34" charset="0"/>
                        </a:rPr>
                        <a:t>ضبط السجلات</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800" b="1" dirty="0">
                          <a:effectLst/>
                          <a:latin typeface="Arial Black" pitchFamily="34" charset="0"/>
                        </a:rPr>
                        <a:t>اعمارها لا تتجاوز</a:t>
                      </a:r>
                      <a:endParaRPr lang="en-US" sz="1800" b="1" dirty="0">
                        <a:effectLst/>
                        <a:latin typeface="Arial Black" pitchFamily="34" charset="0"/>
                        <a:ea typeface="Times New Roman"/>
                        <a:cs typeface="Arial"/>
                      </a:endParaRPr>
                    </a:p>
                  </a:txBody>
                  <a:tcPr marL="68580" marR="68580" marT="0" marB="0" anchor="ctr"/>
                </a:tc>
              </a:tr>
              <a:tr h="529312">
                <a:tc>
                  <a:txBody>
                    <a:bodyPr/>
                    <a:lstStyle/>
                    <a:p>
                      <a:pPr marL="0" marR="0" algn="ctr" rtl="1">
                        <a:lnSpc>
                          <a:spcPct val="150000"/>
                        </a:lnSpc>
                        <a:spcBef>
                          <a:spcPts val="0"/>
                        </a:spcBef>
                        <a:spcAft>
                          <a:spcPts val="0"/>
                        </a:spcAft>
                      </a:pPr>
                      <a:r>
                        <a:rPr lang="ar-IQ" sz="1400" b="1" dirty="0">
                          <a:effectLst/>
                          <a:latin typeface="Arial Black" pitchFamily="34" charset="0"/>
                        </a:rPr>
                        <a:t>1</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dirty="0">
                          <a:effectLst/>
                          <a:latin typeface="Arial Black" pitchFamily="34" charset="0"/>
                        </a:rPr>
                        <a:t>سجل ضبط الوثائق</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dirty="0">
                          <a:effectLst/>
                          <a:latin typeface="Arial Black" pitchFamily="34" charset="0"/>
                        </a:rPr>
                        <a:t>سبع سنوات</a:t>
                      </a:r>
                      <a:endParaRPr lang="en-US" sz="1800" b="1" dirty="0">
                        <a:effectLst/>
                        <a:latin typeface="Arial Black" pitchFamily="34" charset="0"/>
                        <a:ea typeface="Times New Roman"/>
                        <a:cs typeface="Arial"/>
                      </a:endParaRPr>
                    </a:p>
                  </a:txBody>
                  <a:tcPr marL="68580" marR="68580" marT="0" marB="0" anchor="ctr"/>
                </a:tc>
              </a:tr>
              <a:tr h="913606">
                <a:tc>
                  <a:txBody>
                    <a:bodyPr/>
                    <a:lstStyle/>
                    <a:p>
                      <a:pPr marL="0" marR="0" algn="ctr" rtl="1">
                        <a:lnSpc>
                          <a:spcPct val="150000"/>
                        </a:lnSpc>
                        <a:spcBef>
                          <a:spcPts val="0"/>
                        </a:spcBef>
                        <a:spcAft>
                          <a:spcPts val="0"/>
                        </a:spcAft>
                      </a:pPr>
                      <a:r>
                        <a:rPr lang="ar-IQ" sz="1400" b="1">
                          <a:effectLst/>
                          <a:latin typeface="Arial Black" pitchFamily="34" charset="0"/>
                        </a:rPr>
                        <a:t>2</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dirty="0">
                          <a:effectLst/>
                          <a:latin typeface="Arial Black" pitchFamily="34" charset="0"/>
                        </a:rPr>
                        <a:t>سجل ضبط التدقيق الداخلي ( </a:t>
                      </a:r>
                      <a:r>
                        <a:rPr lang="ar-IQ" sz="1400" b="1" dirty="0" err="1">
                          <a:effectLst/>
                          <a:latin typeface="Arial Black" pitchFamily="34" charset="0"/>
                        </a:rPr>
                        <a:t>التدقيقات</a:t>
                      </a:r>
                      <a:r>
                        <a:rPr lang="ar-IQ" sz="1400" b="1" dirty="0">
                          <a:effectLst/>
                          <a:latin typeface="Arial Black" pitchFamily="34" charset="0"/>
                        </a:rPr>
                        <a:t> )</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dirty="0">
                          <a:effectLst/>
                          <a:latin typeface="Arial Black" pitchFamily="34" charset="0"/>
                        </a:rPr>
                        <a:t>عشر سنوات</a:t>
                      </a:r>
                      <a:endParaRPr lang="en-US" sz="1800" b="1" dirty="0">
                        <a:effectLst/>
                        <a:latin typeface="Arial Black" pitchFamily="34" charset="0"/>
                        <a:ea typeface="Times New Roman"/>
                        <a:cs typeface="Arial"/>
                      </a:endParaRPr>
                    </a:p>
                  </a:txBody>
                  <a:tcPr marL="68580" marR="68580" marT="0" marB="0" anchor="ctr"/>
                </a:tc>
              </a:tr>
              <a:tr h="529312">
                <a:tc>
                  <a:txBody>
                    <a:bodyPr/>
                    <a:lstStyle/>
                    <a:p>
                      <a:pPr marL="0" marR="0" algn="ctr" rtl="1">
                        <a:lnSpc>
                          <a:spcPct val="150000"/>
                        </a:lnSpc>
                        <a:spcBef>
                          <a:spcPts val="0"/>
                        </a:spcBef>
                        <a:spcAft>
                          <a:spcPts val="0"/>
                        </a:spcAft>
                      </a:pPr>
                      <a:r>
                        <a:rPr lang="ar-IQ" sz="1400" b="1">
                          <a:effectLst/>
                          <a:latin typeface="Arial Black" pitchFamily="34" charset="0"/>
                        </a:rPr>
                        <a:t>3</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dirty="0">
                          <a:effectLst/>
                          <a:latin typeface="Arial Black" pitchFamily="34" charset="0"/>
                        </a:rPr>
                        <a:t>سجل ضبط المعايرة</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dirty="0">
                          <a:effectLst/>
                          <a:latin typeface="Arial Black" pitchFamily="34" charset="0"/>
                        </a:rPr>
                        <a:t>حسب العمر التشغيلي للجهاز</a:t>
                      </a:r>
                      <a:endParaRPr lang="en-US" sz="1800" b="1" dirty="0">
                        <a:effectLst/>
                        <a:latin typeface="Arial Black" pitchFamily="34" charset="0"/>
                        <a:ea typeface="Times New Roman"/>
                        <a:cs typeface="Arial"/>
                      </a:endParaRPr>
                    </a:p>
                  </a:txBody>
                  <a:tcPr marL="68580" marR="68580" marT="0" marB="0" anchor="ctr"/>
                </a:tc>
              </a:tr>
              <a:tr h="529312">
                <a:tc>
                  <a:txBody>
                    <a:bodyPr/>
                    <a:lstStyle/>
                    <a:p>
                      <a:pPr marL="0" marR="0" algn="ctr" rtl="1">
                        <a:lnSpc>
                          <a:spcPct val="150000"/>
                        </a:lnSpc>
                        <a:spcBef>
                          <a:spcPts val="0"/>
                        </a:spcBef>
                        <a:spcAft>
                          <a:spcPts val="0"/>
                        </a:spcAft>
                      </a:pPr>
                      <a:r>
                        <a:rPr lang="ar-IQ" sz="1400" b="1">
                          <a:effectLst/>
                          <a:latin typeface="Arial Black" pitchFamily="34" charset="0"/>
                        </a:rPr>
                        <a:t>4</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a:effectLst/>
                          <a:latin typeface="Arial Black" pitchFamily="34" charset="0"/>
                        </a:rPr>
                        <a:t>سجل ضبط الاجهزة</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dirty="0">
                          <a:effectLst/>
                          <a:latin typeface="Arial Black" pitchFamily="34" charset="0"/>
                        </a:rPr>
                        <a:t>             عشرون سنة</a:t>
                      </a:r>
                      <a:endParaRPr lang="en-US" sz="1800" b="1" dirty="0">
                        <a:effectLst/>
                        <a:latin typeface="Arial Black" pitchFamily="34" charset="0"/>
                        <a:ea typeface="Times New Roman"/>
                        <a:cs typeface="Arial"/>
                      </a:endParaRPr>
                    </a:p>
                  </a:txBody>
                  <a:tcPr marL="68580" marR="68580" marT="0" marB="0" anchor="ctr"/>
                </a:tc>
              </a:tr>
              <a:tr h="529312">
                <a:tc>
                  <a:txBody>
                    <a:bodyPr/>
                    <a:lstStyle/>
                    <a:p>
                      <a:pPr marL="0" marR="0" algn="ctr" rtl="1">
                        <a:lnSpc>
                          <a:spcPct val="150000"/>
                        </a:lnSpc>
                        <a:spcBef>
                          <a:spcPts val="0"/>
                        </a:spcBef>
                        <a:spcAft>
                          <a:spcPts val="0"/>
                        </a:spcAft>
                      </a:pPr>
                      <a:r>
                        <a:rPr lang="ar-IQ" sz="1400" b="1">
                          <a:effectLst/>
                          <a:latin typeface="Arial Black" pitchFamily="34" charset="0"/>
                        </a:rPr>
                        <a:t>5</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a:effectLst/>
                          <a:latin typeface="Arial Black" pitchFamily="34" charset="0"/>
                        </a:rPr>
                        <a:t>سجل ضبط التدريب</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dirty="0">
                          <a:effectLst/>
                          <a:latin typeface="Arial Black" pitchFamily="34" charset="0"/>
                        </a:rPr>
                        <a:t>خمس سنوات</a:t>
                      </a:r>
                      <a:endParaRPr lang="en-US" sz="1800" b="1" dirty="0">
                        <a:effectLst/>
                        <a:latin typeface="Arial Black" pitchFamily="34" charset="0"/>
                        <a:ea typeface="Times New Roman"/>
                        <a:cs typeface="Arial"/>
                      </a:endParaRPr>
                    </a:p>
                  </a:txBody>
                  <a:tcPr marL="68580" marR="68580" marT="0" marB="0" anchor="ctr"/>
                </a:tc>
              </a:tr>
              <a:tr h="529312">
                <a:tc>
                  <a:txBody>
                    <a:bodyPr/>
                    <a:lstStyle/>
                    <a:p>
                      <a:pPr marL="0" marR="0" algn="ctr" rtl="1">
                        <a:lnSpc>
                          <a:spcPct val="150000"/>
                        </a:lnSpc>
                        <a:spcBef>
                          <a:spcPts val="0"/>
                        </a:spcBef>
                        <a:spcAft>
                          <a:spcPts val="0"/>
                        </a:spcAft>
                      </a:pPr>
                      <a:r>
                        <a:rPr lang="ar-IQ" sz="1400" b="1">
                          <a:effectLst/>
                          <a:latin typeface="Arial Black" pitchFamily="34" charset="0"/>
                        </a:rPr>
                        <a:t>6</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a:effectLst/>
                          <a:latin typeface="Arial Black" pitchFamily="34" charset="0"/>
                        </a:rPr>
                        <a:t>سجل ضبط المراجعات الدوريه</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dirty="0">
                          <a:effectLst/>
                          <a:latin typeface="Arial Black" pitchFamily="34" charset="0"/>
                        </a:rPr>
                        <a:t> خمس سنوات</a:t>
                      </a:r>
                      <a:endParaRPr lang="en-US" sz="1800" b="1" dirty="0">
                        <a:effectLst/>
                        <a:latin typeface="Arial Black" pitchFamily="34" charset="0"/>
                        <a:ea typeface="Times New Roman"/>
                        <a:cs typeface="Arial"/>
                      </a:endParaRPr>
                    </a:p>
                  </a:txBody>
                  <a:tcPr marL="68580" marR="68580" marT="0" marB="0" anchor="ctr"/>
                </a:tc>
              </a:tr>
              <a:tr h="529312">
                <a:tc>
                  <a:txBody>
                    <a:bodyPr/>
                    <a:lstStyle/>
                    <a:p>
                      <a:pPr marL="0" marR="0" algn="ctr" rtl="1">
                        <a:lnSpc>
                          <a:spcPct val="150000"/>
                        </a:lnSpc>
                        <a:spcBef>
                          <a:spcPts val="0"/>
                        </a:spcBef>
                        <a:spcAft>
                          <a:spcPts val="0"/>
                        </a:spcAft>
                      </a:pPr>
                      <a:r>
                        <a:rPr lang="ar-IQ" sz="1400" b="1">
                          <a:effectLst/>
                          <a:latin typeface="Arial Black" pitchFamily="34" charset="0"/>
                        </a:rPr>
                        <a:t>7</a:t>
                      </a:r>
                      <a:endParaRPr lang="en-US" sz="1800" b="1" dirty="0">
                        <a:effectLst/>
                        <a:latin typeface="Arial Black" pitchFamily="34" charset="0"/>
                        <a:ea typeface="Times New Roman"/>
                        <a:cs typeface="Arial"/>
                      </a:endParaRPr>
                    </a:p>
                  </a:txBody>
                  <a:tcPr marL="68580" marR="68580" marT="0" marB="0" anchor="ctr"/>
                </a:tc>
                <a:tc>
                  <a:txBody>
                    <a:bodyPr/>
                    <a:lstStyle/>
                    <a:p>
                      <a:pPr marL="0" marR="0" algn="ctr" rtl="1">
                        <a:lnSpc>
                          <a:spcPct val="150000"/>
                        </a:lnSpc>
                        <a:spcBef>
                          <a:spcPts val="0"/>
                        </a:spcBef>
                        <a:spcAft>
                          <a:spcPts val="0"/>
                        </a:spcAft>
                      </a:pPr>
                      <a:r>
                        <a:rPr lang="ar-IQ" sz="1400" b="1" dirty="0">
                          <a:effectLst/>
                          <a:latin typeface="Arial Black" pitchFamily="34" charset="0"/>
                        </a:rPr>
                        <a:t>سجل ضبط الاجراءات التصحيحية</a:t>
                      </a:r>
                      <a:endParaRPr lang="en-US" sz="1800" b="1" dirty="0">
                        <a:effectLst/>
                        <a:latin typeface="Arial Black" pitchFamily="34" charset="0"/>
                        <a:ea typeface="Times New Roman"/>
                        <a:cs typeface="Arial"/>
                      </a:endParaRPr>
                    </a:p>
                  </a:txBody>
                  <a:tcPr marL="68580" marR="68580" marT="0" marB="0" anchor="ctr"/>
                </a:tc>
                <a:tc>
                  <a:txBody>
                    <a:bodyPr/>
                    <a:lstStyle/>
                    <a:p>
                      <a:pPr marL="92710" marR="0" indent="179705" algn="ctr" rtl="1">
                        <a:lnSpc>
                          <a:spcPct val="150000"/>
                        </a:lnSpc>
                        <a:spcBef>
                          <a:spcPts val="0"/>
                        </a:spcBef>
                        <a:spcAft>
                          <a:spcPts val="0"/>
                        </a:spcAft>
                      </a:pPr>
                      <a:r>
                        <a:rPr lang="ar-IQ" sz="1400" b="1" dirty="0">
                          <a:effectLst/>
                          <a:latin typeface="Arial Black" pitchFamily="34" charset="0"/>
                        </a:rPr>
                        <a:t>     خمس سنوات</a:t>
                      </a:r>
                      <a:endParaRPr lang="en-US" sz="1800" b="1" dirty="0">
                        <a:effectLst/>
                        <a:latin typeface="Arial Black" pitchFamily="34" charset="0"/>
                        <a:ea typeface="Times New Roman"/>
                        <a:cs typeface="Arial"/>
                      </a:endParaRPr>
                    </a:p>
                  </a:txBody>
                  <a:tcPr marL="68580" marR="68580" marT="0" marB="0" anchor="ct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474345"/>
            <a:ext cx="7000924" cy="5909310"/>
          </a:xfrm>
          <a:prstGeom prst="rect">
            <a:avLst/>
          </a:prstGeom>
        </p:spPr>
        <p:txBody>
          <a:bodyPr wrap="square">
            <a:spAutoFit/>
          </a:bodyPr>
          <a:lstStyle/>
          <a:p>
            <a:pPr>
              <a:buNone/>
            </a:pPr>
            <a:r>
              <a:rPr lang="ar-IQ" b="1" u="sng" dirty="0" smtClean="0">
                <a:solidFill>
                  <a:schemeClr val="tx2"/>
                </a:solidFill>
                <a:cs typeface="PT Bold Heading" pitchFamily="2" charset="-78"/>
              </a:rPr>
              <a:t>بيانات وزنيه </a:t>
            </a:r>
            <a:endParaRPr lang="en-US" u="sng" dirty="0" smtClean="0">
              <a:solidFill>
                <a:schemeClr val="tx2"/>
              </a:solidFill>
              <a:cs typeface="PT Bold Heading" pitchFamily="2" charset="-78"/>
            </a:endParaRPr>
          </a:p>
          <a:p>
            <a:pPr lvl="0">
              <a:buNone/>
            </a:pPr>
            <a:r>
              <a:rPr lang="ar-IQ" b="1" dirty="0" smtClean="0">
                <a:cs typeface="PT Bold Heading" pitchFamily="2" charset="-78"/>
              </a:rPr>
              <a:t>عدد المحاور= 10 </a:t>
            </a:r>
            <a:endParaRPr lang="en-US" dirty="0" smtClean="0">
              <a:cs typeface="PT Bold Heading" pitchFamily="2" charset="-78"/>
            </a:endParaRPr>
          </a:p>
          <a:p>
            <a:pPr lvl="0">
              <a:buNone/>
            </a:pPr>
            <a:r>
              <a:rPr lang="ar-IQ" b="1" dirty="0" smtClean="0">
                <a:cs typeface="PT Bold Heading" pitchFamily="2" charset="-78"/>
              </a:rPr>
              <a:t>عدد المعايير= 71 </a:t>
            </a:r>
            <a:endParaRPr lang="en-US" dirty="0" smtClean="0">
              <a:cs typeface="PT Bold Heading" pitchFamily="2" charset="-78"/>
            </a:endParaRPr>
          </a:p>
          <a:p>
            <a:pPr lvl="0">
              <a:buNone/>
            </a:pPr>
            <a:r>
              <a:rPr lang="ar-IQ" b="1" dirty="0" smtClean="0">
                <a:cs typeface="PT Bold Heading" pitchFamily="2" charset="-78"/>
              </a:rPr>
              <a:t>اوزان المتطلبات الادارية= 45%  </a:t>
            </a:r>
            <a:endParaRPr lang="en-US" dirty="0" smtClean="0">
              <a:cs typeface="PT Bold Heading" pitchFamily="2" charset="-78"/>
            </a:endParaRPr>
          </a:p>
          <a:p>
            <a:pPr lvl="0">
              <a:buNone/>
            </a:pPr>
            <a:r>
              <a:rPr lang="ar-IQ" b="1" dirty="0" smtClean="0">
                <a:cs typeface="PT Bold Heading" pitchFamily="2" charset="-78"/>
              </a:rPr>
              <a:t>اوزان المتطلبات الفنية= 55% </a:t>
            </a:r>
            <a:endParaRPr lang="en-US" dirty="0" smtClean="0">
              <a:cs typeface="PT Bold Heading" pitchFamily="2" charset="-78"/>
            </a:endParaRPr>
          </a:p>
          <a:p>
            <a:pPr>
              <a:buNone/>
            </a:pPr>
            <a:r>
              <a:rPr lang="en-US" b="1" dirty="0" smtClean="0">
                <a:cs typeface="PT Bold Heading" pitchFamily="2" charset="-78"/>
              </a:rPr>
              <a:t> </a:t>
            </a:r>
            <a:endParaRPr lang="en-US" dirty="0" smtClean="0">
              <a:cs typeface="PT Bold Heading" pitchFamily="2" charset="-78"/>
            </a:endParaRPr>
          </a:p>
          <a:p>
            <a:pPr>
              <a:buNone/>
            </a:pPr>
            <a:r>
              <a:rPr lang="ar-IQ" b="1" dirty="0" smtClean="0">
                <a:cs typeface="PT Bold Heading" pitchFamily="2" charset="-78"/>
              </a:rPr>
              <a:t>قيمة المعيار الواحد من أصل وزن    100% = 1,4 </a:t>
            </a:r>
          </a:p>
          <a:p>
            <a:pPr>
              <a:buNone/>
            </a:pPr>
            <a:endParaRPr lang="en-US" dirty="0" smtClean="0">
              <a:cs typeface="PT Bold Heading" pitchFamily="2" charset="-78"/>
            </a:endParaRPr>
          </a:p>
          <a:p>
            <a:pPr>
              <a:buNone/>
            </a:pPr>
            <a:r>
              <a:rPr lang="ar-IQ" u="sng" dirty="0" smtClean="0">
                <a:solidFill>
                  <a:schemeClr val="tx2"/>
                </a:solidFill>
                <a:cs typeface="PT Bold Heading" pitchFamily="2" charset="-78"/>
              </a:rPr>
              <a:t>المحور  المعيار</a:t>
            </a:r>
            <a:endParaRPr lang="en-US" u="sng" dirty="0" smtClean="0">
              <a:solidFill>
                <a:schemeClr val="tx2"/>
              </a:solidFill>
              <a:cs typeface="PT Bold Heading" pitchFamily="2" charset="-78"/>
            </a:endParaRPr>
          </a:p>
          <a:p>
            <a:pPr>
              <a:buNone/>
            </a:pPr>
            <a:r>
              <a:rPr lang="ar-IQ" b="1" dirty="0" smtClean="0">
                <a:cs typeface="PT Bold Heading" pitchFamily="2" charset="-78"/>
              </a:rPr>
              <a:t>الاول         8× 1,4= 11,2</a:t>
            </a:r>
            <a:r>
              <a:rPr lang="en-US" b="1" dirty="0" smtClean="0">
                <a:cs typeface="PT Bold Heading" pitchFamily="2" charset="-78"/>
              </a:rPr>
              <a:t>      ≈</a:t>
            </a:r>
            <a:r>
              <a:rPr lang="ar-IQ" dirty="0" smtClean="0">
                <a:cs typeface="PT Bold Heading" pitchFamily="2" charset="-78"/>
              </a:rPr>
              <a:t>11,000     اداري </a:t>
            </a:r>
            <a:endParaRPr lang="en-US" dirty="0" smtClean="0">
              <a:cs typeface="PT Bold Heading" pitchFamily="2" charset="-78"/>
            </a:endParaRPr>
          </a:p>
          <a:p>
            <a:pPr>
              <a:buNone/>
            </a:pPr>
            <a:r>
              <a:rPr lang="ar-IQ" b="1" dirty="0" smtClean="0">
                <a:cs typeface="PT Bold Heading" pitchFamily="2" charset="-78"/>
              </a:rPr>
              <a:t>الثاني</a:t>
            </a:r>
            <a:r>
              <a:rPr lang="ar-IQ" dirty="0" smtClean="0">
                <a:cs typeface="PT Bold Heading" pitchFamily="2" charset="-78"/>
              </a:rPr>
              <a:t>         6</a:t>
            </a:r>
            <a:r>
              <a:rPr lang="ar-IQ" b="1" dirty="0" smtClean="0">
                <a:cs typeface="PT Bold Heading" pitchFamily="2" charset="-78"/>
              </a:rPr>
              <a:t>× 1,4= 8,4</a:t>
            </a:r>
            <a:r>
              <a:rPr lang="en-US" b="1" dirty="0" smtClean="0">
                <a:cs typeface="PT Bold Heading" pitchFamily="2" charset="-78"/>
              </a:rPr>
              <a:t>     ≈</a:t>
            </a:r>
            <a:r>
              <a:rPr lang="ar-IQ" dirty="0" smtClean="0">
                <a:cs typeface="PT Bold Heading" pitchFamily="2" charset="-78"/>
              </a:rPr>
              <a:t>8,000        اداري</a:t>
            </a:r>
            <a:endParaRPr lang="en-US" dirty="0" smtClean="0">
              <a:cs typeface="PT Bold Heading" pitchFamily="2" charset="-78"/>
            </a:endParaRPr>
          </a:p>
          <a:p>
            <a:pPr>
              <a:buNone/>
            </a:pPr>
            <a:r>
              <a:rPr lang="ar-IQ" b="1" dirty="0" smtClean="0">
                <a:cs typeface="PT Bold Heading" pitchFamily="2" charset="-78"/>
              </a:rPr>
              <a:t>الثالث        </a:t>
            </a:r>
            <a:r>
              <a:rPr lang="ar-IQ" dirty="0" smtClean="0">
                <a:cs typeface="PT Bold Heading" pitchFamily="2" charset="-78"/>
              </a:rPr>
              <a:t>9</a:t>
            </a:r>
            <a:r>
              <a:rPr lang="ar-IQ" b="1" dirty="0" smtClean="0">
                <a:cs typeface="PT Bold Heading" pitchFamily="2" charset="-78"/>
              </a:rPr>
              <a:t>× 1,4= 12,6</a:t>
            </a:r>
            <a:r>
              <a:rPr lang="en-US" b="1" dirty="0" smtClean="0">
                <a:cs typeface="PT Bold Heading" pitchFamily="2" charset="-78"/>
              </a:rPr>
              <a:t>    ≈</a:t>
            </a:r>
            <a:r>
              <a:rPr lang="ar-IQ" dirty="0" smtClean="0">
                <a:cs typeface="PT Bold Heading" pitchFamily="2" charset="-78"/>
              </a:rPr>
              <a:t>13,000      اداري</a:t>
            </a:r>
            <a:endParaRPr lang="en-US" dirty="0" smtClean="0">
              <a:cs typeface="PT Bold Heading" pitchFamily="2" charset="-78"/>
            </a:endParaRPr>
          </a:p>
          <a:p>
            <a:pPr>
              <a:buNone/>
            </a:pPr>
            <a:r>
              <a:rPr lang="ar-IQ" b="1" dirty="0" smtClean="0">
                <a:cs typeface="PT Bold Heading" pitchFamily="2" charset="-78"/>
              </a:rPr>
              <a:t>الرابع        7× 1,4= 9,8</a:t>
            </a:r>
            <a:r>
              <a:rPr lang="en-US" b="1" dirty="0" smtClean="0">
                <a:cs typeface="PT Bold Heading" pitchFamily="2" charset="-78"/>
              </a:rPr>
              <a:t>      ≈</a:t>
            </a:r>
            <a:r>
              <a:rPr lang="ar-IQ" dirty="0" smtClean="0">
                <a:cs typeface="PT Bold Heading" pitchFamily="2" charset="-78"/>
              </a:rPr>
              <a:t>10,000       فني </a:t>
            </a:r>
            <a:endParaRPr lang="en-US" dirty="0" smtClean="0">
              <a:cs typeface="PT Bold Heading" pitchFamily="2" charset="-78"/>
            </a:endParaRPr>
          </a:p>
          <a:p>
            <a:pPr>
              <a:buNone/>
            </a:pPr>
            <a:r>
              <a:rPr lang="ar-IQ" b="1" dirty="0" smtClean="0">
                <a:cs typeface="PT Bold Heading" pitchFamily="2" charset="-78"/>
              </a:rPr>
              <a:t>الخامس     9× 1,4=12,6</a:t>
            </a:r>
            <a:r>
              <a:rPr lang="en-US" b="1" dirty="0" smtClean="0">
                <a:cs typeface="PT Bold Heading" pitchFamily="2" charset="-78"/>
              </a:rPr>
              <a:t>      ≈</a:t>
            </a:r>
            <a:r>
              <a:rPr lang="ar-IQ" dirty="0" smtClean="0">
                <a:cs typeface="PT Bold Heading" pitchFamily="2" charset="-78"/>
              </a:rPr>
              <a:t>13,000       فني </a:t>
            </a:r>
            <a:endParaRPr lang="en-US" dirty="0" smtClean="0">
              <a:cs typeface="PT Bold Heading" pitchFamily="2" charset="-78"/>
            </a:endParaRPr>
          </a:p>
          <a:p>
            <a:pPr>
              <a:buNone/>
            </a:pPr>
            <a:r>
              <a:rPr lang="ar-IQ" b="1" dirty="0" smtClean="0">
                <a:cs typeface="PT Bold Heading" pitchFamily="2" charset="-78"/>
              </a:rPr>
              <a:t>السادس     7× 1,4= 9,8</a:t>
            </a:r>
            <a:r>
              <a:rPr lang="en-US" b="1" dirty="0" smtClean="0">
                <a:cs typeface="PT Bold Heading" pitchFamily="2" charset="-78"/>
              </a:rPr>
              <a:t>      ≈</a:t>
            </a:r>
            <a:r>
              <a:rPr lang="ar-IQ" dirty="0" smtClean="0">
                <a:cs typeface="PT Bold Heading" pitchFamily="2" charset="-78"/>
              </a:rPr>
              <a:t>10,000       فني </a:t>
            </a:r>
            <a:endParaRPr lang="en-US" dirty="0" smtClean="0">
              <a:cs typeface="PT Bold Heading" pitchFamily="2" charset="-78"/>
            </a:endParaRPr>
          </a:p>
          <a:p>
            <a:pPr>
              <a:buNone/>
            </a:pPr>
            <a:r>
              <a:rPr lang="ar-IQ" b="1" dirty="0" smtClean="0">
                <a:cs typeface="PT Bold Heading" pitchFamily="2" charset="-78"/>
              </a:rPr>
              <a:t>السابع     </a:t>
            </a:r>
            <a:r>
              <a:rPr lang="ar-IQ" dirty="0" smtClean="0">
                <a:cs typeface="PT Bold Heading" pitchFamily="2" charset="-78"/>
              </a:rPr>
              <a:t> 6</a:t>
            </a:r>
            <a:r>
              <a:rPr lang="ar-IQ" b="1" dirty="0" smtClean="0">
                <a:cs typeface="PT Bold Heading" pitchFamily="2" charset="-78"/>
              </a:rPr>
              <a:t>× 1,4= 8,4</a:t>
            </a:r>
            <a:r>
              <a:rPr lang="en-US" b="1" dirty="0" smtClean="0">
                <a:cs typeface="PT Bold Heading" pitchFamily="2" charset="-78"/>
              </a:rPr>
              <a:t>       ≈</a:t>
            </a:r>
            <a:r>
              <a:rPr lang="ar-IQ" dirty="0" smtClean="0">
                <a:cs typeface="PT Bold Heading" pitchFamily="2" charset="-78"/>
              </a:rPr>
              <a:t>8,000         فني </a:t>
            </a:r>
            <a:endParaRPr lang="en-US" dirty="0" smtClean="0">
              <a:cs typeface="PT Bold Heading" pitchFamily="2" charset="-78"/>
            </a:endParaRPr>
          </a:p>
          <a:p>
            <a:pPr>
              <a:buNone/>
            </a:pPr>
            <a:r>
              <a:rPr lang="ar-IQ" b="1" dirty="0" smtClean="0">
                <a:cs typeface="PT Bold Heading" pitchFamily="2" charset="-78"/>
              </a:rPr>
              <a:t>الثامن       </a:t>
            </a:r>
            <a:r>
              <a:rPr lang="ar-IQ" dirty="0" smtClean="0">
                <a:cs typeface="PT Bold Heading" pitchFamily="2" charset="-78"/>
              </a:rPr>
              <a:t>5</a:t>
            </a:r>
            <a:r>
              <a:rPr lang="ar-IQ" b="1" dirty="0" smtClean="0">
                <a:cs typeface="PT Bold Heading" pitchFamily="2" charset="-78"/>
              </a:rPr>
              <a:t>× 1,4= 7</a:t>
            </a:r>
            <a:r>
              <a:rPr lang="en-US" b="1" dirty="0" smtClean="0">
                <a:cs typeface="PT Bold Heading" pitchFamily="2" charset="-78"/>
              </a:rPr>
              <a:t>         ≈</a:t>
            </a:r>
            <a:r>
              <a:rPr lang="ar-IQ" dirty="0" smtClean="0">
                <a:cs typeface="PT Bold Heading" pitchFamily="2" charset="-78"/>
              </a:rPr>
              <a:t>7,000        اداري</a:t>
            </a:r>
            <a:endParaRPr lang="en-US" dirty="0" smtClean="0">
              <a:cs typeface="PT Bold Heading" pitchFamily="2" charset="-78"/>
            </a:endParaRPr>
          </a:p>
          <a:p>
            <a:pPr>
              <a:buNone/>
            </a:pPr>
            <a:r>
              <a:rPr lang="ar-IQ" b="1" dirty="0" smtClean="0">
                <a:cs typeface="PT Bold Heading" pitchFamily="2" charset="-78"/>
              </a:rPr>
              <a:t>التاسع     10× 1,4= 14</a:t>
            </a:r>
            <a:r>
              <a:rPr lang="en-US" b="1" dirty="0" smtClean="0">
                <a:cs typeface="PT Bold Heading" pitchFamily="2" charset="-78"/>
              </a:rPr>
              <a:t>       ≈</a:t>
            </a:r>
            <a:r>
              <a:rPr lang="ar-IQ" dirty="0" smtClean="0">
                <a:cs typeface="PT Bold Heading" pitchFamily="2" charset="-78"/>
              </a:rPr>
              <a:t>14,000      فني</a:t>
            </a:r>
            <a:endParaRPr lang="en-US" dirty="0" smtClean="0">
              <a:cs typeface="PT Bold Heading" pitchFamily="2" charset="-78"/>
            </a:endParaRPr>
          </a:p>
          <a:p>
            <a:pPr>
              <a:buNone/>
            </a:pPr>
            <a:r>
              <a:rPr lang="ar-IQ" b="1" dirty="0" smtClean="0">
                <a:cs typeface="PT Bold Heading" pitchFamily="2" charset="-78"/>
              </a:rPr>
              <a:t>العاشر      </a:t>
            </a:r>
            <a:r>
              <a:rPr lang="ar-IQ" dirty="0" smtClean="0">
                <a:cs typeface="PT Bold Heading" pitchFamily="2" charset="-78"/>
              </a:rPr>
              <a:t>4</a:t>
            </a:r>
            <a:r>
              <a:rPr lang="ar-IQ" b="1" dirty="0" smtClean="0">
                <a:cs typeface="PT Bold Heading" pitchFamily="2" charset="-78"/>
              </a:rPr>
              <a:t>× 1,4= 5,6  </a:t>
            </a:r>
            <a:r>
              <a:rPr lang="en-US" b="1" dirty="0" smtClean="0">
                <a:cs typeface="PT Bold Heading" pitchFamily="2" charset="-78"/>
              </a:rPr>
              <a:t>      ≈</a:t>
            </a:r>
            <a:r>
              <a:rPr lang="ar-IQ" dirty="0" smtClean="0">
                <a:cs typeface="PT Bold Heading" pitchFamily="2" charset="-78"/>
              </a:rPr>
              <a:t>6,000       اداري </a:t>
            </a:r>
            <a:endParaRPr lang="en-US" dirty="0" smtClean="0">
              <a:cs typeface="PT Bold Heading" pitchFamily="2" charset="-78"/>
            </a:endParaRPr>
          </a:p>
          <a:p>
            <a:pPr>
              <a:buNone/>
            </a:pPr>
            <a:r>
              <a:rPr lang="ar-IQ" b="1" dirty="0" smtClean="0">
                <a:cs typeface="PT Bold Heading" pitchFamily="2" charset="-78"/>
              </a:rPr>
              <a:t> </a:t>
            </a:r>
            <a:endParaRPr lang="en-US" dirty="0" smtClean="0">
              <a:cs typeface="PT Bold Heading" pitchFamily="2" charset="-78"/>
            </a:endParaRPr>
          </a:p>
          <a:p>
            <a:pPr>
              <a:buNone/>
            </a:pPr>
            <a:r>
              <a:rPr lang="ar-IQ" b="1" dirty="0" smtClean="0">
                <a:cs typeface="PT Bold Heading" pitchFamily="2" charset="-78"/>
              </a:rPr>
              <a:t>                                                          100%    المجموع </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chemeClr val="tx2">
                    <a:lumMod val="60000"/>
                    <a:lumOff val="40000"/>
                  </a:schemeClr>
                </a:solidFill>
              </a:rPr>
              <a:t>المصادر </a:t>
            </a:r>
            <a:endParaRPr lang="ar-IQ" dirty="0">
              <a:solidFill>
                <a:schemeClr val="tx2">
                  <a:lumMod val="60000"/>
                  <a:lumOff val="40000"/>
                </a:schemeClr>
              </a:solidFill>
            </a:endParaRPr>
          </a:p>
        </p:txBody>
      </p:sp>
      <p:sp>
        <p:nvSpPr>
          <p:cNvPr id="3" name="Content Placeholder 2"/>
          <p:cNvSpPr>
            <a:spLocks noGrp="1"/>
          </p:cNvSpPr>
          <p:nvPr>
            <p:ph idx="1"/>
          </p:nvPr>
        </p:nvSpPr>
        <p:spPr/>
        <p:txBody>
          <a:bodyPr/>
          <a:lstStyle/>
          <a:p>
            <a:r>
              <a:rPr lang="ar-IQ" sz="2400" dirty="0" smtClean="0">
                <a:latin typeface="Arial" pitchFamily="34" charset="0"/>
                <a:cs typeface="Arial" pitchFamily="34" charset="0"/>
              </a:rPr>
              <a:t>1-</a:t>
            </a:r>
            <a:r>
              <a:rPr lang="ar-IQ" sz="2400" dirty="0" smtClean="0">
                <a:ln w="11430"/>
                <a:effectLst>
                  <a:outerShdw blurRad="80000" dist="40000" dir="5040000" algn="tl">
                    <a:srgbClr val="000000">
                      <a:alpha val="30000"/>
                    </a:srgbClr>
                  </a:outerShdw>
                </a:effectLst>
                <a:latin typeface="Arial" pitchFamily="34" charset="0"/>
                <a:cs typeface="Arial" pitchFamily="34" charset="0"/>
              </a:rPr>
              <a:t>المعايير الوطنية للمختبر التعليمي الجيد- </a:t>
            </a:r>
            <a:r>
              <a:rPr lang="en-US" sz="2400" dirty="0" smtClean="0">
                <a:ln w="11430"/>
                <a:effectLst>
                  <a:outerShdw blurRad="80000" dist="40000" dir="5040000" algn="tl">
                    <a:srgbClr val="000000">
                      <a:alpha val="30000"/>
                    </a:srgbClr>
                  </a:outerShdw>
                </a:effectLst>
                <a:latin typeface="Arial" pitchFamily="34" charset="0"/>
                <a:cs typeface="Arial" pitchFamily="34" charset="0"/>
              </a:rPr>
              <a:t>(IRAQI GLP)</a:t>
            </a:r>
            <a:r>
              <a:rPr lang="ar-IQ" sz="2400" dirty="0" smtClean="0">
                <a:ln w="11430"/>
                <a:effectLst>
                  <a:outerShdw blurRad="80000" dist="40000" dir="5040000" algn="tl">
                    <a:srgbClr val="000000">
                      <a:alpha val="30000"/>
                    </a:srgbClr>
                  </a:outerShdw>
                </a:effectLst>
                <a:latin typeface="Arial" pitchFamily="34" charset="0"/>
                <a:cs typeface="Arial" pitchFamily="34" charset="0"/>
              </a:rPr>
              <a:t> - جهاز الاشراف والتقويم العلمي -دائرة ضمان الجودة والاعتماد الأكاديمي –قسم اعتماد المختبرات – 2015</a:t>
            </a:r>
            <a:endParaRPr lang="en-US" sz="2400" dirty="0" smtClean="0">
              <a:ln w="11430"/>
              <a:effectLst>
                <a:outerShdw blurRad="80000" dist="40000" dir="5040000" algn="tl">
                  <a:srgbClr val="000000">
                    <a:alpha val="30000"/>
                  </a:srgbClr>
                </a:outerShdw>
              </a:effectLst>
              <a:latin typeface="Arial" pitchFamily="34" charset="0"/>
              <a:cs typeface="Arial" pitchFamily="34" charset="0"/>
            </a:endParaRPr>
          </a:p>
          <a:p>
            <a:r>
              <a:rPr lang="ar-IQ" dirty="0" smtClean="0">
                <a:latin typeface="Arial" pitchFamily="34" charset="0"/>
                <a:cs typeface="Arial" pitchFamily="34" charset="0"/>
              </a:rPr>
              <a:t>عامر احمد غازي – رئيس مدقيقين دولي -</a:t>
            </a:r>
            <a:r>
              <a:rPr lang="ar-IQ" sz="2800" dirty="0" smtClean="0">
                <a:latin typeface="Arial" pitchFamily="34" charset="0"/>
                <a:cs typeface="Arial" pitchFamily="34" charset="0"/>
              </a:rPr>
              <a:t>متطلبات الخطة الاستراتيجية لنيل الاعتمــــــاد الاكاديمي للمؤسسات-</a:t>
            </a:r>
            <a:r>
              <a:rPr lang="ar-EG" sz="2800" dirty="0" smtClean="0">
                <a:latin typeface="Arial" pitchFamily="34" charset="0"/>
                <a:cs typeface="Arial" pitchFamily="34" charset="0"/>
              </a:rPr>
              <a:t>12-15</a:t>
            </a:r>
            <a:r>
              <a:rPr lang="ar-EG" sz="2800" dirty="0" smtClean="0"/>
              <a:t> </a:t>
            </a:r>
            <a:r>
              <a:rPr lang="ar-EG" sz="2800" dirty="0" smtClean="0">
                <a:latin typeface="Arial" pitchFamily="34" charset="0"/>
                <a:cs typeface="Arial" pitchFamily="34" charset="0"/>
              </a:rPr>
              <a:t>يوليو 2009</a:t>
            </a:r>
          </a:p>
          <a:p>
            <a:endParaRPr lang="ar-IQ"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05506"/>
            <a:ext cx="4572000" cy="3046988"/>
          </a:xfrm>
          <a:prstGeom prst="rect">
            <a:avLst/>
          </a:prstGeom>
        </p:spPr>
        <p:txBody>
          <a:bodyPr>
            <a:spAutoFit/>
          </a:bodyPr>
          <a:lstStyle/>
          <a:p>
            <a:pPr algn="ctr"/>
            <a:r>
              <a:rPr lang="ar-IQ" sz="9600" dirty="0" smtClean="0">
                <a:solidFill>
                  <a:schemeClr val="tx2"/>
                </a:solidFill>
                <a:cs typeface="Diwani Outline Shaded" pitchFamily="2" charset="-78"/>
              </a:rPr>
              <a:t>شكرا لاصغائكم </a:t>
            </a:r>
            <a:endParaRPr lang="ar-IQ" sz="9600" dirty="0">
              <a:solidFill>
                <a:schemeClr val="tx2"/>
              </a:solidFill>
              <a:cs typeface="Diwani Outline Shaded"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7239000" cy="1785950"/>
          </a:xfrm>
        </p:spPr>
        <p:txBody>
          <a:bodyPr>
            <a:normAutofit/>
          </a:bodyPr>
          <a:lstStyle/>
          <a:p>
            <a:pPr algn="ctr"/>
            <a:r>
              <a:rPr lang="ar-IQ"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Times New Roman" pitchFamily="18" charset="0"/>
                <a:cs typeface="Times New Roman" pitchFamily="18" charset="0"/>
              </a:rPr>
              <a:t>الغرض من </a:t>
            </a:r>
            <a:r>
              <a:rPr lang="ar-SA"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Times New Roman" pitchFamily="18" charset="0"/>
                <a:cs typeface="Times New Roman" pitchFamily="18" charset="0"/>
              </a:rPr>
              <a:t>الممارسات المختبرية للمختبر الجيد(</a:t>
            </a:r>
            <a:r>
              <a:rPr lang="en-US"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Times New Roman" pitchFamily="18" charset="0"/>
                <a:cs typeface="Times New Roman" pitchFamily="18" charset="0"/>
              </a:rPr>
              <a:t>GLP</a:t>
            </a:r>
            <a:r>
              <a:rPr lang="ar-SA"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Times New Roman" pitchFamily="18" charset="0"/>
                <a:cs typeface="Times New Roman" pitchFamily="18" charset="0"/>
              </a:rPr>
              <a:t>)</a:t>
            </a:r>
            <a:r>
              <a:rPr lang="en-US"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Times New Roman" pitchFamily="18" charset="0"/>
                <a:cs typeface="Times New Roman" pitchFamily="18" charset="0"/>
              </a:rPr>
              <a:t/>
            </a:r>
            <a:br>
              <a:rPr lang="en-US"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Times New Roman" pitchFamily="18" charset="0"/>
                <a:cs typeface="Times New Roman" pitchFamily="18" charset="0"/>
              </a:rPr>
            </a:br>
            <a:endParaRPr lang="ar-IQ" dirty="0">
              <a:solidFill>
                <a:schemeClr val="tx1"/>
              </a:solidFill>
            </a:endParaRPr>
          </a:p>
        </p:txBody>
      </p:sp>
      <p:sp>
        <p:nvSpPr>
          <p:cNvPr id="3" name="Content Placeholder 2"/>
          <p:cNvSpPr>
            <a:spLocks noGrp="1"/>
          </p:cNvSpPr>
          <p:nvPr>
            <p:ph idx="1"/>
          </p:nvPr>
        </p:nvSpPr>
        <p:spPr>
          <a:xfrm>
            <a:off x="457200" y="1928802"/>
            <a:ext cx="7239000" cy="4214842"/>
          </a:xfrm>
        </p:spPr>
        <p:txBody>
          <a:bodyPr/>
          <a:lstStyle/>
          <a:p>
            <a:pPr>
              <a:buNone/>
            </a:pP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Font typeface="Wingdings" pitchFamily="2" charset="2"/>
              <a:buChar char="q"/>
            </a:pPr>
            <a:r>
              <a:rPr lang="ar-SA" dirty="0" smtClean="0">
                <a:latin typeface="Times New Roman" pitchFamily="18" charset="0"/>
                <a:cs typeface="Times New Roman" pitchFamily="18" charset="0"/>
              </a:rPr>
              <a:t>الارتقاء بمستوى المختبرات التعليمية.</a:t>
            </a:r>
            <a:endParaRPr lang="en-US" dirty="0" smtClean="0">
              <a:latin typeface="Times New Roman" pitchFamily="18" charset="0"/>
              <a:cs typeface="Times New Roman" pitchFamily="18" charset="0"/>
            </a:endParaRPr>
          </a:p>
          <a:p>
            <a:pPr>
              <a:buFont typeface="Wingdings" pitchFamily="2" charset="2"/>
              <a:buChar char="q"/>
            </a:pPr>
            <a:r>
              <a:rPr lang="ar-SA" dirty="0" smtClean="0">
                <a:latin typeface="Times New Roman" pitchFamily="18" charset="0"/>
                <a:cs typeface="Times New Roman" pitchFamily="18" charset="0"/>
              </a:rPr>
              <a:t>زيادة الثقة في نتائج الاختبار والقياس </a:t>
            </a:r>
            <a:endParaRPr lang="en-US" dirty="0" smtClean="0">
              <a:latin typeface="Times New Roman" pitchFamily="18" charset="0"/>
              <a:cs typeface="Times New Roman" pitchFamily="18" charset="0"/>
            </a:endParaRPr>
          </a:p>
          <a:p>
            <a:pPr>
              <a:buFont typeface="Wingdings" pitchFamily="2" charset="2"/>
              <a:buChar char="q"/>
            </a:pPr>
            <a:r>
              <a:rPr lang="ar-SA" dirty="0" smtClean="0">
                <a:latin typeface="Times New Roman" pitchFamily="18" charset="0"/>
                <a:cs typeface="Times New Roman" pitchFamily="18" charset="0"/>
              </a:rPr>
              <a:t>زيادة ثقة ادارة المؤسسة التعليمية في جودة أداء منتجها ألتعليمي </a:t>
            </a:r>
            <a:endParaRPr lang="en-US" dirty="0" smtClean="0">
              <a:latin typeface="Times New Roman" pitchFamily="18" charset="0"/>
              <a:cs typeface="Times New Roman" pitchFamily="18" charset="0"/>
            </a:endParaRPr>
          </a:p>
          <a:p>
            <a:pPr>
              <a:buFont typeface="Wingdings" pitchFamily="2" charset="2"/>
              <a:buChar char="q"/>
            </a:pPr>
            <a:r>
              <a:rPr lang="ar-SA" dirty="0" smtClean="0">
                <a:latin typeface="Times New Roman" pitchFamily="18" charset="0"/>
                <a:cs typeface="Times New Roman" pitchFamily="18" charset="0"/>
              </a:rPr>
              <a:t>ضبط الاجراء غير المطابق للمعايرة أو الاختبار من خلال الطريقة الاجرائية المتمثلة بالإجراء التصحيحي والإجراء الوقائي</a:t>
            </a:r>
            <a:endParaRPr lang="en-US" dirty="0" smtClean="0">
              <a:latin typeface="Times New Roman" pitchFamily="18" charset="0"/>
              <a:cs typeface="Times New Roman" pitchFamily="18" charset="0"/>
            </a:endParaRPr>
          </a:p>
          <a:p>
            <a:pPr>
              <a:buFont typeface="Wingdings" pitchFamily="2" charset="2"/>
              <a:buChar char="q"/>
            </a:pPr>
            <a:r>
              <a:rPr lang="ar-SA" dirty="0" smtClean="0">
                <a:latin typeface="Times New Roman" pitchFamily="18" charset="0"/>
                <a:cs typeface="Times New Roman" pitchFamily="18" charset="0"/>
              </a:rPr>
              <a:t>تحقيق التطوير والتحسين المستمر </a:t>
            </a:r>
            <a:endParaRPr lang="en-US" dirty="0" smtClean="0">
              <a:latin typeface="Times New Roman" pitchFamily="18" charset="0"/>
              <a:cs typeface="Times New Roman" pitchFamily="18" charset="0"/>
            </a:endParaRPr>
          </a:p>
          <a:p>
            <a:pPr>
              <a:buNone/>
            </a:pPr>
            <a:endParaRPr lang="ar-IQ" dirty="0" smtClean="0">
              <a:latin typeface="Times New Roman" pitchFamily="18" charset="0"/>
              <a:cs typeface="Times New Roman" pitchFamily="18" charset="0"/>
            </a:endParaRP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4000" u="sng" dirty="0" smtClean="0">
                <a:solidFill>
                  <a:schemeClr val="tx1"/>
                </a:solidFill>
                <a:latin typeface="Times New Roman" pitchFamily="18" charset="0"/>
                <a:cs typeface="PT Bold Heading" pitchFamily="2" charset="-78"/>
              </a:rPr>
              <a:t>المحور الاول</a:t>
            </a:r>
            <a:r>
              <a:rPr lang="ar-IQ" sz="4000" dirty="0" smtClean="0">
                <a:solidFill>
                  <a:schemeClr val="tx1"/>
                </a:solidFill>
                <a:latin typeface="Times New Roman" pitchFamily="18" charset="0"/>
                <a:cs typeface="PT Bold Heading" pitchFamily="2" charset="-78"/>
              </a:rPr>
              <a:t>: المنظمة والعاملين/ المختبر  </a:t>
            </a:r>
            <a:r>
              <a:rPr lang="en-US" sz="4000" dirty="0" smtClean="0">
                <a:solidFill>
                  <a:schemeClr val="tx1"/>
                </a:solidFill>
                <a:latin typeface="Times New Roman" pitchFamily="18" charset="0"/>
                <a:cs typeface="PT Bold Heading" pitchFamily="2" charset="-78"/>
              </a:rPr>
              <a:t/>
            </a:r>
            <a:br>
              <a:rPr lang="en-US" sz="4000" dirty="0" smtClean="0">
                <a:solidFill>
                  <a:schemeClr val="tx1"/>
                </a:solidFill>
                <a:latin typeface="Times New Roman" pitchFamily="18" charset="0"/>
                <a:cs typeface="PT Bold Heading" pitchFamily="2" charset="-78"/>
              </a:rPr>
            </a:br>
            <a:endParaRPr lang="ar-IQ" dirty="0">
              <a:solidFill>
                <a:schemeClr val="tx1"/>
              </a:solidFill>
            </a:endParaRPr>
          </a:p>
        </p:txBody>
      </p:sp>
      <p:sp>
        <p:nvSpPr>
          <p:cNvPr id="3" name="Content Placeholder 2"/>
          <p:cNvSpPr>
            <a:spLocks noGrp="1"/>
          </p:cNvSpPr>
          <p:nvPr>
            <p:ph idx="1"/>
          </p:nvPr>
        </p:nvSpPr>
        <p:spPr/>
        <p:txBody>
          <a:bodyPr/>
          <a:lstStyle/>
          <a:p>
            <a:endParaRPr lang="ar-IQ" dirty="0" smtClean="0">
              <a:latin typeface="Times New Roman" pitchFamily="18" charset="0"/>
              <a:cs typeface="Times New Roman" pitchFamily="18" charset="0"/>
            </a:endParaRPr>
          </a:p>
          <a:p>
            <a:pPr>
              <a:buNone/>
            </a:pPr>
            <a:endParaRPr lang="ar-IQ" b="1" u="sng" dirty="0" smtClean="0">
              <a:latin typeface="Times New Roman" pitchFamily="18" charset="0"/>
              <a:cs typeface="Times New Roman" pitchFamily="18" charset="0"/>
            </a:endParaRPr>
          </a:p>
          <a:p>
            <a:pPr>
              <a:buNone/>
            </a:pPr>
            <a:r>
              <a:rPr lang="ar-IQ" b="1" u="sng" dirty="0" smtClean="0">
                <a:latin typeface="Times New Roman" pitchFamily="18" charset="0"/>
                <a:cs typeface="Times New Roman" pitchFamily="18" charset="0"/>
              </a:rPr>
              <a:t>يتضمن:</a:t>
            </a:r>
            <a:r>
              <a:rPr lang="ar-IQ" b="1" dirty="0" smtClean="0">
                <a:latin typeface="Times New Roman" pitchFamily="18" charset="0"/>
                <a:cs typeface="Times New Roman" pitchFamily="18" charset="0"/>
              </a:rPr>
              <a:t> </a:t>
            </a:r>
            <a:r>
              <a:rPr lang="ar-IQ" dirty="0" smtClean="0">
                <a:latin typeface="Times New Roman" pitchFamily="18" charset="0"/>
                <a:cs typeface="Times New Roman" pitchFamily="18" charset="0"/>
              </a:rPr>
              <a:t>الادارة</a:t>
            </a:r>
            <a:r>
              <a:rPr lang="ar-IQ" b="1" dirty="0" smtClean="0">
                <a:latin typeface="Times New Roman" pitchFamily="18" charset="0"/>
                <a:cs typeface="Times New Roman" pitchFamily="18" charset="0"/>
              </a:rPr>
              <a:t>، </a:t>
            </a:r>
            <a:r>
              <a:rPr lang="ar-IQ" dirty="0" smtClean="0">
                <a:latin typeface="Times New Roman" pitchFamily="18" charset="0"/>
                <a:cs typeface="Times New Roman" pitchFamily="18" charset="0"/>
              </a:rPr>
              <a:t>المسؤوليات، التعهد، الدراسات، الباحث، العاملين، قيادة المختبر، رضا الزبون  وبناء قدرات العاملين في تحمل المسؤولية  ويستوجب على الاقل تطبيق المتطلبات الاتية:</a:t>
            </a:r>
            <a:endParaRPr lang="en-US" dirty="0" smtClean="0">
              <a:latin typeface="Times New Roman" pitchFamily="18" charset="0"/>
              <a:cs typeface="Times New Roman" pitchFamily="18" charset="0"/>
            </a:endParaRP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335846"/>
            <a:ext cx="6929486" cy="5509200"/>
          </a:xfrm>
          <a:prstGeom prst="rect">
            <a:avLst/>
          </a:prstGeom>
        </p:spPr>
        <p:txBody>
          <a:bodyPr wrap="square">
            <a:spAutoFit/>
          </a:bodyPr>
          <a:lstStyle/>
          <a:p>
            <a:pPr>
              <a:buNone/>
            </a:pPr>
            <a:r>
              <a:rPr lang="ar-IQ" sz="3200" b="1" u="sng" dirty="0" smtClean="0">
                <a:latin typeface="Times New Roman" pitchFamily="18" charset="0"/>
                <a:cs typeface="PT Bold Heading" pitchFamily="2" charset="-78"/>
              </a:rPr>
              <a:t>المتطلبات:</a:t>
            </a:r>
            <a:endParaRPr lang="en-US" sz="3200" b="1" dirty="0" smtClean="0">
              <a:latin typeface="Times New Roman" pitchFamily="18" charset="0"/>
              <a:cs typeface="PT Bold Heading" pitchFamily="2" charset="-78"/>
            </a:endParaRPr>
          </a:p>
          <a:p>
            <a:pPr lvl="0">
              <a:buFont typeface="Wingdings" pitchFamily="2" charset="2"/>
              <a:buChar char="q"/>
            </a:pPr>
            <a:r>
              <a:rPr lang="ar-IQ" sz="2000" dirty="0" smtClean="0">
                <a:latin typeface="Times New Roman" pitchFamily="18" charset="0"/>
                <a:cs typeface="Times New Roman" pitchFamily="18" charset="0"/>
              </a:rPr>
              <a:t>تحديد المهام والواجبات والمسؤوليات والصلاحيات( الوصف الوظيفي) وبكل دقة على مستوى العاملين في المختبر/ المعمل وتكون معلنة وموثقة</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وضع سياسة جودة المختبر/ المعمل بما يحقق دور جميع العاملين ومسؤولياتهم تجاه جودة النتائج ورضا الزبون وتكون معلنه في مداخل المختبرات </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ادارة المختبر تعلن عن تعهدها أمام الجهات الادارية العُليا والمستفيدة من المؤسسة التعليمية في تحقيق ضمان جودة التدريب للطلبة وعلى ان يوثق التعهد ويُعلن</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يتضمن التعهد قدرة ادارة المختبر بتأمين كل متطلبات ممارسة المختبر الجيد في فاعلية المختبر وتفعيل اجراءاته العلمية على وفق متطلبات معايير </a:t>
            </a:r>
            <a:r>
              <a:rPr lang="en-GB" sz="2000" dirty="0" smtClean="0">
                <a:latin typeface="Times New Roman" pitchFamily="18" charset="0"/>
                <a:cs typeface="Times New Roman" pitchFamily="18" charset="0"/>
              </a:rPr>
              <a:t>GLP</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تطبيق الممارسات العلمية المثلى والمختارة من قبل ادارة المختبر على وفق دراسة دقيقة</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تحديد مجموعة المبادئ من قبل ادارة المختبر في ضبط الجودة من خلال الاختبارات المختبرية والتنفيذ والمراقبة والتسجيل والأرشفة</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ادارة المختبر تضع الرؤية والرسالة والأهداف للمختبرات ذات الاهداف المشتركة على وفق الاختصاص </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تحديد الهيكلية الادارية وممثل ادارة جودة المختبرات وموقع المختبر للمنظومة التعليمية</a:t>
            </a:r>
            <a:endParaRPr lang="en-US" sz="20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4000" u="sng"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PT Bold Heading" pitchFamily="2" charset="-78"/>
              </a:rPr>
              <a:t>المحور الثاني</a:t>
            </a:r>
            <a:r>
              <a:rPr lang="ar-IQ" sz="4000"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PT Bold Heading" pitchFamily="2" charset="-78"/>
              </a:rPr>
              <a:t>: برنامج ضمان الجودة </a:t>
            </a:r>
            <a:r>
              <a:rPr lang="ar-IQ" dirty="0" smtClean="0">
                <a:effectLst>
                  <a:outerShdw blurRad="38100" dist="38100" dir="2700000" algn="tl">
                    <a:srgbClr val="000000">
                      <a:alpha val="43137"/>
                    </a:srgbClr>
                  </a:outerShdw>
                </a:effectLst>
                <a:latin typeface="Times New Roman" pitchFamily="18" charset="0"/>
                <a:cs typeface="PT Bold Heading" pitchFamily="2" charset="-78"/>
              </a:rPr>
              <a:t/>
            </a:r>
            <a:br>
              <a:rPr lang="ar-IQ" dirty="0" smtClean="0">
                <a:effectLst>
                  <a:outerShdw blurRad="38100" dist="38100" dir="2700000" algn="tl">
                    <a:srgbClr val="000000">
                      <a:alpha val="43137"/>
                    </a:srgbClr>
                  </a:outerShdw>
                </a:effectLst>
                <a:latin typeface="Times New Roman" pitchFamily="18" charset="0"/>
                <a:cs typeface="PT Bold Heading" pitchFamily="2" charset="-78"/>
              </a:rPr>
            </a:br>
            <a:endParaRPr lang="ar-IQ" dirty="0"/>
          </a:p>
        </p:txBody>
      </p:sp>
      <p:sp>
        <p:nvSpPr>
          <p:cNvPr id="3" name="Rectangle 2"/>
          <p:cNvSpPr/>
          <p:nvPr/>
        </p:nvSpPr>
        <p:spPr>
          <a:xfrm>
            <a:off x="1357290" y="2000240"/>
            <a:ext cx="6286544" cy="1938992"/>
          </a:xfrm>
          <a:prstGeom prst="rect">
            <a:avLst/>
          </a:prstGeom>
        </p:spPr>
        <p:txBody>
          <a:bodyPr wrap="square">
            <a:spAutoFit/>
          </a:bodyPr>
          <a:lstStyle/>
          <a:p>
            <a:pPr>
              <a:buNone/>
            </a:pPr>
            <a:endParaRPr lang="en-US" dirty="0" smtClean="0">
              <a:effectLst>
                <a:outerShdw blurRad="38100" dist="38100" dir="2700000" algn="tl">
                  <a:srgbClr val="000000">
                    <a:alpha val="43137"/>
                  </a:srgbClr>
                </a:outerShdw>
              </a:effectLst>
              <a:latin typeface="Times New Roman" pitchFamily="18" charset="0"/>
              <a:cs typeface="PT Bold Heading" pitchFamily="2" charset="-78"/>
            </a:endParaRPr>
          </a:p>
          <a:p>
            <a:pPr>
              <a:buNone/>
            </a:pPr>
            <a:endParaRPr lang="en-US" dirty="0" smtClean="0">
              <a:latin typeface="Times New Roman" pitchFamily="18" charset="0"/>
              <a:cs typeface="Times New Roman" pitchFamily="18" charset="0"/>
            </a:endParaRPr>
          </a:p>
          <a:p>
            <a:pPr>
              <a:buNone/>
            </a:pPr>
            <a:r>
              <a:rPr lang="ar-IQ" sz="2800" b="1" u="sng" dirty="0" smtClean="0">
                <a:solidFill>
                  <a:schemeClr val="bg2">
                    <a:lumMod val="50000"/>
                  </a:schemeClr>
                </a:solidFill>
                <a:latin typeface="Times New Roman" pitchFamily="18" charset="0"/>
                <a:cs typeface="Times New Roman" pitchFamily="18" charset="0"/>
              </a:rPr>
              <a:t>يتضمن: </a:t>
            </a:r>
            <a:r>
              <a:rPr lang="ar-IQ" sz="2800" dirty="0" smtClean="0">
                <a:solidFill>
                  <a:schemeClr val="bg2">
                    <a:lumMod val="50000"/>
                  </a:schemeClr>
                </a:solidFill>
                <a:latin typeface="Times New Roman" pitchFamily="18" charset="0"/>
                <a:cs typeface="Times New Roman" pitchFamily="18" charset="0"/>
              </a:rPr>
              <a:t> </a:t>
            </a:r>
            <a:r>
              <a:rPr lang="ar-IQ" sz="2800" dirty="0" smtClean="0">
                <a:latin typeface="Times New Roman" pitchFamily="18" charset="0"/>
                <a:cs typeface="Times New Roman" pitchFamily="18" charset="0"/>
              </a:rPr>
              <a:t>الافراد المسئولون عن ضمان الجودة، التدريب،الدقة ، التقييم الذاتي، التدقيق ويستوجب على الاقل تطبيق المتطلبات الاتية:</a:t>
            </a: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85728"/>
            <a:ext cx="7858180" cy="6124754"/>
          </a:xfrm>
          <a:prstGeom prst="rect">
            <a:avLst/>
          </a:prstGeom>
        </p:spPr>
        <p:txBody>
          <a:bodyPr wrap="square">
            <a:spAutoFit/>
          </a:bodyPr>
          <a:lstStyle/>
          <a:p>
            <a:pPr>
              <a:buNone/>
            </a:pPr>
            <a:r>
              <a:rPr lang="ar-IQ" sz="3200" b="1" u="sng"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PT Bold Heading" pitchFamily="2" charset="-78"/>
              </a:rPr>
              <a:t>المتطلبات:</a:t>
            </a:r>
            <a:endParaRPr lang="en-US" sz="3200" b="1" u="sng"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PT Bold Heading" pitchFamily="2" charset="-78"/>
            </a:endParaRPr>
          </a:p>
          <a:p>
            <a:pPr lvl="0">
              <a:buFont typeface="Wingdings" pitchFamily="2" charset="2"/>
              <a:buChar char="q"/>
            </a:pPr>
            <a:r>
              <a:rPr lang="ar-IQ" sz="2400" dirty="0" smtClean="0">
                <a:latin typeface="Times New Roman" pitchFamily="18" charset="0"/>
                <a:cs typeface="Times New Roman" pitchFamily="18" charset="0"/>
              </a:rPr>
              <a:t>تعمل ادارة المختبر على وضع خطة فعلية للتقييم الذاتي وتحليل نتائج المؤثرات</a:t>
            </a:r>
            <a:endParaRPr lang="en-US" sz="2400" dirty="0" smtClean="0">
              <a:latin typeface="Times New Roman" pitchFamily="18" charset="0"/>
              <a:cs typeface="Times New Roman" pitchFamily="18" charset="0"/>
            </a:endParaRPr>
          </a:p>
          <a:p>
            <a:pPr lvl="0">
              <a:buFont typeface="Wingdings" pitchFamily="2" charset="2"/>
              <a:buChar char="q"/>
            </a:pPr>
            <a:r>
              <a:rPr lang="ar-IQ" sz="2400" dirty="0" smtClean="0">
                <a:latin typeface="Times New Roman" pitchFamily="18" charset="0"/>
                <a:cs typeface="Times New Roman" pitchFamily="18" charset="0"/>
              </a:rPr>
              <a:t>توضع خطة نصف سنوية للتدقيق الداخلي للبرنامج الشامل في اجراءات وممارسات المختبر/ المعمل.</a:t>
            </a:r>
            <a:endParaRPr lang="en-US" sz="2400" dirty="0" smtClean="0">
              <a:latin typeface="Times New Roman" pitchFamily="18" charset="0"/>
              <a:cs typeface="Times New Roman" pitchFamily="18" charset="0"/>
            </a:endParaRPr>
          </a:p>
          <a:p>
            <a:pPr lvl="0">
              <a:buFont typeface="Wingdings" pitchFamily="2" charset="2"/>
              <a:buChar char="q"/>
            </a:pPr>
            <a:r>
              <a:rPr lang="ar-IQ" sz="2400" dirty="0" smtClean="0">
                <a:latin typeface="Times New Roman" pitchFamily="18" charset="0"/>
                <a:cs typeface="Times New Roman" pitchFamily="18" charset="0"/>
              </a:rPr>
              <a:t>تدريب العاملين بكل دقة على تطبيق متطلبات ضبط وضمان الجودة في المختبر وعلى الممارسات المختبرية كافة.</a:t>
            </a:r>
            <a:endParaRPr lang="en-US" sz="2400" dirty="0" smtClean="0">
              <a:latin typeface="Times New Roman" pitchFamily="18" charset="0"/>
              <a:cs typeface="Times New Roman" pitchFamily="18" charset="0"/>
            </a:endParaRPr>
          </a:p>
          <a:p>
            <a:pPr lvl="0">
              <a:buFont typeface="Wingdings" pitchFamily="2" charset="2"/>
              <a:buChar char="q"/>
            </a:pPr>
            <a:r>
              <a:rPr lang="ar-IQ" sz="2400" dirty="0" smtClean="0">
                <a:latin typeface="Times New Roman" pitchFamily="18" charset="0"/>
                <a:cs typeface="Times New Roman" pitchFamily="18" charset="0"/>
              </a:rPr>
              <a:t>تلعب ادارة المختبر الدور الفاعل في رصد النتائج التحليلية غير الصحيحة أو غير الدقيقة ووضع اجراءات تصحيحية لها فضلاً عن التزامها بتطوير وتطبيق نظام الادارة وتحقيق التحسين.</a:t>
            </a:r>
            <a:endParaRPr lang="en-US" sz="2400" dirty="0" smtClean="0">
              <a:latin typeface="Times New Roman" pitchFamily="18" charset="0"/>
              <a:cs typeface="Times New Roman" pitchFamily="18" charset="0"/>
            </a:endParaRPr>
          </a:p>
          <a:p>
            <a:pPr lvl="0">
              <a:buFont typeface="Wingdings" pitchFamily="2" charset="2"/>
              <a:buChar char="q"/>
            </a:pPr>
            <a:r>
              <a:rPr lang="ar-IQ" sz="2400" dirty="0" smtClean="0">
                <a:latin typeface="Times New Roman" pitchFamily="18" charset="0"/>
                <a:cs typeface="Times New Roman" pitchFamily="18" charset="0"/>
              </a:rPr>
              <a:t>تعمل ادارة المختبر على ان يكون برنامج العمل اليومي منهجياً ومنظماً لتحقيق الكفاءة الفنية في اداء الممارسات والمهام والوظائف المناطة للعاملين وان يُشار الى توزيع الادوار والمسؤوليات في دليل الجودة.</a:t>
            </a:r>
            <a:endParaRPr lang="en-US" sz="2400" dirty="0" smtClean="0">
              <a:latin typeface="Times New Roman" pitchFamily="18" charset="0"/>
              <a:cs typeface="Times New Roman" pitchFamily="18" charset="0"/>
            </a:endParaRPr>
          </a:p>
          <a:p>
            <a:pPr lvl="0">
              <a:buFont typeface="Wingdings" pitchFamily="2" charset="2"/>
              <a:buChar char="q"/>
            </a:pPr>
            <a:r>
              <a:rPr lang="ar-IQ" sz="2400" dirty="0" smtClean="0">
                <a:latin typeface="Times New Roman" pitchFamily="18" charset="0"/>
                <a:cs typeface="Times New Roman" pitchFamily="18" charset="0"/>
              </a:rPr>
              <a:t>تفعيل اجراء المراجعة المعملية ضمن مدة زمنية نصف سنوية للوقوف على الانحرافات في الاداء ووضع الاجراءات والحلول لمعالجتها وتطوير وتحسين الاداء لكي تضمن ادارة المختبر سلامة النظام عند التخطيط وتنفيذ التغيرات بموجب تقرير المراجعة.</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u="sng"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PT Bold Heading" pitchFamily="2" charset="-78"/>
              </a:rPr>
              <a:t>المحور الثالث:</a:t>
            </a:r>
            <a:r>
              <a:rPr lang="ar-IQ"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PT Bold Heading" pitchFamily="2" charset="-78"/>
              </a:rPr>
              <a:t>   المرافق</a:t>
            </a:r>
            <a:br>
              <a:rPr lang="ar-IQ"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PT Bold Heading" pitchFamily="2" charset="-78"/>
              </a:rPr>
            </a:br>
            <a:endParaRPr lang="ar-IQ" dirty="0">
              <a:solidFill>
                <a:schemeClr val="bg2">
                  <a:lumMod val="50000"/>
                </a:schemeClr>
              </a:solidFill>
            </a:endParaRPr>
          </a:p>
        </p:txBody>
      </p:sp>
      <p:sp>
        <p:nvSpPr>
          <p:cNvPr id="3" name="Rectangle 2"/>
          <p:cNvSpPr/>
          <p:nvPr/>
        </p:nvSpPr>
        <p:spPr>
          <a:xfrm>
            <a:off x="1071538" y="2428868"/>
            <a:ext cx="6357982" cy="1200329"/>
          </a:xfrm>
          <a:prstGeom prst="rect">
            <a:avLst/>
          </a:prstGeom>
        </p:spPr>
        <p:txBody>
          <a:bodyPr wrap="square">
            <a:spAutoFit/>
          </a:bodyPr>
          <a:lstStyle/>
          <a:p>
            <a:pPr algn="just">
              <a:buNone/>
            </a:pPr>
            <a:r>
              <a:rPr lang="ar-IQ" sz="2400" b="1" u="sng" dirty="0" smtClean="0">
                <a:solidFill>
                  <a:schemeClr val="bg2">
                    <a:lumMod val="50000"/>
                  </a:schemeClr>
                </a:solidFill>
                <a:latin typeface="Times New Roman" pitchFamily="18" charset="0"/>
                <a:cs typeface="Times New Roman" pitchFamily="18" charset="0"/>
              </a:rPr>
              <a:t>يتضمن</a:t>
            </a:r>
            <a:r>
              <a:rPr lang="ar-IQ" sz="2400" b="1" dirty="0" smtClean="0">
                <a:solidFill>
                  <a:schemeClr val="bg2">
                    <a:lumMod val="50000"/>
                  </a:schemeClr>
                </a:solidFill>
                <a:latin typeface="Times New Roman" pitchFamily="18" charset="0"/>
                <a:cs typeface="Times New Roman" pitchFamily="18" charset="0"/>
              </a:rPr>
              <a:t>:</a:t>
            </a:r>
            <a:r>
              <a:rPr lang="ar-IQ" sz="2400" dirty="0" smtClean="0">
                <a:latin typeface="Times New Roman" pitchFamily="18" charset="0"/>
                <a:cs typeface="Times New Roman" pitchFamily="18" charset="0"/>
              </a:rPr>
              <a:t> اجراءات السلامة و البيئة، البنى التحتية، معدات الحماية الشخصية، متطلبات منظومات الحماية الجماعية،  معايير البنى التحتية للمختبر ويستوجب على الاقل تطبيق المتطلبات الاتية:</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642918"/>
            <a:ext cx="7643866" cy="5755422"/>
          </a:xfrm>
          <a:prstGeom prst="rect">
            <a:avLst/>
          </a:prstGeom>
        </p:spPr>
        <p:txBody>
          <a:bodyPr wrap="square">
            <a:spAutoFit/>
          </a:bodyPr>
          <a:lstStyle/>
          <a:p>
            <a:pPr>
              <a:buNone/>
            </a:pPr>
            <a:r>
              <a:rPr lang="ar-IQ" sz="2800" u="sng"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PT Bold Heading" pitchFamily="2" charset="-78"/>
              </a:rPr>
              <a:t>المتطلبات:</a:t>
            </a:r>
            <a:endParaRPr lang="en-US" sz="2800"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PT Bold Heading" pitchFamily="2" charset="-78"/>
            </a:endParaRPr>
          </a:p>
          <a:p>
            <a:pPr lvl="0">
              <a:buFont typeface="Wingdings" pitchFamily="2" charset="2"/>
              <a:buChar char="q"/>
            </a:pPr>
            <a:r>
              <a:rPr lang="ar-IQ" sz="2000" dirty="0" smtClean="0">
                <a:latin typeface="Times New Roman" pitchFamily="18" charset="0"/>
                <a:cs typeface="Times New Roman" pitchFamily="18" charset="0"/>
              </a:rPr>
              <a:t>تأمين مستلزمات الحماية الفردية للطلبة في المختبر و تدريبهم على استخدامها.</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تأمين منظمات الحماية الحياتية من تهوية جيدة، و اضاءة، تأريض ارضي، و منظومة اطفاء و متحسسات انذار و اطفاء ذاتي و بحسب خصائص المختبر و ضمن برامجه و درجة الخطورة.</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وضع العلامات الارشادية و التحذيرية الخاصة بالسلامة المختبرية في داخل المختبر وخارجه لرفع الوعي تجاه المخاطر</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تأمين صندوق اسعافات أولية و ارشادات في الحالات الطارئة عند التعامل مع مخاطر كيمياوية او فيزياوية أو بايولوجية أو ميكانيكية أو كهربائية .</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تامين المساحات الكافية في تصميم المختبرات من حيث عدد الطلبة و التجارب و هل المختبر مصمم على وفق المعايير الوطنية المعلنة في وزارة التعليم العالي والبحث العلمي.</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تدريب العاملين في المختبر و المشرفين على استخدام المطافئ و بحسب خصائصها و مجال استخدامها.</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تكون الحاويات من النوع المغلق و هنالك برنامج لإزالة محتوياتها بعد كل ممارسة مختبرية فعلية يومياً.</a:t>
            </a:r>
            <a:endParaRPr lang="en-US" sz="2000" dirty="0" smtClean="0">
              <a:latin typeface="Times New Roman" pitchFamily="18" charset="0"/>
              <a:cs typeface="Times New Roman" pitchFamily="18" charset="0"/>
            </a:endParaRPr>
          </a:p>
          <a:p>
            <a:pPr lvl="0">
              <a:buFont typeface="Wingdings" pitchFamily="2" charset="2"/>
              <a:buChar char="q"/>
            </a:pPr>
            <a:r>
              <a:rPr lang="ar-IQ" sz="2000" dirty="0" smtClean="0">
                <a:latin typeface="Times New Roman" pitchFamily="18" charset="0"/>
                <a:cs typeface="Times New Roman" pitchFamily="18" charset="0"/>
              </a:rPr>
              <a:t>التأكد من تطبيق برنامج صيانة منظومات التهوية و الاضاءة بناءً على درجة مخاطر المختبر أو وضع برنامج زمني للصيانة الوقائية و العلاجية.</a:t>
            </a:r>
            <a:endParaRPr lang="en-US" sz="2000" dirty="0" smtClean="0">
              <a:latin typeface="Times New Roman" pitchFamily="18" charset="0"/>
              <a:cs typeface="Times New Roman" pitchFamily="18" charset="0"/>
            </a:endParaRPr>
          </a:p>
          <a:p>
            <a:pPr>
              <a:buFont typeface="Wingdings" pitchFamily="2" charset="2"/>
              <a:buChar char="q"/>
            </a:pPr>
            <a:r>
              <a:rPr lang="ar-IQ" sz="2000" dirty="0" smtClean="0">
                <a:latin typeface="Times New Roman" pitchFamily="18" charset="0"/>
                <a:cs typeface="Times New Roman" pitchFamily="18" charset="0"/>
              </a:rPr>
              <a:t>المختبر يقسم الى غرفة استقبال نماذج و غرفة تحاليل مختبرية و غرفة اخرى.</a:t>
            </a:r>
            <a:endParaRPr lang="ar-IQ"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219</TotalTime>
  <Words>2077</Words>
  <Application>Microsoft Office PowerPoint</Application>
  <PresentationFormat>On-screen Show (4:3)</PresentationFormat>
  <Paragraphs>179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الاعتماد </vt:lpstr>
      <vt:lpstr>متطلبات تحقيق اهداف الاعتماد الاكاديمي </vt:lpstr>
      <vt:lpstr>الغرض من الممارسات المختبرية للمختبر الجيد(GLP) </vt:lpstr>
      <vt:lpstr>المحور الاول: المنظمة والعاملين/ المختبر   </vt:lpstr>
      <vt:lpstr>PowerPoint Presentation</vt:lpstr>
      <vt:lpstr>المحور الثاني: برنامج ضمان الجودة  </vt:lpstr>
      <vt:lpstr>PowerPoint Presentation</vt:lpstr>
      <vt:lpstr>المحور الثالث:   المرافق </vt:lpstr>
      <vt:lpstr>PowerPoint Presentation</vt:lpstr>
      <vt:lpstr>المحور الرابع:  الأجهزة/ المحاليل القياسية/ المواد الكيمياوية أو                            البايولوجية أو الفيزياوية. </vt:lpstr>
      <vt:lpstr>PowerPoint Presentation</vt:lpstr>
      <vt:lpstr>المحور الخامس: نظام الاختبار </vt:lpstr>
      <vt:lpstr>PowerPoint Presentation</vt:lpstr>
      <vt:lpstr>المحور السادس: الفحص و المصادر </vt:lpstr>
      <vt:lpstr>PowerPoint Presentation</vt:lpstr>
      <vt:lpstr>المحور السابع: طرق العمل القياسية </vt:lpstr>
      <vt:lpstr>PowerPoint Presentation</vt:lpstr>
      <vt:lpstr>المحور الثامن: دراسة الاداء </vt:lpstr>
      <vt:lpstr>PowerPoint Presentation</vt:lpstr>
      <vt:lpstr>المحور التاسع: تقرير النتائج </vt:lpstr>
      <vt:lpstr>PowerPoint Presentation</vt:lpstr>
      <vt:lpstr>المحور العاشر:  أرشفة و خزن التقارير وتسجيلها </vt:lpstr>
      <vt:lpstr>PowerPoint Presentation</vt:lpstr>
      <vt:lpstr>ضبط السجلات</vt:lpstr>
      <vt:lpstr>PowerPoint Presentation</vt:lpstr>
      <vt:lpstr>المصادر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نظام ادارة الجودة في التعليم العالي</dc:title>
  <dc:creator>Dr. Huda</dc:creator>
  <cp:lastModifiedBy>jordan</cp:lastModifiedBy>
  <cp:revision>48</cp:revision>
  <dcterms:created xsi:type="dcterms:W3CDTF">2016-01-11T09:53:42Z</dcterms:created>
  <dcterms:modified xsi:type="dcterms:W3CDTF">2020-09-29T20:17:33Z</dcterms:modified>
</cp:coreProperties>
</file>