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5" r:id="rId7"/>
    <p:sldId id="284" r:id="rId8"/>
    <p:sldId id="264" r:id="rId9"/>
    <p:sldId id="298" r:id="rId10"/>
    <p:sldId id="296" r:id="rId11"/>
    <p:sldId id="266" r:id="rId12"/>
    <p:sldId id="268" r:id="rId13"/>
    <p:sldId id="271" r:id="rId14"/>
    <p:sldId id="272" r:id="rId15"/>
    <p:sldId id="269" r:id="rId16"/>
    <p:sldId id="273" r:id="rId17"/>
    <p:sldId id="295" r:id="rId18"/>
    <p:sldId id="297" r:id="rId19"/>
    <p:sldId id="290" r:id="rId20"/>
    <p:sldId id="274" r:id="rId21"/>
    <p:sldId id="275" r:id="rId22"/>
    <p:sldId id="291" r:id="rId23"/>
    <p:sldId id="28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8765-3E5D-C444-B295-EB3B8E6BF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Obesity as a disease </a:t>
            </a:r>
            <a:endParaRPr lang="en-IQ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9A95C-8F0A-4E4A-8E04-09D9F5BD6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Dr. sama atta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7666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26BE-DAB5-6E45-B1DE-BD727D6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Drugs acting peripherally </a:t>
            </a:r>
            <a:br>
              <a:rPr lang="en-GB" dirty="0"/>
            </a:br>
            <a:r>
              <a:rPr lang="en-GB" dirty="0"/>
              <a:t>On the GIT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9418-76C3-5346-BC41-2BE12BB64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Orlistat</a:t>
            </a:r>
            <a:endParaRPr lang="en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28D3D-BDFD-7741-B94E-5C8CB23C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89" y="2951238"/>
            <a:ext cx="607342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1035-03DE-144B-BD8C-96138D28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Orlistat</a:t>
            </a:r>
            <a:r>
              <a:rPr lang="en-GB" dirty="0"/>
              <a:t> </a:t>
            </a:r>
            <a:endParaRPr lang="en-IQ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942FF3-4A4C-464B-B531-35CF73D6A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gastric and pancreatic lipase inhibitor that reduces dietary fat absorption by approximately 30%</a:t>
            </a:r>
            <a:endParaRPr lang="en-GB" b="0" i="0" u="none" strike="noStrike" dirty="0">
              <a:solidFill>
                <a:srgbClr val="000000"/>
              </a:solidFill>
              <a:effectLst/>
              <a:latin typeface="Times New Roman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F0502020204030204" pitchFamily="34" charset="0"/>
              </a:rPr>
              <a:t>FDA approved </a:t>
            </a:r>
            <a:endParaRPr lang="en-GB" b="0" i="0" u="none" strike="noStrike" dirty="0">
              <a:solidFill>
                <a:srgbClr val="000000"/>
              </a:solidFill>
              <a:effectLst/>
              <a:latin typeface="Times New Roman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most commonly reported adverse effects of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Orlistat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include steatorrhoea, bloating, fecal urgency and fecal incontinence. The percentage of patients experiencing at least one of these side effects appears to be around 16% to 4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0%</a:t>
            </a:r>
            <a:endParaRPr lang="en-GB" dirty="0"/>
          </a:p>
          <a:p>
            <a:r>
              <a:rPr lang="en-GB" dirty="0"/>
              <a:t>Fat soluble vitamins deficiency </a:t>
            </a:r>
          </a:p>
          <a:p>
            <a:r>
              <a:rPr lang="en-GB" dirty="0"/>
              <a:t>Colon cancer </a:t>
            </a:r>
          </a:p>
          <a:p>
            <a:r>
              <a:rPr lang="en-GB" dirty="0"/>
              <a:t>Interaction with drugs: warfarin , decreased absorption of </a:t>
            </a:r>
            <a:r>
              <a:rPr lang="en-GB" dirty="0" err="1"/>
              <a:t>amiodarone</a:t>
            </a:r>
            <a:r>
              <a:rPr lang="en-GB" dirty="0"/>
              <a:t> and </a:t>
            </a:r>
            <a:r>
              <a:rPr lang="en-GB" dirty="0" err="1"/>
              <a:t>cyclosprin</a:t>
            </a:r>
            <a:endParaRPr lang="en-GB" dirty="0"/>
          </a:p>
          <a:p>
            <a:endParaRPr lang="en-IQ" dirty="0"/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6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64D1-411B-384A-BEB7-EF9E1F5C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GLP-1 agonists </a:t>
            </a:r>
            <a:endParaRPr lang="en-IQ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80BAC-263C-1544-863A-4E45B2570B51}"/>
              </a:ext>
            </a:extLst>
          </p:cNvPr>
          <p:cNvSpPr txBox="1"/>
          <p:nvPr/>
        </p:nvSpPr>
        <p:spPr>
          <a:xfrm>
            <a:off x="812648" y="2478455"/>
            <a:ext cx="10042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GLP-1 receptor agonists have been used for years to treat type 2 diabetes.</a:t>
            </a:r>
            <a:endParaRPr lang="en-GB" b="0" i="0" u="none" strike="noStrike" dirty="0">
              <a:solidFill>
                <a:srgbClr val="222222"/>
              </a:solidFill>
              <a:effectLst/>
              <a:latin typeface="pragmatica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 </a:t>
            </a:r>
            <a:r>
              <a:rPr lang="en-GB" dirty="0">
                <a:solidFill>
                  <a:srgbClr val="222222"/>
                </a:solidFill>
                <a:latin typeface="pragmatica"/>
              </a:rPr>
              <a:t>Weight loss was  observed  as secondary (and welcome) side effect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13549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BD4E-BA60-204A-A071-5790B575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059E2F-8297-B34A-B721-812C4D0F5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869" y="1838158"/>
            <a:ext cx="7837236" cy="5019842"/>
          </a:xfrm>
        </p:spPr>
      </p:pic>
    </p:spTree>
    <p:extLst>
      <p:ext uri="{BB962C8B-B14F-4D97-AF65-F5344CB8AC3E}">
        <p14:creationId xmlns:p14="http://schemas.microsoft.com/office/powerpoint/2010/main" val="144549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992E-5AF4-9C44-A090-84556513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" y="2618619"/>
            <a:ext cx="4941046" cy="3416300"/>
          </a:xfrm>
        </p:spPr>
        <p:txBody>
          <a:bodyPr>
            <a:normAutofit/>
          </a:bodyPr>
          <a:lstStyle/>
          <a:p>
            <a:endParaRPr lang="en-GB" b="0" i="0" u="none" strike="noStrike" dirty="0">
              <a:solidFill>
                <a:srgbClr val="222222"/>
              </a:solidFill>
              <a:effectLst/>
              <a:latin typeface="pragmatica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pragmatica"/>
              </a:rPr>
              <a:t>Liraglutide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 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pragmatica"/>
              </a:rPr>
              <a:t>(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pragmatica"/>
              </a:rPr>
              <a:t>saxenda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)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pragmatica"/>
              </a:rPr>
              <a:t>wa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pragmatica"/>
              </a:rPr>
              <a:t>s FDA approved in 2014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for weight-management in adults with overweight and obesity</a:t>
            </a:r>
            <a:r>
              <a:rPr lang="en-GB" dirty="0">
                <a:solidFill>
                  <a:srgbClr val="222222"/>
                </a:solidFill>
                <a:latin typeface="pragmatica"/>
              </a:rPr>
              <a:t> (non diabetics)</a:t>
            </a:r>
            <a:endParaRPr lang="en-GB" b="0" i="0" u="none" strike="noStrike" dirty="0">
              <a:solidFill>
                <a:srgbClr val="222222"/>
              </a:solidFill>
              <a:effectLst/>
              <a:latin typeface="pragmatica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In 2020,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pragmatica"/>
              </a:rPr>
              <a:t>Saxenda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pragmatica"/>
              </a:rPr>
              <a:t> was approved for children and adolescents 12 years and older with obesity or overweight with an associated health problem, such as high blood pressure.</a:t>
            </a:r>
            <a:endParaRPr lang="en-GB" b="0" i="0" u="none" strike="noStrike" dirty="0">
              <a:solidFill>
                <a:srgbClr val="000000"/>
              </a:solidFill>
              <a:effectLst/>
              <a:latin typeface="ff-scala-sans-pro"/>
            </a:endParaRPr>
          </a:p>
          <a:p>
            <a:endParaRPr lang="en-IQ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646CA10-D3C2-9F48-B3B2-28538CE6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20" y="2754691"/>
            <a:ext cx="607077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743747-BCDC-1046-9FD2-2024D537A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5721" y="2527905"/>
            <a:ext cx="4164632" cy="34163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081E0-4ED6-8C4A-B53F-57B1955DB9CC}"/>
              </a:ext>
            </a:extLst>
          </p:cNvPr>
          <p:cNvSpPr txBox="1"/>
          <p:nvPr/>
        </p:nvSpPr>
        <p:spPr>
          <a:xfrm>
            <a:off x="545187" y="2505670"/>
            <a:ext cx="6100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ff-scala-sans-pro"/>
              </a:rPr>
              <a:t>In 2021, the GLP-1 agonist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f-scala-sans-pro"/>
              </a:rPr>
              <a:t>semaglutide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f-scala-sans-pro"/>
              </a:rPr>
              <a:t> also was approved for this indication, based on impressive weight loss in industry-sponsored studies.</a:t>
            </a:r>
          </a:p>
        </p:txBody>
      </p:sp>
    </p:spTree>
    <p:extLst>
      <p:ext uri="{BB962C8B-B14F-4D97-AF65-F5344CB8AC3E}">
        <p14:creationId xmlns:p14="http://schemas.microsoft.com/office/powerpoint/2010/main" val="403894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EEFE6-34F5-F343-80E9-B22DC23C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chemeClr val="tx1"/>
                </a:solidFill>
                <a:effectLst/>
              </a:rPr>
              <a:t>The most common symptoms associated with the use of GLP-1 receptor agonists are gastrointestinal symptoms, mainly nausea. Other common adverse effects include injection site reactions, headache, and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</a:rPr>
              <a:t>nasopharyngitis</a:t>
            </a:r>
            <a:r>
              <a:rPr lang="en-US" b="1" i="0" u="none" strike="noStrike" dirty="0">
                <a:solidFill>
                  <a:schemeClr val="tx1"/>
                </a:solidFill>
                <a:effectLst/>
              </a:rPr>
              <a:t>, but these effects do not usually result in discontinuation of the drug. </a:t>
            </a:r>
            <a:endParaRPr lang="en-GB" b="1" i="0" u="none" strike="noStrike" dirty="0">
              <a:solidFill>
                <a:schemeClr val="tx1"/>
              </a:solidFill>
              <a:effectLst/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US" b="1" i="0" u="none" strike="noStrike" dirty="0">
                <a:solidFill>
                  <a:schemeClr val="tx1"/>
                </a:solidFill>
                <a:effectLst/>
              </a:rPr>
              <a:t>it may be prudent that GLP-1 receptor agonists should not be given to patients with several risk factors for pancreatitis, such as severe </a:t>
            </a:r>
            <a:r>
              <a:rPr lang="en-US" b="1" i="0" u="none" strike="noStrike" dirty="0" err="1">
                <a:solidFill>
                  <a:schemeClr val="tx1"/>
                </a:solidFill>
                <a:effectLst/>
              </a:rPr>
              <a:t>hypertriglyceridemia</a:t>
            </a:r>
            <a:r>
              <a:rPr lang="en-US" b="1" i="0" u="none" strike="noStrike" dirty="0">
                <a:solidFill>
                  <a:schemeClr val="tx1"/>
                </a:solidFill>
                <a:effectLst/>
              </a:rPr>
              <a:t> or alcohol intake.</a:t>
            </a:r>
            <a:endParaRPr lang="en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7AFA-98F0-1E43-AE31-7C0647E6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Dopamine and appetite</a:t>
            </a:r>
            <a:br>
              <a:rPr lang="en-GB" dirty="0"/>
            </a:br>
            <a:r>
              <a:rPr lang="en-GB" dirty="0"/>
              <a:t>Centrally acting weight loss agents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9011-1689-B743-BAEC-B9A1DE80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8825659" cy="3416300"/>
          </a:xfrm>
        </p:spPr>
        <p:txBody>
          <a:bodyPr>
            <a:normAutofit fontScale="92500"/>
          </a:bodyPr>
          <a:lstStyle/>
          <a:p>
            <a:endParaRPr lang="en-GB" b="0" i="0" u="none" strike="noStrike" dirty="0">
              <a:solidFill>
                <a:srgbClr val="2E2E2E"/>
              </a:solidFill>
              <a:effectLst/>
              <a:latin typeface="NexusSans"/>
            </a:endParaRPr>
          </a:p>
          <a:p>
            <a:r>
              <a:rPr lang="en-GB" dirty="0"/>
              <a:t>Synaptic dopaminergic </a:t>
            </a:r>
            <a:r>
              <a:rPr lang="en-GB" dirty="0" err="1"/>
              <a:t>neurons</a:t>
            </a:r>
            <a:r>
              <a:rPr lang="en-GB" dirty="0"/>
              <a:t> in the brain  participates in food reward so low dopamine increases emotional eating , binge eating and </a:t>
            </a:r>
            <a:r>
              <a:rPr lang="en-GB" dirty="0" err="1"/>
              <a:t>hyperphagia</a:t>
            </a:r>
            <a:r>
              <a:rPr lang="en-GB" dirty="0"/>
              <a:t> .</a:t>
            </a:r>
          </a:p>
          <a:p>
            <a:r>
              <a:rPr lang="en-GB" dirty="0"/>
              <a:t>Methylphenidate 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NexusSans"/>
              </a:rPr>
              <a:t>inhibits dopamine transport and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NexusSans"/>
              </a:rPr>
              <a:t>reuptake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NexusSans"/>
              </a:rPr>
              <a:t>, therefore increasing both synaptic dopamine and norepinephrine levels in brain areas responsible for </a:t>
            </a:r>
            <a:r>
              <a:rPr lang="en-GB" b="0" i="0" u="none" strike="noStrike" dirty="0">
                <a:solidFill>
                  <a:srgbClr val="2E2E2E"/>
                </a:solidFill>
                <a:effectLst/>
                <a:latin typeface="NexusSans"/>
              </a:rPr>
              <a:t>appetite.</a:t>
            </a:r>
          </a:p>
          <a:p>
            <a:r>
              <a:rPr lang="en-US" b="0" i="0" u="none" strike="noStrike" dirty="0">
                <a:solidFill>
                  <a:srgbClr val="2E2E2E"/>
                </a:solidFill>
                <a:effectLst/>
                <a:latin typeface="NexusSans"/>
              </a:rPr>
              <a:t>Methylphenidate was first used for Attention-Deficit Hyperactivity Disorder (ADHD), in which anorexia and weight loss were identified as side effects </a:t>
            </a:r>
            <a:r>
              <a:rPr lang="en-GB" b="0" i="0" u="none" strike="noStrike" dirty="0">
                <a:solidFill>
                  <a:srgbClr val="2E2E2E"/>
                </a:solidFill>
                <a:effectLst/>
                <a:latin typeface="NexusSans"/>
              </a:rPr>
              <a:t>.</a:t>
            </a:r>
          </a:p>
          <a:p>
            <a:r>
              <a:rPr lang="en-GB" dirty="0">
                <a:solidFill>
                  <a:srgbClr val="2E2E2E"/>
                </a:solidFill>
                <a:latin typeface="NexusSans"/>
              </a:rPr>
              <a:t>Topiramate is an </a:t>
            </a:r>
            <a:r>
              <a:rPr lang="en-GB" dirty="0" err="1">
                <a:solidFill>
                  <a:srgbClr val="2E2E2E"/>
                </a:solidFill>
                <a:latin typeface="NexusSans"/>
              </a:rPr>
              <a:t>antiepileptic</a:t>
            </a:r>
            <a:r>
              <a:rPr lang="en-GB" dirty="0">
                <a:solidFill>
                  <a:srgbClr val="2E2E2E"/>
                </a:solidFill>
                <a:latin typeface="NexusSans"/>
              </a:rPr>
              <a:t> that increase dopamine levels in the body and cause weight loss </a:t>
            </a:r>
          </a:p>
          <a:p>
            <a:r>
              <a:rPr lang="en-GB" dirty="0" err="1">
                <a:solidFill>
                  <a:srgbClr val="2E2E2E"/>
                </a:solidFill>
                <a:latin typeface="NexusSans"/>
              </a:rPr>
              <a:t>Buprion</a:t>
            </a:r>
            <a:r>
              <a:rPr lang="en-GB" dirty="0">
                <a:solidFill>
                  <a:srgbClr val="2E2E2E"/>
                </a:solidFill>
                <a:latin typeface="NexusSans"/>
              </a:rPr>
              <a:t>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81378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A15F-3E8C-E048-933C-14AD8C21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Melanocortin</a:t>
            </a:r>
            <a:r>
              <a:rPr lang="en-GB" dirty="0"/>
              <a:t> system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4F24-530A-5247-8C41-8CEA8C0A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Key regulator of appetite and energy expenditure </a:t>
            </a:r>
          </a:p>
          <a:p>
            <a:r>
              <a:rPr lang="en-GB" dirty="0" err="1"/>
              <a:t>Hypothalmus</a:t>
            </a:r>
            <a:r>
              <a:rPr lang="en-GB" dirty="0"/>
              <a:t> </a:t>
            </a:r>
            <a:r>
              <a:rPr lang="en-GB" dirty="0" err="1"/>
              <a:t>neurons</a:t>
            </a:r>
            <a:r>
              <a:rPr lang="en-GB" dirty="0"/>
              <a:t> circuits </a:t>
            </a:r>
          </a:p>
          <a:p>
            <a:r>
              <a:rPr lang="en-GB" dirty="0"/>
              <a:t> produce POMC (appetite suppressant) in response to leptin  </a:t>
            </a:r>
          </a:p>
          <a:p>
            <a:r>
              <a:rPr lang="en-GB" dirty="0"/>
              <a:t>POMC derived MSH expressed on MC4R receptor in the hypothalamus </a:t>
            </a:r>
          </a:p>
          <a:p>
            <a:r>
              <a:rPr lang="en-GB" dirty="0"/>
              <a:t>Interruption of the circuit in certain genetic autosomal recessive disorders lead to </a:t>
            </a:r>
            <a:r>
              <a:rPr lang="en-GB" dirty="0" err="1"/>
              <a:t>hyperphagia</a:t>
            </a:r>
            <a:r>
              <a:rPr lang="en-GB" dirty="0"/>
              <a:t> , morbid obesity in children and </a:t>
            </a:r>
            <a:r>
              <a:rPr lang="en-GB" dirty="0" err="1"/>
              <a:t>adolscents</a:t>
            </a:r>
            <a:r>
              <a:rPr lang="en-GB" dirty="0"/>
              <a:t> </a:t>
            </a:r>
          </a:p>
          <a:p>
            <a:r>
              <a:rPr lang="en-GB" dirty="0"/>
              <a:t>Monogenic obesity </a:t>
            </a:r>
          </a:p>
          <a:p>
            <a:r>
              <a:rPr lang="en-GB" dirty="0"/>
              <a:t>Leptin receptor deficiency</a:t>
            </a:r>
          </a:p>
          <a:p>
            <a:r>
              <a:rPr lang="en-GB" dirty="0"/>
              <a:t>MC4R mutation </a:t>
            </a:r>
          </a:p>
          <a:p>
            <a:r>
              <a:rPr lang="en-GB" dirty="0"/>
              <a:t>POMC mutation </a:t>
            </a:r>
          </a:p>
        </p:txBody>
      </p:sp>
    </p:spTree>
    <p:extLst>
      <p:ext uri="{BB962C8B-B14F-4D97-AF65-F5344CB8AC3E}">
        <p14:creationId xmlns:p14="http://schemas.microsoft.com/office/powerpoint/2010/main" val="153603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7661F9-831B-694A-8EA4-9502B02C4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38" y="2207381"/>
            <a:ext cx="8557381" cy="4650619"/>
          </a:xfrm>
        </p:spPr>
      </p:pic>
    </p:spTree>
    <p:extLst>
      <p:ext uri="{BB962C8B-B14F-4D97-AF65-F5344CB8AC3E}">
        <p14:creationId xmlns:p14="http://schemas.microsoft.com/office/powerpoint/2010/main" val="414310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268D28D-CFD0-384E-A92B-44B95DD3E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119" y="2130161"/>
            <a:ext cx="7242024" cy="4727839"/>
          </a:xfrm>
        </p:spPr>
      </p:pic>
    </p:spTree>
    <p:extLst>
      <p:ext uri="{BB962C8B-B14F-4D97-AF65-F5344CB8AC3E}">
        <p14:creationId xmlns:p14="http://schemas.microsoft.com/office/powerpoint/2010/main" val="242317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018B-0720-C440-9973-8EF99774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Setmelanotide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3750-6EB9-5049-9E3F-8C961EE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melanocortin-4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(MC4) receptor agonist developed for the treatment of obesity arising fro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m monogenic obesity</a:t>
            </a: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The drug has received its first approval in the USA for chronic weight management in patients 6 years and older with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monogenic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obesity </a:t>
            </a:r>
            <a:endParaRPr lang="en-GB" b="0" i="0" u="none" strike="noStrike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Setmelanotide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is also being developed in other rare genetic disorders associated with obesity including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prader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willi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Syndrome,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Alström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Syndrome, POMC and other MC4R pathway heterozygous deficiency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obesi</a:t>
            </a:r>
            <a:r>
              <a:rPr lang="en-GB" dirty="0">
                <a:solidFill>
                  <a:srgbClr val="212121"/>
                </a:solidFill>
                <a:latin typeface="BlinkMacSystemFont"/>
              </a:rPr>
              <a:t>ty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48419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C9A88E3-52D8-B944-9AF2-8C2AC0FF4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498" y="1761813"/>
            <a:ext cx="4725528" cy="5490555"/>
          </a:xfrm>
        </p:spPr>
      </p:pic>
    </p:spTree>
    <p:extLst>
      <p:ext uri="{BB962C8B-B14F-4D97-AF65-F5344CB8AC3E}">
        <p14:creationId xmlns:p14="http://schemas.microsoft.com/office/powerpoint/2010/main" val="336077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9666-7522-C44E-8605-2B5BE2CB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9DA7E8-7C23-3D43-8C96-F3C00412B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43" t="24163" b="29280"/>
          <a:stretch/>
        </p:blipFill>
        <p:spPr>
          <a:xfrm>
            <a:off x="483810" y="423333"/>
            <a:ext cx="9948333" cy="6138335"/>
          </a:xfrm>
        </p:spPr>
      </p:pic>
    </p:spTree>
    <p:extLst>
      <p:ext uri="{BB962C8B-B14F-4D97-AF65-F5344CB8AC3E}">
        <p14:creationId xmlns:p14="http://schemas.microsoft.com/office/powerpoint/2010/main" val="220273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73497B-29F3-B14E-A524-D1CB507426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44444"/>
                </a:solidFill>
                <a:latin typeface="freight-sans-pro"/>
              </a:rPr>
              <a:t>Obesity Is</a:t>
            </a:r>
            <a:endParaRPr lang="en-US" dirty="0">
              <a:solidFill>
                <a:srgbClr val="444444"/>
              </a:solidFill>
              <a:latin typeface="freight-sans-pro"/>
            </a:endParaRPr>
          </a:p>
          <a:p>
            <a:r>
              <a:rPr lang="en-US" b="1" dirty="0">
                <a:solidFill>
                  <a:srgbClr val="444444"/>
                </a:solidFill>
                <a:latin typeface="freight-sans-pro"/>
              </a:rPr>
              <a:t>   </a:t>
            </a:r>
            <a:r>
              <a:rPr lang="en-US" dirty="0">
                <a:solidFill>
                  <a:srgbClr val="444444"/>
                </a:solidFill>
                <a:latin typeface="freight-sans-pro"/>
              </a:rPr>
              <a:t>A </a:t>
            </a:r>
            <a:r>
              <a:rPr lang="en-GB" dirty="0">
                <a:solidFill>
                  <a:srgbClr val="444444"/>
                </a:solidFill>
                <a:latin typeface="freight-sans-pro"/>
              </a:rPr>
              <a:t>complex </a:t>
            </a:r>
            <a:r>
              <a:rPr lang="en-US" dirty="0">
                <a:solidFill>
                  <a:srgbClr val="444444"/>
                </a:solidFill>
                <a:latin typeface="freight-sans-pro"/>
              </a:rPr>
              <a:t>disease.</a:t>
            </a:r>
          </a:p>
          <a:p>
            <a:r>
              <a:rPr lang="en-US" dirty="0">
                <a:solidFill>
                  <a:srgbClr val="444444"/>
                </a:solidFill>
                <a:latin typeface="freight-sans-pro"/>
              </a:rPr>
              <a:t>  A worldwide health concern.</a:t>
            </a:r>
          </a:p>
          <a:p>
            <a:r>
              <a:rPr lang="en-US" dirty="0">
                <a:solidFill>
                  <a:srgbClr val="444444"/>
                </a:solidFill>
                <a:latin typeface="freight-sans-pro"/>
              </a:rPr>
              <a:t>  </a:t>
            </a:r>
            <a:r>
              <a:rPr lang="en-GB" dirty="0">
                <a:solidFill>
                  <a:srgbClr val="444444"/>
                </a:solidFill>
                <a:latin typeface="freight-sans-pro"/>
              </a:rPr>
              <a:t>Multifactorial</a:t>
            </a:r>
            <a:r>
              <a:rPr lang="en-US" dirty="0">
                <a:solidFill>
                  <a:srgbClr val="444444"/>
                </a:solidFill>
                <a:latin typeface="freight-sans-pro"/>
              </a:rPr>
              <a:t>.</a:t>
            </a:r>
          </a:p>
          <a:p>
            <a:r>
              <a:rPr lang="en-US" dirty="0">
                <a:solidFill>
                  <a:srgbClr val="444444"/>
                </a:solidFill>
                <a:latin typeface="freight-sans-pro"/>
              </a:rPr>
              <a:t>  Treatable and manageable.</a:t>
            </a:r>
          </a:p>
          <a:p>
            <a:r>
              <a:rPr lang="en-US" b="1" dirty="0">
                <a:solidFill>
                  <a:srgbClr val="444444"/>
                </a:solidFill>
                <a:latin typeface="freight-sans-pro"/>
              </a:rPr>
              <a:t>Obesity Is Not</a:t>
            </a:r>
            <a:endParaRPr lang="en-US" dirty="0">
              <a:solidFill>
                <a:srgbClr val="444444"/>
              </a:solidFill>
              <a:latin typeface="freight-sans-pro"/>
            </a:endParaRPr>
          </a:p>
          <a:p>
            <a:r>
              <a:rPr lang="en-US" b="1" dirty="0">
                <a:solidFill>
                  <a:srgbClr val="444444"/>
                </a:solidFill>
                <a:latin typeface="freight-sans-pro"/>
              </a:rPr>
              <a:t>   </a:t>
            </a:r>
            <a:r>
              <a:rPr lang="en-GB" b="1" dirty="0">
                <a:solidFill>
                  <a:srgbClr val="444444"/>
                </a:solidFill>
                <a:latin typeface="freight-sans-pro"/>
              </a:rPr>
              <a:t>Only patient’s </a:t>
            </a:r>
            <a:r>
              <a:rPr lang="en-US" dirty="0">
                <a:solidFill>
                  <a:srgbClr val="444444"/>
                </a:solidFill>
                <a:latin typeface="freight-sans-pro"/>
              </a:rPr>
              <a:t>fault.</a:t>
            </a:r>
          </a:p>
          <a:p>
            <a:r>
              <a:rPr lang="en-US" dirty="0">
                <a:solidFill>
                  <a:srgbClr val="444444"/>
                </a:solidFill>
                <a:latin typeface="freight-sans-pro"/>
              </a:rPr>
              <a:t>  Just about food.</a:t>
            </a:r>
          </a:p>
          <a:p>
            <a:r>
              <a:rPr lang="en-US" dirty="0">
                <a:solidFill>
                  <a:srgbClr val="444444"/>
                </a:solidFill>
                <a:latin typeface="freight-sans-pro"/>
              </a:rPr>
              <a:t>  Cured by a miracle treatmen</a:t>
            </a:r>
            <a:r>
              <a:rPr lang="en-US" b="1" dirty="0">
                <a:solidFill>
                  <a:srgbClr val="444444"/>
                </a:solidFill>
                <a:latin typeface="freight-sans-pro"/>
              </a:rPr>
              <a:t>t.</a:t>
            </a:r>
            <a:endParaRPr lang="en-US" dirty="0">
              <a:solidFill>
                <a:srgbClr val="444444"/>
              </a:solidFill>
              <a:latin typeface="freight-sans-pro"/>
            </a:endParaRPr>
          </a:p>
        </p:txBody>
      </p:sp>
    </p:spTree>
    <p:extLst>
      <p:ext uri="{BB962C8B-B14F-4D97-AF65-F5344CB8AC3E}">
        <p14:creationId xmlns:p14="http://schemas.microsoft.com/office/powerpoint/2010/main" val="199797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6A5C-54E9-6B4F-98BD-1D1A9477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34E499-696F-3B4A-B122-021117144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95" y="0"/>
            <a:ext cx="11343409" cy="6598227"/>
          </a:xfrm>
        </p:spPr>
      </p:pic>
    </p:spTree>
    <p:extLst>
      <p:ext uri="{BB962C8B-B14F-4D97-AF65-F5344CB8AC3E}">
        <p14:creationId xmlns:p14="http://schemas.microsoft.com/office/powerpoint/2010/main" val="255331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5728-24AD-8F4C-A289-2B053CF5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4</a:t>
            </a:r>
            <a:r>
              <a:rPr lang="en-GB" baseline="30000" dirty="0"/>
              <a:t>th</a:t>
            </a:r>
            <a:r>
              <a:rPr lang="en-GB" dirty="0"/>
              <a:t> of march the world celebrate the world obesity day </a:t>
            </a:r>
          </a:p>
          <a:p>
            <a:r>
              <a:rPr lang="en-GB" dirty="0"/>
              <a:t>We want to seize this opportunity to view obesity as a complex disease not only as cosmetic concern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2079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2833-A584-9641-8F53-508FC66E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obesity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BED9-0669-A24F-8DB4-31591AA9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1) calories input/output imbalance </a:t>
            </a:r>
          </a:p>
          <a:p>
            <a:r>
              <a:rPr lang="en-GB" dirty="0">
                <a:latin typeface="+mj-lt"/>
              </a:rPr>
              <a:t>2) drugs: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+mj-lt"/>
              </a:rPr>
              <a:t>glucocorticoids, antipsychotic drugs (eg,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risperidone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+mj-lt"/>
              </a:rPr>
              <a:t>) and some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antiepileptic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+mj-lt"/>
              </a:rPr>
              <a:t> medications.</a:t>
            </a:r>
            <a:endParaRPr lang="en-GB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GB" dirty="0">
                <a:latin typeface="+mj-lt"/>
              </a:rPr>
              <a:t>3) Endocrine causes: insulin resistance, PCOS, </a:t>
            </a:r>
            <a:r>
              <a:rPr lang="en-GB" dirty="0" err="1">
                <a:latin typeface="+mj-lt"/>
              </a:rPr>
              <a:t>cushing</a:t>
            </a:r>
            <a:r>
              <a:rPr lang="en-GB" dirty="0">
                <a:latin typeface="+mj-lt"/>
              </a:rPr>
              <a:t>, hypothyroidism.</a:t>
            </a:r>
          </a:p>
          <a:p>
            <a:r>
              <a:rPr lang="en-GB" dirty="0">
                <a:latin typeface="+mj-lt"/>
              </a:rPr>
              <a:t>4) syndromic: </a:t>
            </a:r>
            <a:r>
              <a:rPr lang="en-GB" dirty="0" err="1">
                <a:latin typeface="+mj-lt"/>
              </a:rPr>
              <a:t>prader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willi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Aldstrom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5) genetic : Monogenic obesity .MC4R mutation, POMC mutation, Leptin </a:t>
            </a:r>
          </a:p>
          <a:p>
            <a:r>
              <a:rPr lang="en-GB" dirty="0">
                <a:latin typeface="+mj-lt"/>
              </a:rPr>
              <a:t>6) neurological: irradiation, hypothalamic, brain injury</a:t>
            </a:r>
          </a:p>
          <a:p>
            <a:r>
              <a:rPr lang="en-GB" dirty="0">
                <a:latin typeface="+mj-lt"/>
              </a:rPr>
              <a:t>7) psychological : Emotional eating, binge eating , impulsive eating.</a:t>
            </a:r>
            <a:endParaRPr lang="en-IQ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72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D39A-5614-D542-84DC-E8D1C912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50" y="731762"/>
            <a:ext cx="8761413" cy="765023"/>
          </a:xfrm>
        </p:spPr>
        <p:txBody>
          <a:bodyPr/>
          <a:lstStyle/>
          <a:p>
            <a:r>
              <a:rPr lang="en-GB" dirty="0"/>
              <a:t>Complications of obesity 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907F2A-C6C7-4442-8CF9-D7DD9F5E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357" y="2343453"/>
            <a:ext cx="7075714" cy="4369404"/>
          </a:xfrm>
        </p:spPr>
      </p:pic>
    </p:spTree>
    <p:extLst>
      <p:ext uri="{BB962C8B-B14F-4D97-AF65-F5344CB8AC3E}">
        <p14:creationId xmlns:p14="http://schemas.microsoft.com/office/powerpoint/2010/main" val="310543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4E6A636-5E23-8140-9D5E-17A31ADEE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81" y="2177143"/>
            <a:ext cx="8300357" cy="4559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673D5-D37F-7E4F-B8AC-616A65D90E8B}"/>
              </a:ext>
            </a:extLst>
          </p:cNvPr>
          <p:cNvSpPr txBox="1"/>
          <p:nvPr/>
        </p:nvSpPr>
        <p:spPr>
          <a:xfrm>
            <a:off x="846968" y="95280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Obesity and covid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57629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44EE-A89A-F047-8A38-4106DCC5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ffectLst/>
                <a:latin typeface="myriad-pro"/>
              </a:rPr>
              <a:t>From the earliest days of the pandemic, it’s been known that obesity is a risk factor for severe COVID-19, but </a:t>
            </a:r>
            <a:r>
              <a:rPr lang="en-GB" b="0" dirty="0">
                <a:effectLst/>
                <a:latin typeface="myriad-pro"/>
              </a:rPr>
              <a:t>a study</a:t>
            </a:r>
            <a:r>
              <a:rPr lang="en-US" b="0" dirty="0">
                <a:effectLst/>
                <a:latin typeface="myriad-pro"/>
              </a:rPr>
              <a:t> recently released by the Centers for Disease Control and Prevention (CDC) demonstrated just how nonlinear this relationship is. The vast majority—78%—of U.S. patients hospitalized with COVID-19 were overweight or had obesity. The numbers for intensive care, invasive mechanical ventilation and death were nearly the same.</a:t>
            </a:r>
          </a:p>
          <a:p>
            <a:br>
              <a:rPr lang="en-US" dirty="0">
                <a:effectLst/>
              </a:rPr>
            </a:br>
            <a:r>
              <a:rPr lang="en-GB" dirty="0">
                <a:effectLst/>
              </a:rPr>
              <a:t>Potential mechanisms include decreased lung compliance,FRC , increased inflammatory markers ,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08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3872-4154-104E-8259-EF99F323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128-308F-074C-864E-C0098B0F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Lifestyle modifications</a:t>
            </a:r>
          </a:p>
          <a:p>
            <a:r>
              <a:rPr lang="en-GB" dirty="0"/>
              <a:t>Low calorie diet </a:t>
            </a:r>
          </a:p>
          <a:p>
            <a:r>
              <a:rPr lang="en-GB" dirty="0"/>
              <a:t>Micronutrients </a:t>
            </a:r>
          </a:p>
          <a:p>
            <a:r>
              <a:rPr lang="en-GB" dirty="0"/>
              <a:t>Not indicated in children 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16086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884C-8A4B-3F47-951B-3ED578C0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Pharmacological management 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ACCE-E5EF-4446-819C-4DD65596E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54770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 Boardroom</vt:lpstr>
      <vt:lpstr>Obesity as a disease </vt:lpstr>
      <vt:lpstr>PowerPoint Presentation</vt:lpstr>
      <vt:lpstr>PowerPoint Presentation</vt:lpstr>
      <vt:lpstr>Causes of obesity </vt:lpstr>
      <vt:lpstr>Complications of obesity </vt:lpstr>
      <vt:lpstr>PowerPoint Presentation</vt:lpstr>
      <vt:lpstr>PowerPoint Presentation</vt:lpstr>
      <vt:lpstr>Treatment </vt:lpstr>
      <vt:lpstr>Pharmacological management </vt:lpstr>
      <vt:lpstr>Drugs acting peripherally  On the GIT </vt:lpstr>
      <vt:lpstr>Orlistat </vt:lpstr>
      <vt:lpstr>GLP-1 agonists </vt:lpstr>
      <vt:lpstr>PowerPoint Presentation</vt:lpstr>
      <vt:lpstr>PowerPoint Presentation</vt:lpstr>
      <vt:lpstr>PowerPoint Presentation</vt:lpstr>
      <vt:lpstr>PowerPoint Presentation</vt:lpstr>
      <vt:lpstr>Dopamine and appetite Centrally acting weight loss agents</vt:lpstr>
      <vt:lpstr>Melanocortin system </vt:lpstr>
      <vt:lpstr>PowerPoint Presentation</vt:lpstr>
      <vt:lpstr>Setmelanotide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as a disease </dc:title>
  <dc:creator>samaatta89@gmail.com</dc:creator>
  <cp:lastModifiedBy>samaatta89@gmail.com</cp:lastModifiedBy>
  <cp:revision>3</cp:revision>
  <dcterms:created xsi:type="dcterms:W3CDTF">2022-02-28T18:42:34Z</dcterms:created>
  <dcterms:modified xsi:type="dcterms:W3CDTF">2022-03-02T03:48:38Z</dcterms:modified>
</cp:coreProperties>
</file>