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8" r:id="rId21"/>
    <p:sldId id="275" r:id="rId22"/>
    <p:sldId id="276" r:id="rId23"/>
    <p:sldId id="27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3/1/2022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3/1/2022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ncbi.nlm.nih.gov/pubmed/26527511"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healthline.com/nutrition/how-much-sugar-per-day" TargetMode="External"/><Relationship Id="rId2" Type="http://schemas.openxmlformats.org/officeDocument/2006/relationships/hyperlink" Target="https://www.healthline.com/nutrition/paleo-diet-meal-plan-and-menu" TargetMode="Externa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2" Type="http://schemas.openxmlformats.org/officeDocument/2006/relationships/hyperlink" Target="https://www.healthline.com/nutrition/low-cholesterol-diet"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healthline.com/nutrition/do-low-fat-diets-work"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healthline.com/nutrition/extra-virgin-olive-oil" TargetMode="External"/><Relationship Id="rId2" Type="http://schemas.openxmlformats.org/officeDocument/2006/relationships/hyperlink" Target="https://www.healthline.com/nutrition/mediterranean-diet-meal-plan" TargetMode="Externa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7.xml.rels><?xml version="1.0" encoding="UTF-8" standalone="yes"?>
<Relationships xmlns="http://schemas.openxmlformats.org/package/2006/relationships"><Relationship Id="rId2" Type="http://schemas.openxmlformats.org/officeDocument/2006/relationships/hyperlink" Target="https://www.healthline.com/nutrition/anti-inflammatory-diet-101"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healthline.com/nutrition/weight-watchers-diet-review"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healthline.com/nutrition/common-food-allergi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healthline.com/nutrition/dash-diet"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healthline.com/nutrition/sodium-per-day"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healthline.com/nutrition/6-ways-to-do-intermittent-fastin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ncbi.nlm.nih.gov/pubmed/30476012"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healthline.com/nutrition/vegan-vs-vegetaria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healthline.com/nutrition/flexitarian-diet-guid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healthline.com/nutrition/vegan-diet-guid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ncbi.nlm.nih.gov/pubmed/1846928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9976" y="762000"/>
            <a:ext cx="7851648" cy="1066800"/>
          </a:xfrm>
        </p:spPr>
        <p:txBody>
          <a:bodyPr>
            <a:normAutofit/>
          </a:bodyPr>
          <a:lstStyle/>
          <a:p>
            <a:pPr algn="ctr"/>
            <a:r>
              <a:rPr lang="en-US" sz="4400" dirty="0" smtClean="0"/>
              <a:t>Dietary management of obesity</a:t>
            </a:r>
            <a:endParaRPr lang="en-US" sz="4400" dirty="0"/>
          </a:p>
        </p:txBody>
      </p:sp>
      <p:sp>
        <p:nvSpPr>
          <p:cNvPr id="3" name="Subtitle 2"/>
          <p:cNvSpPr>
            <a:spLocks noGrp="1"/>
          </p:cNvSpPr>
          <p:nvPr>
            <p:ph type="subTitle" idx="1"/>
          </p:nvPr>
        </p:nvSpPr>
        <p:spPr>
          <a:xfrm>
            <a:off x="457200" y="1524000"/>
            <a:ext cx="7854696" cy="1066800"/>
          </a:xfrm>
        </p:spPr>
        <p:txBody>
          <a:bodyPr>
            <a:normAutofit lnSpcReduction="10000"/>
          </a:bodyPr>
          <a:lstStyle/>
          <a:p>
            <a:endParaRPr lang="en-US" dirty="0" smtClean="0">
              <a:solidFill>
                <a:srgbClr val="FFFF00"/>
              </a:solidFill>
            </a:endParaRPr>
          </a:p>
          <a:p>
            <a:pPr algn="ctr"/>
            <a:r>
              <a:rPr lang="en-US" sz="3200" dirty="0" smtClean="0">
                <a:solidFill>
                  <a:srgbClr val="FFFF00"/>
                </a:solidFill>
              </a:rPr>
              <a:t>Dr. </a:t>
            </a:r>
            <a:r>
              <a:rPr lang="en-US" sz="3200" dirty="0" err="1" smtClean="0">
                <a:solidFill>
                  <a:srgbClr val="FFFF00"/>
                </a:solidFill>
              </a:rPr>
              <a:t>Rayan</a:t>
            </a:r>
            <a:r>
              <a:rPr lang="en-US" sz="3200" dirty="0" smtClean="0">
                <a:solidFill>
                  <a:srgbClr val="FFFF00"/>
                </a:solidFill>
              </a:rPr>
              <a:t> </a:t>
            </a:r>
            <a:r>
              <a:rPr lang="en-US" sz="3200" dirty="0" err="1" smtClean="0">
                <a:solidFill>
                  <a:srgbClr val="FFFF00"/>
                </a:solidFill>
              </a:rPr>
              <a:t>Zaidan</a:t>
            </a:r>
            <a:r>
              <a:rPr lang="en-US" sz="3200" dirty="0">
                <a:solidFill>
                  <a:srgbClr val="FFFF00"/>
                </a:solidFill>
              </a:rPr>
              <a:t> </a:t>
            </a:r>
          </a:p>
        </p:txBody>
      </p:sp>
      <p:pic>
        <p:nvPicPr>
          <p:cNvPr id="1026" name="Picture 2" descr="C:\Users\AZZAM\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19400"/>
            <a:ext cx="9144000" cy="4038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56343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a:t>Weight loss: </a:t>
            </a:r>
            <a:r>
              <a:rPr lang="en-US" dirty="0"/>
              <a:t>Many studies indicate that low-carb diets can aid weight loss and may be more effective than conventional low-fat </a:t>
            </a:r>
            <a:r>
              <a:rPr lang="en-US" dirty="0" smtClean="0"/>
              <a:t>diets.</a:t>
            </a:r>
          </a:p>
          <a:p>
            <a:r>
              <a:rPr lang="en-US" b="1" dirty="0"/>
              <a:t>Other benefits: </a:t>
            </a:r>
            <a:r>
              <a:rPr lang="en-US" dirty="0"/>
              <a:t>Research suggests that low-carb diets may reduce risk factors for heart disease, including high cholesterol and blood pressure levels. They may also improve blood sugar and insulin levels in people with type 2 diabetes </a:t>
            </a:r>
            <a:r>
              <a:rPr lang="en-US" dirty="0" smtClean="0"/>
              <a:t>.</a:t>
            </a:r>
            <a:endParaRPr lang="en-US" dirty="0"/>
          </a:p>
          <a:p>
            <a:r>
              <a:rPr lang="en-US" b="1" dirty="0"/>
              <a:t>Downsides:</a:t>
            </a:r>
            <a:r>
              <a:rPr lang="en-US" dirty="0"/>
              <a:t> In some cases, a low-carb diet may raise LDL (bad) cholesterol levels. Very-low-carb diets can also be difficult to follow and cause digestive upset in some </a:t>
            </a:r>
            <a:r>
              <a:rPr lang="en-US" dirty="0" smtClean="0"/>
              <a:t>people.</a:t>
            </a:r>
            <a:endParaRPr lang="en-US" dirty="0"/>
          </a:p>
          <a:p>
            <a:pPr marL="0" indent="0">
              <a:buNone/>
            </a:pPr>
            <a:r>
              <a:rPr lang="en-US" dirty="0">
                <a:hlinkClick r:id="rId2"/>
              </a:rPr>
              <a:t/>
            </a:r>
            <a:br>
              <a:rPr lang="en-US" dirty="0">
                <a:hlinkClick r:id="rId2"/>
              </a:rPr>
            </a:br>
            <a:endParaRPr lang="en-US" dirty="0"/>
          </a:p>
        </p:txBody>
      </p:sp>
    </p:spTree>
    <p:extLst>
      <p:ext uri="{BB962C8B-B14F-4D97-AF65-F5344CB8AC3E}">
        <p14:creationId xmlns:p14="http://schemas.microsoft.com/office/powerpoint/2010/main" val="3793336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819912"/>
          </a:xfrm>
        </p:spPr>
        <p:txBody>
          <a:bodyPr>
            <a:normAutofit/>
          </a:bodyPr>
          <a:lstStyle/>
          <a:p>
            <a:r>
              <a:rPr lang="en-US" sz="4400" b="1" dirty="0">
                <a:solidFill>
                  <a:srgbClr val="FF0000"/>
                </a:solidFill>
              </a:rPr>
              <a:t>4. The </a:t>
            </a:r>
            <a:r>
              <a:rPr lang="en-US" sz="4400" b="1" dirty="0" err="1">
                <a:solidFill>
                  <a:srgbClr val="FF0000"/>
                </a:solidFill>
              </a:rPr>
              <a:t>paleo</a:t>
            </a:r>
            <a:r>
              <a:rPr lang="en-US" sz="4400" b="1" dirty="0">
                <a:solidFill>
                  <a:srgbClr val="FF0000"/>
                </a:solidFill>
              </a:rPr>
              <a:t> </a:t>
            </a:r>
            <a:r>
              <a:rPr lang="en-US" sz="4400" b="1" dirty="0" smtClean="0">
                <a:solidFill>
                  <a:srgbClr val="FF0000"/>
                </a:solidFill>
              </a:rPr>
              <a:t>diet</a:t>
            </a:r>
            <a:endParaRPr lang="en-US" sz="4400" dirty="0">
              <a:solidFill>
                <a:srgbClr val="FF0000"/>
              </a:solidFill>
            </a:endParaRPr>
          </a:p>
        </p:txBody>
      </p:sp>
      <p:sp>
        <p:nvSpPr>
          <p:cNvPr id="3" name="Content Placeholder 2"/>
          <p:cNvSpPr>
            <a:spLocks noGrp="1"/>
          </p:cNvSpPr>
          <p:nvPr>
            <p:ph idx="1"/>
          </p:nvPr>
        </p:nvSpPr>
        <p:spPr>
          <a:xfrm>
            <a:off x="457200" y="2514600"/>
            <a:ext cx="8229600" cy="3810000"/>
          </a:xfrm>
        </p:spPr>
        <p:txBody>
          <a:bodyPr>
            <a:normAutofit/>
          </a:bodyPr>
          <a:lstStyle/>
          <a:p>
            <a:r>
              <a:rPr lang="en-US" dirty="0"/>
              <a:t>The </a:t>
            </a:r>
            <a:r>
              <a:rPr lang="en-US" dirty="0" err="1">
                <a:hlinkClick r:id="rId2"/>
              </a:rPr>
              <a:t>paleo</a:t>
            </a:r>
            <a:r>
              <a:rPr lang="en-US" dirty="0">
                <a:hlinkClick r:id="rId2"/>
              </a:rPr>
              <a:t> diet</a:t>
            </a:r>
            <a:r>
              <a:rPr lang="en-US" dirty="0"/>
              <a:t> advocates eating the same foods that your hunter-gatherer ancestors allegedly ate.</a:t>
            </a:r>
          </a:p>
          <a:p>
            <a:r>
              <a:rPr lang="en-US" b="1" dirty="0" smtClean="0"/>
              <a:t>How </a:t>
            </a:r>
            <a:r>
              <a:rPr lang="en-US" b="1" dirty="0"/>
              <a:t>it works:</a:t>
            </a:r>
            <a:r>
              <a:rPr lang="en-US" dirty="0"/>
              <a:t> The </a:t>
            </a:r>
            <a:r>
              <a:rPr lang="en-US" dirty="0" err="1"/>
              <a:t>paleo</a:t>
            </a:r>
            <a:r>
              <a:rPr lang="en-US" dirty="0"/>
              <a:t> diet advocates eating whole foods, fruits, vegetables, lean meats, nuts, and seeds. It restricts the consumption of processed foods, grains, </a:t>
            </a:r>
            <a:r>
              <a:rPr lang="en-US" dirty="0">
                <a:hlinkClick r:id="rId3"/>
              </a:rPr>
              <a:t>sugar</a:t>
            </a:r>
            <a:r>
              <a:rPr lang="en-US" dirty="0"/>
              <a:t>, and dairy, though some less restrictive versions allow for some dairy products like cheese.</a:t>
            </a:r>
          </a:p>
          <a:p>
            <a:pPr marL="0" indent="0">
              <a:buNone/>
            </a:pPr>
            <a:endParaRPr lang="en-US" dirty="0"/>
          </a:p>
        </p:txBody>
      </p:sp>
      <p:pic>
        <p:nvPicPr>
          <p:cNvPr id="5122" name="Picture 2" descr="C:\Users\AZZAM\Desktop\images (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99378" y="0"/>
            <a:ext cx="4444621"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6873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a:t>Weight loss: </a:t>
            </a:r>
            <a:r>
              <a:rPr lang="en-US" dirty="0"/>
              <a:t>Numerous studies have shown that the </a:t>
            </a:r>
            <a:r>
              <a:rPr lang="en-US" dirty="0" err="1"/>
              <a:t>paleo</a:t>
            </a:r>
            <a:r>
              <a:rPr lang="en-US" dirty="0"/>
              <a:t> diet can aid weight loss and reduce harmful belly </a:t>
            </a:r>
            <a:r>
              <a:rPr lang="en-US" dirty="0" smtClean="0"/>
              <a:t>fat.</a:t>
            </a:r>
          </a:p>
          <a:p>
            <a:r>
              <a:rPr lang="en-US" b="1" dirty="0"/>
              <a:t>Other benefits:</a:t>
            </a:r>
            <a:r>
              <a:rPr lang="en-US" dirty="0"/>
              <a:t> Following the </a:t>
            </a:r>
            <a:r>
              <a:rPr lang="en-US" dirty="0" err="1"/>
              <a:t>paleo</a:t>
            </a:r>
            <a:r>
              <a:rPr lang="en-US" dirty="0"/>
              <a:t> diet may reduce several heart disease risk factors, such as high blood pressure, </a:t>
            </a:r>
            <a:r>
              <a:rPr lang="en-US" dirty="0">
                <a:hlinkClick r:id="rId2"/>
              </a:rPr>
              <a:t>cholesterol</a:t>
            </a:r>
            <a:r>
              <a:rPr lang="en-US" dirty="0"/>
              <a:t>, and triglyceride </a:t>
            </a:r>
            <a:r>
              <a:rPr lang="en-US" dirty="0" smtClean="0"/>
              <a:t>levels.</a:t>
            </a:r>
            <a:endParaRPr lang="en-US" dirty="0"/>
          </a:p>
          <a:p>
            <a:r>
              <a:rPr lang="en-US" b="1" dirty="0"/>
              <a:t>Downsides: </a:t>
            </a:r>
            <a:r>
              <a:rPr lang="en-US" dirty="0"/>
              <a:t>Though the </a:t>
            </a:r>
            <a:r>
              <a:rPr lang="en-US" dirty="0" err="1"/>
              <a:t>paleo</a:t>
            </a:r>
            <a:r>
              <a:rPr lang="en-US" dirty="0"/>
              <a:t> diet is healthy, it restricts several nutritious food groups, including legumes, whole grains, and dairy</a:t>
            </a:r>
          </a:p>
          <a:p>
            <a:pPr marL="0" indent="0">
              <a:buNone/>
            </a:pPr>
            <a:endParaRPr lang="en-US" dirty="0"/>
          </a:p>
        </p:txBody>
      </p:sp>
    </p:spTree>
    <p:extLst>
      <p:ext uri="{BB962C8B-B14F-4D97-AF65-F5344CB8AC3E}">
        <p14:creationId xmlns:p14="http://schemas.microsoft.com/office/powerpoint/2010/main" val="21981043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a:bodyPr>
          <a:lstStyle/>
          <a:p>
            <a:r>
              <a:rPr lang="en-US" sz="4400" b="1" dirty="0">
                <a:solidFill>
                  <a:srgbClr val="FF0000"/>
                </a:solidFill>
              </a:rPr>
              <a:t>5. Low-fat </a:t>
            </a:r>
            <a:r>
              <a:rPr lang="en-US" sz="4400" b="1" dirty="0" smtClean="0">
                <a:solidFill>
                  <a:srgbClr val="FF0000"/>
                </a:solidFill>
              </a:rPr>
              <a:t>diets</a:t>
            </a:r>
            <a:endParaRPr lang="en-US" sz="4400" dirty="0">
              <a:solidFill>
                <a:srgbClr val="FF0000"/>
              </a:solidFill>
            </a:endParaRPr>
          </a:p>
        </p:txBody>
      </p:sp>
      <p:sp>
        <p:nvSpPr>
          <p:cNvPr id="3" name="Content Placeholder 2"/>
          <p:cNvSpPr>
            <a:spLocks noGrp="1"/>
          </p:cNvSpPr>
          <p:nvPr>
            <p:ph idx="1"/>
          </p:nvPr>
        </p:nvSpPr>
        <p:spPr>
          <a:xfrm>
            <a:off x="457200" y="2133600"/>
            <a:ext cx="8229600" cy="4389120"/>
          </a:xfrm>
        </p:spPr>
        <p:txBody>
          <a:bodyPr>
            <a:normAutofit/>
          </a:bodyPr>
          <a:lstStyle/>
          <a:p>
            <a:r>
              <a:rPr lang="en-US" dirty="0"/>
              <a:t>a low-fat diet involves restricting your fat intake to 30% of your daily calories.</a:t>
            </a:r>
          </a:p>
          <a:p>
            <a:r>
              <a:rPr lang="en-US" dirty="0"/>
              <a:t>Some very- and ultra-low-fat diets aim to limit fat consumption to under 10% of </a:t>
            </a:r>
            <a:r>
              <a:rPr lang="en-US" dirty="0" smtClean="0"/>
              <a:t>calories.</a:t>
            </a:r>
            <a:endParaRPr lang="en-US" dirty="0"/>
          </a:p>
          <a:p>
            <a:r>
              <a:rPr lang="en-US" b="1" dirty="0"/>
              <a:t>How it works: </a:t>
            </a:r>
            <a:r>
              <a:rPr lang="en-US" dirty="0"/>
              <a:t>Low-fat diets restrict fat intake because fat provides about twice the number of calories per gram, compared with the other two macronutrients — protein and carbs.</a:t>
            </a:r>
          </a:p>
          <a:p>
            <a:pPr marL="0" indent="0">
              <a:buNone/>
            </a:pPr>
            <a:endParaRPr lang="en-US" dirty="0"/>
          </a:p>
        </p:txBody>
      </p:sp>
      <p:pic>
        <p:nvPicPr>
          <p:cNvPr id="6146" name="Picture 2" descr="C:\Users\AZZAM\Desktop\c4cff189da08f402f619b9e2caab71d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0" y="0"/>
            <a:ext cx="5029200" cy="2133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49829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Weight loss:</a:t>
            </a:r>
            <a:r>
              <a:rPr lang="en-US" dirty="0"/>
              <a:t> </a:t>
            </a:r>
            <a:r>
              <a:rPr lang="en-US" dirty="0" smtClean="0"/>
              <a:t>Following </a:t>
            </a:r>
            <a:r>
              <a:rPr lang="en-US" dirty="0"/>
              <a:t>a </a:t>
            </a:r>
            <a:r>
              <a:rPr lang="en-US" dirty="0">
                <a:hlinkClick r:id="rId2"/>
              </a:rPr>
              <a:t>low-fat diet</a:t>
            </a:r>
            <a:r>
              <a:rPr lang="en-US" dirty="0"/>
              <a:t> led to </a:t>
            </a:r>
            <a:r>
              <a:rPr lang="en-US" dirty="0" smtClean="0"/>
              <a:t>relevant </a:t>
            </a:r>
            <a:r>
              <a:rPr lang="en-US" dirty="0"/>
              <a:t>changes in weight and waist </a:t>
            </a:r>
            <a:r>
              <a:rPr lang="en-US" dirty="0" smtClean="0"/>
              <a:t>circumference.</a:t>
            </a:r>
            <a:endParaRPr lang="en-US" dirty="0"/>
          </a:p>
          <a:p>
            <a:r>
              <a:rPr lang="en-US" dirty="0"/>
              <a:t>However, while low-fat diets appear to be as effective as low-carb diets for weight loss in controlled situations, low-carb diets seem to be more effective day to </a:t>
            </a:r>
            <a:r>
              <a:rPr lang="en-US" dirty="0" smtClean="0"/>
              <a:t>day.</a:t>
            </a:r>
            <a:endParaRPr lang="en-US" dirty="0"/>
          </a:p>
          <a:p>
            <a:r>
              <a:rPr lang="en-US" dirty="0"/>
              <a:t>Ultra-low-fat diets have been shown to be successful, especially among people with obesity. For example, an 8-week study in 56 participants found that eating a diet comprising 7–14% fat led to an average weight loss of 14.8 pounds (6.7 kg)</a:t>
            </a:r>
          </a:p>
          <a:p>
            <a:pPr marL="0" indent="0">
              <a:buNone/>
            </a:pPr>
            <a:endParaRPr lang="en-US" dirty="0"/>
          </a:p>
        </p:txBody>
      </p:sp>
    </p:spTree>
    <p:extLst>
      <p:ext uri="{BB962C8B-B14F-4D97-AF65-F5344CB8AC3E}">
        <p14:creationId xmlns:p14="http://schemas.microsoft.com/office/powerpoint/2010/main" val="33973471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Other benefits: </a:t>
            </a:r>
            <a:r>
              <a:rPr lang="en-US" dirty="0"/>
              <a:t>Low-fat diets have been linked to a reduced risk of heart disease and stroke. They may also reduce inflammation and improve markers of </a:t>
            </a:r>
            <a:r>
              <a:rPr lang="en-US" dirty="0" smtClean="0"/>
              <a:t>diabetes.</a:t>
            </a:r>
            <a:endParaRPr lang="en-US" dirty="0"/>
          </a:p>
          <a:p>
            <a:r>
              <a:rPr lang="en-US" b="1" dirty="0"/>
              <a:t>Downsides:</a:t>
            </a:r>
            <a:r>
              <a:rPr lang="en-US" dirty="0"/>
              <a:t> Restricting fat too much can lead to health problems in the long term, as fat plays a key role in hormone production, nutrient absorption, and cell health. Moreover, very-low-fat diets have been linked to a higher risk of metabolic </a:t>
            </a:r>
            <a:r>
              <a:rPr lang="en-US" dirty="0" smtClean="0"/>
              <a:t>syndrome.</a:t>
            </a:r>
            <a:endParaRPr lang="en-US" dirty="0"/>
          </a:p>
          <a:p>
            <a:endParaRPr lang="en-US" dirty="0"/>
          </a:p>
        </p:txBody>
      </p:sp>
    </p:spTree>
    <p:extLst>
      <p:ext uri="{BB962C8B-B14F-4D97-AF65-F5344CB8AC3E}">
        <p14:creationId xmlns:p14="http://schemas.microsoft.com/office/powerpoint/2010/main" val="15270651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r>
              <a:rPr lang="en-US" sz="4400" b="1" dirty="0">
                <a:solidFill>
                  <a:srgbClr val="FF0000"/>
                </a:solidFill>
              </a:rPr>
              <a:t>6. The Mediterranean </a:t>
            </a:r>
            <a:r>
              <a:rPr lang="en-US" sz="4400" b="1" dirty="0" smtClean="0">
                <a:solidFill>
                  <a:srgbClr val="FF0000"/>
                </a:solidFill>
              </a:rPr>
              <a:t>diet</a:t>
            </a:r>
            <a:endParaRPr lang="en-US" sz="4400"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Mediterranean diet</a:t>
            </a:r>
            <a:r>
              <a:rPr lang="en-US" dirty="0"/>
              <a:t> is based on foods that people in countries like Italy and Greece used to eat.</a:t>
            </a:r>
          </a:p>
          <a:p>
            <a:r>
              <a:rPr lang="en-US" dirty="0"/>
              <a:t>Though it was designed to lower heart disease risk, numerous studies indicate that it can also aid weight </a:t>
            </a:r>
            <a:r>
              <a:rPr lang="en-US" dirty="0" smtClean="0"/>
              <a:t>loss.</a:t>
            </a:r>
            <a:endParaRPr lang="en-US" dirty="0"/>
          </a:p>
          <a:p>
            <a:r>
              <a:rPr lang="en-US" b="1" dirty="0"/>
              <a:t>How it works: </a:t>
            </a:r>
            <a:r>
              <a:rPr lang="en-US" dirty="0"/>
              <a:t>The Mediterranean diet advocates eating plenty of fruits, vegetables, nuts, seeds, legumes, tubers, whole grains, fish, seafood, and </a:t>
            </a:r>
            <a:r>
              <a:rPr lang="en-US" dirty="0">
                <a:hlinkClick r:id="rId3"/>
              </a:rPr>
              <a:t>extra virgin olive oil</a:t>
            </a:r>
            <a:r>
              <a:rPr lang="en-US" dirty="0"/>
              <a:t>.</a:t>
            </a:r>
          </a:p>
          <a:p>
            <a:r>
              <a:rPr lang="en-US" dirty="0"/>
              <a:t>Foods such as poultry, eggs, and dairy products are to be eaten in moderation. Meanwhile, red meats are limited.</a:t>
            </a:r>
          </a:p>
          <a:p>
            <a:r>
              <a:rPr lang="en-US" dirty="0"/>
              <a:t>Additionally, the Mediterranean diet restricts refined grains, trans fats, processed meats, added sugar, and other highly processed foods</a:t>
            </a:r>
            <a:r>
              <a:rPr lang="en-US" dirty="0" smtClean="0"/>
              <a:t>.</a:t>
            </a:r>
            <a:endParaRPr lang="en-US" dirty="0"/>
          </a:p>
          <a:p>
            <a:pPr marL="0" indent="0">
              <a:buNone/>
            </a:pPr>
            <a:endParaRPr lang="en-US" dirty="0"/>
          </a:p>
        </p:txBody>
      </p:sp>
      <p:pic>
        <p:nvPicPr>
          <p:cNvPr id="7170" name="Picture 2" descr="C:\Users\AZZAM\Desktop\images (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77025" y="0"/>
            <a:ext cx="2466975"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97047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t>Weight loss: </a:t>
            </a:r>
            <a:r>
              <a:rPr lang="en-US" dirty="0" smtClean="0"/>
              <a:t>An </a:t>
            </a:r>
            <a:r>
              <a:rPr lang="en-US" dirty="0"/>
              <a:t>analysis of 19 studies found that people who combined the Mediterranean diet with exercise or calorie restriction lost an average of 8.8 pounds (4 kg) more than those on a control diet.</a:t>
            </a:r>
          </a:p>
          <a:p>
            <a:r>
              <a:rPr lang="en-US" b="1" dirty="0"/>
              <a:t>Other benefits:</a:t>
            </a:r>
            <a:r>
              <a:rPr lang="en-US" dirty="0"/>
              <a:t> The Mediterranean diet encourages eating plenty of antioxidant-rich foods, which may help </a:t>
            </a:r>
            <a:r>
              <a:rPr lang="en-US" dirty="0">
                <a:hlinkClick r:id="rId2"/>
              </a:rPr>
              <a:t>combat inflammation</a:t>
            </a:r>
            <a:r>
              <a:rPr lang="en-US" dirty="0"/>
              <a:t> and oxidative stress by neutralizing free radicals. It has been linked to reduced risks of heart disease and premature </a:t>
            </a:r>
            <a:r>
              <a:rPr lang="en-US" dirty="0" smtClean="0"/>
              <a:t>death.</a:t>
            </a:r>
          </a:p>
          <a:p>
            <a:r>
              <a:rPr lang="en-US" b="1" dirty="0" smtClean="0"/>
              <a:t>Downsides</a:t>
            </a:r>
            <a:r>
              <a:rPr lang="en-US" b="1" dirty="0"/>
              <a:t>:</a:t>
            </a:r>
            <a:r>
              <a:rPr lang="en-US" dirty="0"/>
              <a:t> As the Mediterranean diet is not strictly a weight loss diet, people may not lose weight following it unless they also consume fewer calories.</a:t>
            </a:r>
          </a:p>
          <a:p>
            <a:endParaRPr lang="en-US" dirty="0"/>
          </a:p>
        </p:txBody>
      </p:sp>
    </p:spTree>
    <p:extLst>
      <p:ext uri="{BB962C8B-B14F-4D97-AF65-F5344CB8AC3E}">
        <p14:creationId xmlns:p14="http://schemas.microsoft.com/office/powerpoint/2010/main" val="4100301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a:bodyPr>
          <a:lstStyle/>
          <a:p>
            <a:pPr algn="ctr"/>
            <a:r>
              <a:rPr lang="en-US" sz="4400" b="1" dirty="0">
                <a:solidFill>
                  <a:srgbClr val="FF0000"/>
                </a:solidFill>
              </a:rPr>
              <a:t>7. WW (Weight Watchers</a:t>
            </a:r>
            <a:r>
              <a:rPr lang="en-US" sz="4400" b="1" dirty="0" smtClean="0">
                <a:solidFill>
                  <a:srgbClr val="FF0000"/>
                </a:solidFill>
              </a:rPr>
              <a:t>)</a:t>
            </a:r>
            <a:endParaRPr lang="en-US" sz="4400" dirty="0">
              <a:solidFill>
                <a:srgbClr val="FF0000"/>
              </a:solidFill>
            </a:endParaRPr>
          </a:p>
        </p:txBody>
      </p:sp>
      <p:sp>
        <p:nvSpPr>
          <p:cNvPr id="3" name="Content Placeholder 2"/>
          <p:cNvSpPr>
            <a:spLocks noGrp="1"/>
          </p:cNvSpPr>
          <p:nvPr>
            <p:ph idx="1"/>
          </p:nvPr>
        </p:nvSpPr>
        <p:spPr/>
        <p:txBody>
          <a:bodyPr>
            <a:normAutofit/>
          </a:bodyPr>
          <a:lstStyle/>
          <a:p>
            <a:r>
              <a:rPr lang="en-US" dirty="0"/>
              <a:t>WW, formerly </a:t>
            </a:r>
            <a:r>
              <a:rPr lang="en-US" dirty="0">
                <a:hlinkClick r:id="rId2"/>
              </a:rPr>
              <a:t>Weight Watchers</a:t>
            </a:r>
            <a:r>
              <a:rPr lang="en-US" dirty="0"/>
              <a:t>, is one of the most popular weight loss programs worldwide.</a:t>
            </a:r>
          </a:p>
          <a:p>
            <a:r>
              <a:rPr lang="en-US" dirty="0"/>
              <a:t>While it doesn’t restrict any food groups, people on a WW plan must eat within their set daily points to reach their ideal </a:t>
            </a:r>
            <a:r>
              <a:rPr lang="en-US" dirty="0" smtClean="0"/>
              <a:t>weight.</a:t>
            </a:r>
            <a:endParaRPr lang="en-US" dirty="0"/>
          </a:p>
          <a:p>
            <a:r>
              <a:rPr lang="en-US" b="1" dirty="0"/>
              <a:t>How it works:</a:t>
            </a:r>
            <a:r>
              <a:rPr lang="en-US" dirty="0"/>
              <a:t> WW is a points-based system that assigns different foods and beverages a value, depending on their calorie, fat, and fiber contents.</a:t>
            </a:r>
          </a:p>
          <a:p>
            <a:r>
              <a:rPr lang="en-US" dirty="0"/>
              <a:t>To reach your desired weight, you must stay within your daily point allowance.</a:t>
            </a:r>
          </a:p>
          <a:p>
            <a:endParaRPr lang="en-US" dirty="0"/>
          </a:p>
        </p:txBody>
      </p:sp>
    </p:spTree>
    <p:extLst>
      <p:ext uri="{BB962C8B-B14F-4D97-AF65-F5344CB8AC3E}">
        <p14:creationId xmlns:p14="http://schemas.microsoft.com/office/powerpoint/2010/main" val="32452192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b="1" dirty="0"/>
              <a:t>Weight loss:</a:t>
            </a:r>
            <a:r>
              <a:rPr lang="en-US" dirty="0"/>
              <a:t> </a:t>
            </a:r>
            <a:r>
              <a:rPr lang="en-US" dirty="0" smtClean="0"/>
              <a:t>A review </a:t>
            </a:r>
            <a:r>
              <a:rPr lang="en-US" dirty="0"/>
              <a:t>of 45 studies found that people who followed a WW diet lost 2.6% more weight than people who received standard </a:t>
            </a:r>
            <a:r>
              <a:rPr lang="en-US" dirty="0" smtClean="0"/>
              <a:t>counseling.</a:t>
            </a:r>
            <a:endParaRPr lang="en-US" dirty="0"/>
          </a:p>
          <a:p>
            <a:r>
              <a:rPr lang="en-US" dirty="0"/>
              <a:t>What’s more, people who follow WW programs have been shown to be more successful at maintaining weight loss after several years, compared with those who follow other </a:t>
            </a:r>
            <a:r>
              <a:rPr lang="en-US" dirty="0" smtClean="0"/>
              <a:t>diets.</a:t>
            </a:r>
            <a:endParaRPr lang="en-US" dirty="0"/>
          </a:p>
          <a:p>
            <a:r>
              <a:rPr lang="en-US" b="1" dirty="0"/>
              <a:t>Other benefits:</a:t>
            </a:r>
            <a:r>
              <a:rPr lang="en-US" dirty="0"/>
              <a:t> WW allows flexibility, making it easy to follow. This enables people with dietary restrictions, such as those with </a:t>
            </a:r>
            <a:r>
              <a:rPr lang="en-US" dirty="0">
                <a:hlinkClick r:id="rId2"/>
              </a:rPr>
              <a:t>food allergies</a:t>
            </a:r>
            <a:r>
              <a:rPr lang="en-US" dirty="0"/>
              <a:t>, to adhere to the plan.</a:t>
            </a:r>
          </a:p>
          <a:p>
            <a:r>
              <a:rPr lang="en-US" b="1" dirty="0"/>
              <a:t>Downsides:</a:t>
            </a:r>
            <a:r>
              <a:rPr lang="en-US" dirty="0"/>
              <a:t> While it allows for flexibility, WW can be costly depending on the subscription plan. Also, it’s flexibility can be a downfall if dieters choose unhealthy foods.</a:t>
            </a:r>
          </a:p>
          <a:p>
            <a:endParaRPr lang="en-US" dirty="0"/>
          </a:p>
        </p:txBody>
      </p:sp>
    </p:spTree>
    <p:extLst>
      <p:ext uri="{BB962C8B-B14F-4D97-AF65-F5344CB8AC3E}">
        <p14:creationId xmlns:p14="http://schemas.microsoft.com/office/powerpoint/2010/main" val="1516601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One of the best ways to lose weight is by changing your diet.</a:t>
            </a:r>
          </a:p>
          <a:p>
            <a:r>
              <a:rPr lang="en-US" dirty="0"/>
              <a:t>Some diets aim to curb your appetite to reduce your food intake, while others suggest restricting your intake of calories and either carbs or fat.</a:t>
            </a:r>
          </a:p>
          <a:p>
            <a:r>
              <a:rPr lang="en-US" dirty="0"/>
              <a:t>Here are the 8 best diet plans to help you shed weight and improve your overall health</a:t>
            </a:r>
            <a:r>
              <a:rPr lang="en-US" dirty="0" smtClean="0"/>
              <a:t>.</a:t>
            </a: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19360963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7" name="Picture 3" descr="C:\Users\AZZAM\Desktop\9df6823fefaad65d8f6514d5a0d48b9d.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8357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pPr algn="ctr"/>
            <a:r>
              <a:rPr lang="en-US" sz="4400" b="1" dirty="0">
                <a:solidFill>
                  <a:srgbClr val="FF0000"/>
                </a:solidFill>
              </a:rPr>
              <a:t>8. The DASH </a:t>
            </a:r>
            <a:r>
              <a:rPr lang="en-US" sz="4400" b="1" dirty="0" smtClean="0">
                <a:solidFill>
                  <a:srgbClr val="FF0000"/>
                </a:solidFill>
              </a:rPr>
              <a:t>diet</a:t>
            </a:r>
            <a:endParaRPr lang="en-US" sz="4400" dirty="0">
              <a:solidFill>
                <a:srgbClr val="FF0000"/>
              </a:solidFill>
            </a:endParaRPr>
          </a:p>
        </p:txBody>
      </p:sp>
      <p:sp>
        <p:nvSpPr>
          <p:cNvPr id="3" name="Content Placeholder 2"/>
          <p:cNvSpPr>
            <a:spLocks noGrp="1"/>
          </p:cNvSpPr>
          <p:nvPr>
            <p:ph idx="1"/>
          </p:nvPr>
        </p:nvSpPr>
        <p:spPr>
          <a:xfrm>
            <a:off x="457200" y="1752600"/>
            <a:ext cx="8229600" cy="4800600"/>
          </a:xfrm>
        </p:spPr>
        <p:txBody>
          <a:bodyPr>
            <a:normAutofit/>
          </a:bodyPr>
          <a:lstStyle/>
          <a:p>
            <a:r>
              <a:rPr lang="en-US" sz="2000" dirty="0"/>
              <a:t>Dietary Approaches to Stop Hypertension, or </a:t>
            </a:r>
            <a:r>
              <a:rPr lang="en-US" sz="2000" dirty="0">
                <a:hlinkClick r:id="rId2"/>
              </a:rPr>
              <a:t>DASH diet</a:t>
            </a:r>
            <a:r>
              <a:rPr lang="en-US" sz="2000" dirty="0"/>
              <a:t>, is an eating plan that is designed to help treat or prevent </a:t>
            </a:r>
            <a:r>
              <a:rPr lang="en-US" sz="2000" dirty="0" smtClean="0"/>
              <a:t>hypertension.</a:t>
            </a:r>
            <a:endParaRPr lang="en-US" sz="2000" dirty="0"/>
          </a:p>
          <a:p>
            <a:r>
              <a:rPr lang="en-US" sz="2000" dirty="0"/>
              <a:t>It emphasizes eating plenty of fruits, vegetables, whole grains, and lean meats and is low in salt, red meat, added sugars, and fat.</a:t>
            </a:r>
          </a:p>
          <a:p>
            <a:r>
              <a:rPr lang="en-US" sz="2000" dirty="0"/>
              <a:t>While the DASH diet is not a weight loss diet, many people report losing weight on it.</a:t>
            </a:r>
          </a:p>
          <a:p>
            <a:r>
              <a:rPr lang="en-US" sz="2000" b="1" dirty="0"/>
              <a:t>How it works:</a:t>
            </a:r>
            <a:r>
              <a:rPr lang="en-US" sz="2000" dirty="0"/>
              <a:t> The DASH diet recommends specific servings of different food groups. The number of servings you are allowed to eat depends on your daily calorie intake.</a:t>
            </a:r>
          </a:p>
          <a:p>
            <a:r>
              <a:rPr lang="en-US" sz="2000" dirty="0"/>
              <a:t>For example, an average person on the DASH diet would eat about 5 servings of vegetables, 5 servings of fruit, 7 servings of healthy carbs like whole grains, 2 servings of low-fat dairy products, and 2 servings or fewer of lean meats per day.</a:t>
            </a:r>
          </a:p>
          <a:p>
            <a:r>
              <a:rPr lang="en-US" sz="2000" dirty="0"/>
              <a:t>In addition, you’re allowed to eat nuts and seeds 2–3 times per week </a:t>
            </a:r>
            <a:r>
              <a:rPr lang="en-US" sz="2000" dirty="0" smtClean="0"/>
              <a:t>.</a:t>
            </a:r>
            <a:endParaRPr lang="en-US" sz="2000" dirty="0"/>
          </a:p>
        </p:txBody>
      </p:sp>
    </p:spTree>
    <p:extLst>
      <p:ext uri="{BB962C8B-B14F-4D97-AF65-F5344CB8AC3E}">
        <p14:creationId xmlns:p14="http://schemas.microsoft.com/office/powerpoint/2010/main" val="40840818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t>Weight loss:</a:t>
            </a:r>
            <a:r>
              <a:rPr lang="en-US" dirty="0"/>
              <a:t> </a:t>
            </a:r>
            <a:r>
              <a:rPr lang="en-US" dirty="0" smtClean="0"/>
              <a:t> An </a:t>
            </a:r>
            <a:r>
              <a:rPr lang="en-US" dirty="0"/>
              <a:t>analysis of 13 studies found that people on the DASH diet lost significantly more weight over 8–24 weeks than people on a control </a:t>
            </a:r>
            <a:r>
              <a:rPr lang="en-US" dirty="0" smtClean="0"/>
              <a:t>diet.</a:t>
            </a:r>
          </a:p>
          <a:p>
            <a:r>
              <a:rPr lang="en-US" b="1" dirty="0" smtClean="0"/>
              <a:t>Other </a:t>
            </a:r>
            <a:r>
              <a:rPr lang="en-US" b="1" dirty="0"/>
              <a:t>benefits: </a:t>
            </a:r>
            <a:r>
              <a:rPr lang="en-US" dirty="0"/>
              <a:t>The DASH diet has been shown to reduce blood pressure levels and several heart disease risk factors. Also, it may help combat recurrent depressive symptoms and lower your risk of breast and colorectal cancer </a:t>
            </a:r>
            <a:r>
              <a:rPr lang="en-US" dirty="0" smtClean="0"/>
              <a:t>.</a:t>
            </a:r>
          </a:p>
          <a:p>
            <a:r>
              <a:rPr lang="en-US" b="1" dirty="0" smtClean="0"/>
              <a:t>Downsides</a:t>
            </a:r>
            <a:r>
              <a:rPr lang="en-US" b="1" dirty="0"/>
              <a:t>:</a:t>
            </a:r>
            <a:r>
              <a:rPr lang="en-US" dirty="0"/>
              <a:t> While the DASH diet may aid weight loss, there is mixed evidence on </a:t>
            </a:r>
            <a:r>
              <a:rPr lang="en-US" dirty="0">
                <a:hlinkClick r:id="rId2"/>
              </a:rPr>
              <a:t>salt intake</a:t>
            </a:r>
            <a:r>
              <a:rPr lang="en-US" dirty="0"/>
              <a:t> and blood pressure. In addition, eating too little salt has been linked to increased insulin resistance and an increased risk of death in people with heart failure </a:t>
            </a:r>
          </a:p>
          <a:p>
            <a:endParaRPr lang="en-US" dirty="0"/>
          </a:p>
        </p:txBody>
      </p:sp>
    </p:spTree>
    <p:extLst>
      <p:ext uri="{BB962C8B-B14F-4D97-AF65-F5344CB8AC3E}">
        <p14:creationId xmlns:p14="http://schemas.microsoft.com/office/powerpoint/2010/main" val="18926130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8194" name="Picture 2" descr="C:\Users\AZZAM\Desktop\funny-chocolate-bar-character-insparation-quote-cartoon-face-food-emoji-funny-food-concept-vector-illustration-95228490.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8749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Best diet plans to treat obesity</a:t>
            </a:r>
            <a:endParaRPr lang="en-US" dirty="0"/>
          </a:p>
        </p:txBody>
      </p:sp>
      <p:sp>
        <p:nvSpPr>
          <p:cNvPr id="3" name="Content Placeholder 2"/>
          <p:cNvSpPr>
            <a:spLocks noGrp="1"/>
          </p:cNvSpPr>
          <p:nvPr>
            <p:ph idx="1"/>
          </p:nvPr>
        </p:nvSpPr>
        <p:spPr>
          <a:xfrm>
            <a:off x="457200" y="1752600"/>
            <a:ext cx="8229600" cy="4876799"/>
          </a:xfrm>
        </p:spPr>
        <p:txBody>
          <a:bodyPr>
            <a:normAutofit fontScale="25000" lnSpcReduction="20000"/>
          </a:bodyPr>
          <a:lstStyle/>
          <a:p>
            <a:pPr marL="0" indent="0">
              <a:buNone/>
            </a:pPr>
            <a:endParaRPr lang="en-US" sz="12800" b="1" dirty="0" smtClean="0"/>
          </a:p>
          <a:p>
            <a:pPr marL="0" indent="0">
              <a:buNone/>
            </a:pPr>
            <a:r>
              <a:rPr lang="en-US" sz="12800" b="1" dirty="0" smtClean="0"/>
              <a:t>1</a:t>
            </a:r>
            <a:r>
              <a:rPr lang="en-US" sz="12800" b="1" dirty="0"/>
              <a:t>. Intermittent fasting</a:t>
            </a:r>
          </a:p>
          <a:p>
            <a:pPr marL="0" indent="0">
              <a:buNone/>
            </a:pPr>
            <a:r>
              <a:rPr lang="en-US" sz="12800" b="1" dirty="0"/>
              <a:t>2. Plant-based diets</a:t>
            </a:r>
          </a:p>
          <a:p>
            <a:pPr marL="0" indent="0">
              <a:buNone/>
            </a:pPr>
            <a:r>
              <a:rPr lang="en-US" sz="12800" b="1" dirty="0"/>
              <a:t>3. Low-carb diets</a:t>
            </a:r>
          </a:p>
          <a:p>
            <a:pPr marL="0" indent="0">
              <a:buNone/>
            </a:pPr>
            <a:r>
              <a:rPr lang="en-US" sz="12800" b="1" dirty="0"/>
              <a:t>4. The </a:t>
            </a:r>
            <a:r>
              <a:rPr lang="en-US" sz="12800" b="1" dirty="0" err="1"/>
              <a:t>paleo</a:t>
            </a:r>
            <a:r>
              <a:rPr lang="en-US" sz="12800" b="1" dirty="0"/>
              <a:t> diet</a:t>
            </a:r>
          </a:p>
          <a:p>
            <a:pPr marL="0" indent="0">
              <a:buNone/>
            </a:pPr>
            <a:r>
              <a:rPr lang="en-US" sz="12800" b="1" dirty="0"/>
              <a:t>5. Low-fat </a:t>
            </a:r>
            <a:r>
              <a:rPr lang="en-US" sz="12800" b="1" dirty="0" smtClean="0"/>
              <a:t>diets</a:t>
            </a:r>
          </a:p>
          <a:p>
            <a:pPr marL="0" indent="0">
              <a:buNone/>
            </a:pPr>
            <a:r>
              <a:rPr lang="en-US" sz="12800" b="1" dirty="0"/>
              <a:t>6. The Mediterranean diet</a:t>
            </a:r>
          </a:p>
          <a:p>
            <a:pPr marL="0" indent="0">
              <a:buNone/>
            </a:pPr>
            <a:r>
              <a:rPr lang="en-US" sz="12800" b="1" dirty="0"/>
              <a:t>7. WW (Weight Watchers)</a:t>
            </a:r>
          </a:p>
          <a:p>
            <a:pPr marL="0" indent="0">
              <a:buNone/>
            </a:pPr>
            <a:r>
              <a:rPr lang="en-US" sz="12800" b="1" dirty="0"/>
              <a:t>8. The DASH </a:t>
            </a:r>
            <a:r>
              <a:rPr lang="en-US" sz="12800" b="1" dirty="0" smtClean="0"/>
              <a:t>diet</a:t>
            </a:r>
            <a:r>
              <a:rPr lang="en-US" sz="12800" dirty="0"/>
              <a:t/>
            </a:r>
            <a:br>
              <a:rPr lang="en-US" sz="12800" dirty="0"/>
            </a:br>
            <a:r>
              <a:rPr lang="en-US" sz="12800" dirty="0"/>
              <a:t/>
            </a:r>
            <a:br>
              <a:rPr lang="en-US" sz="12800" dirty="0"/>
            </a:br>
            <a:endParaRPr lang="en-US" sz="12800" b="1" dirty="0"/>
          </a:p>
          <a:p>
            <a:pPr marL="0" indent="0">
              <a:buNone/>
            </a:pP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29998718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219200"/>
            <a:ext cx="8229600" cy="762000"/>
          </a:xfrm>
        </p:spPr>
        <p:txBody>
          <a:bodyPr>
            <a:normAutofit fontScale="90000"/>
          </a:bodyPr>
          <a:lstStyle/>
          <a:p>
            <a:pPr algn="ctr"/>
            <a:r>
              <a:rPr lang="en-US" b="1" dirty="0" smtClean="0"/>
              <a:t/>
            </a:r>
            <a:br>
              <a:rPr lang="en-US" b="1" dirty="0" smtClean="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solidFill>
                  <a:srgbClr val="FF0000"/>
                </a:solidFill>
              </a:rPr>
              <a:t>1</a:t>
            </a:r>
            <a:r>
              <a:rPr lang="en-US" b="1" dirty="0">
                <a:solidFill>
                  <a:srgbClr val="FF0000"/>
                </a:solidFill>
              </a:rPr>
              <a:t>. Intermittent </a:t>
            </a:r>
            <a:r>
              <a:rPr lang="en-US" b="1" dirty="0" smtClean="0">
                <a:solidFill>
                  <a:srgbClr val="FF0000"/>
                </a:solidFill>
              </a:rPr>
              <a:t>fasting</a:t>
            </a:r>
            <a:r>
              <a:rPr lang="en-US" dirty="0"/>
              <a:t/>
            </a:r>
            <a:br>
              <a:rPr lang="en-US" dirty="0"/>
            </a:br>
            <a:endParaRPr lang="en-US" dirty="0"/>
          </a:p>
        </p:txBody>
      </p:sp>
      <p:sp>
        <p:nvSpPr>
          <p:cNvPr id="3" name="Content Placeholder 2"/>
          <p:cNvSpPr>
            <a:spLocks noGrp="1"/>
          </p:cNvSpPr>
          <p:nvPr>
            <p:ph idx="1"/>
          </p:nvPr>
        </p:nvSpPr>
        <p:spPr>
          <a:xfrm>
            <a:off x="457200" y="1524000"/>
            <a:ext cx="8229600" cy="4876800"/>
          </a:xfrm>
        </p:spPr>
        <p:txBody>
          <a:bodyPr>
            <a:normAutofit/>
          </a:bodyPr>
          <a:lstStyle/>
          <a:p>
            <a:r>
              <a:rPr lang="en-US" dirty="0"/>
              <a:t>Intermittent fasting is a dietary strategy that cycles between periods of fasting and eating.</a:t>
            </a:r>
          </a:p>
          <a:p>
            <a:r>
              <a:rPr lang="en-US" dirty="0">
                <a:solidFill>
                  <a:schemeClr val="accent1"/>
                </a:solidFill>
                <a:hlinkClick r:id="rId2"/>
              </a:rPr>
              <a:t>Various forms exist</a:t>
            </a:r>
            <a:r>
              <a:rPr lang="en-US" dirty="0"/>
              <a:t>, including the </a:t>
            </a:r>
            <a:r>
              <a:rPr lang="en-US" dirty="0" smtClean="0"/>
              <a:t>16/8 </a:t>
            </a:r>
            <a:r>
              <a:rPr lang="en-US" dirty="0"/>
              <a:t>method, which involves limiting your calorie intake to 8 hours per day, and the 5:2 method, which restricts your daily calorie intake to 500–600 calories twice per week</a:t>
            </a:r>
            <a:r>
              <a:rPr lang="en-US" dirty="0" smtClean="0"/>
              <a:t>.</a:t>
            </a:r>
            <a:r>
              <a:rPr lang="en-US" dirty="0"/>
              <a:t/>
            </a:r>
            <a:br>
              <a:rPr lang="en-US" dirty="0"/>
            </a:br>
            <a:endParaRPr lang="en-US" dirty="0"/>
          </a:p>
        </p:txBody>
      </p:sp>
      <p:pic>
        <p:nvPicPr>
          <p:cNvPr id="2050" name="Picture 2" descr="C:\Users\AZZAM\Desktop\istockphoto-516796414-612x61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4191000"/>
            <a:ext cx="403860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47773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4800600"/>
          </a:xfrm>
        </p:spPr>
        <p:txBody>
          <a:bodyPr>
            <a:normAutofit fontScale="85000" lnSpcReduction="20000"/>
          </a:bodyPr>
          <a:lstStyle/>
          <a:p>
            <a:r>
              <a:rPr lang="en-US" b="1" dirty="0"/>
              <a:t>How it works:</a:t>
            </a:r>
            <a:r>
              <a:rPr lang="en-US" dirty="0"/>
              <a:t> Intermittent fasting restricts the time you’re allowed to eat, which is a simple way to reduce your calorie intake. This can lead to weight loss — unless you compensate by eating too much food during allowed eating periods</a:t>
            </a:r>
            <a:r>
              <a:rPr lang="en-US" dirty="0" smtClean="0"/>
              <a:t>.</a:t>
            </a:r>
          </a:p>
          <a:p>
            <a:pPr marL="0" indent="0">
              <a:buNone/>
            </a:pPr>
            <a:endParaRPr lang="en-US" dirty="0"/>
          </a:p>
          <a:p>
            <a:r>
              <a:rPr lang="en-US" b="1" dirty="0"/>
              <a:t>Weight loss: </a:t>
            </a:r>
            <a:r>
              <a:rPr lang="en-US" dirty="0"/>
              <a:t>In a review of studies, intermittent fasting was shown to cause 3–8% weight loss over 3–24 weeks, which is a significantly greater percentage than other </a:t>
            </a:r>
            <a:r>
              <a:rPr lang="en-US" dirty="0" smtClean="0"/>
              <a:t>methods.</a:t>
            </a:r>
          </a:p>
          <a:p>
            <a:endParaRPr lang="en-US" dirty="0" smtClean="0"/>
          </a:p>
          <a:p>
            <a:r>
              <a:rPr lang="en-US" b="1" dirty="0"/>
              <a:t>Other benefits: </a:t>
            </a:r>
            <a:r>
              <a:rPr lang="en-US" dirty="0"/>
              <a:t>Intermittent fasting has been linked to anti-aging effects, increased insulin sensitivity, improved brain health, reduced inflammation, and many other </a:t>
            </a:r>
            <a:r>
              <a:rPr lang="en-US" dirty="0" smtClean="0"/>
              <a:t>benefits.</a:t>
            </a:r>
          </a:p>
          <a:p>
            <a:r>
              <a:rPr lang="en-US" b="1" dirty="0"/>
              <a:t>Downsides:</a:t>
            </a:r>
            <a:r>
              <a:rPr lang="en-US" dirty="0"/>
              <a:t> In general, intermittent fasting is safe for most healthy adults.</a:t>
            </a:r>
          </a:p>
          <a:p>
            <a:pPr marL="0" indent="0">
              <a:buNone/>
            </a:pPr>
            <a:r>
              <a:rPr lang="en-US" dirty="0">
                <a:hlinkClick r:id="rId2"/>
              </a:rPr>
              <a:t/>
            </a:r>
            <a:br>
              <a:rPr lang="en-US" dirty="0">
                <a:hlinkClick r:id="rId2"/>
              </a:rPr>
            </a:br>
            <a:endParaRPr lang="en-US" dirty="0"/>
          </a:p>
        </p:txBody>
      </p:sp>
    </p:spTree>
    <p:extLst>
      <p:ext uri="{BB962C8B-B14F-4D97-AF65-F5344CB8AC3E}">
        <p14:creationId xmlns:p14="http://schemas.microsoft.com/office/powerpoint/2010/main" val="926861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pPr algn="ctr"/>
            <a:r>
              <a:rPr lang="en-US" sz="4400" b="1" dirty="0">
                <a:solidFill>
                  <a:srgbClr val="FF0000"/>
                </a:solidFill>
              </a:rPr>
              <a:t>2. Plant-based </a:t>
            </a:r>
            <a:r>
              <a:rPr lang="en-US" sz="4400" b="1" dirty="0" smtClean="0">
                <a:solidFill>
                  <a:srgbClr val="FF0000"/>
                </a:solidFill>
              </a:rPr>
              <a:t>diets</a:t>
            </a:r>
            <a:endParaRPr lang="en-US" sz="4400" dirty="0">
              <a:solidFill>
                <a:srgbClr val="FF0000"/>
              </a:solidFill>
            </a:endParaRPr>
          </a:p>
        </p:txBody>
      </p:sp>
      <p:sp>
        <p:nvSpPr>
          <p:cNvPr id="3" name="Content Placeholder 2"/>
          <p:cNvSpPr>
            <a:spLocks noGrp="1"/>
          </p:cNvSpPr>
          <p:nvPr>
            <p:ph idx="1"/>
          </p:nvPr>
        </p:nvSpPr>
        <p:spPr>
          <a:xfrm>
            <a:off x="457200" y="1600200"/>
            <a:ext cx="8229600" cy="4389120"/>
          </a:xfrm>
        </p:spPr>
        <p:txBody>
          <a:bodyPr>
            <a:normAutofit/>
          </a:bodyPr>
          <a:lstStyle/>
          <a:p>
            <a:r>
              <a:rPr lang="en-US" dirty="0"/>
              <a:t>Plant-based diets may help you lose weight. </a:t>
            </a:r>
            <a:r>
              <a:rPr lang="en-US" dirty="0">
                <a:hlinkClick r:id="rId2"/>
              </a:rPr>
              <a:t>Vegetarianism and veganism</a:t>
            </a:r>
            <a:r>
              <a:rPr lang="en-US" dirty="0"/>
              <a:t> are the most popular versions, which restrict animal products for health, ethical, and environmental reasons.</a:t>
            </a:r>
          </a:p>
          <a:p>
            <a:r>
              <a:rPr lang="en-US" dirty="0"/>
              <a:t>However, more flexible plant-based diets also exist, such as the </a:t>
            </a:r>
            <a:r>
              <a:rPr lang="en-US" b="1" dirty="0" err="1">
                <a:solidFill>
                  <a:srgbClr val="FF0000"/>
                </a:solidFill>
              </a:rPr>
              <a:t>flexitarian</a:t>
            </a:r>
            <a:r>
              <a:rPr lang="en-US" b="1" dirty="0">
                <a:solidFill>
                  <a:srgbClr val="FF0000"/>
                </a:solidFill>
              </a:rPr>
              <a:t> diet</a:t>
            </a:r>
            <a:r>
              <a:rPr lang="en-US" dirty="0"/>
              <a:t>, which is a plant-based diet that allows eating animal products in moderation</a:t>
            </a:r>
            <a:r>
              <a:rPr lang="en-US" dirty="0" smtClean="0"/>
              <a:t>.</a:t>
            </a:r>
            <a:r>
              <a:rPr lang="en-US" dirty="0"/>
              <a:t/>
            </a:r>
            <a:br>
              <a:rPr lang="en-US" dirty="0"/>
            </a:br>
            <a:endParaRPr lang="en-US" dirty="0"/>
          </a:p>
        </p:txBody>
      </p:sp>
      <p:pic>
        <p:nvPicPr>
          <p:cNvPr id="3074" name="Picture 2" descr="C:\Users\AZZAM\Desktop\junk-food-cartoon-png-favpng-iVCPA4GN6naVtWaQ7U0SgTe4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199" y="4668672"/>
            <a:ext cx="7239001" cy="2036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9308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a:t>How it works:</a:t>
            </a:r>
            <a:r>
              <a:rPr lang="en-US" dirty="0"/>
              <a:t> There are many types of vegetarianism, but most involve eliminating all meat, poultry, and fish. Some vegetarians may likewise avoid eggs and dairy.</a:t>
            </a:r>
          </a:p>
          <a:p>
            <a:r>
              <a:rPr lang="en-US" dirty="0"/>
              <a:t>The </a:t>
            </a:r>
            <a:r>
              <a:rPr lang="en-US" dirty="0">
                <a:solidFill>
                  <a:srgbClr val="FFC000"/>
                </a:solidFill>
              </a:rPr>
              <a:t>vegan diet </a:t>
            </a:r>
            <a:r>
              <a:rPr lang="en-US" dirty="0"/>
              <a:t>takes it a step further by restricting all animal products, as well as animal-derived products like dairy, gelatin, honey, whey, casein, and albumin.</a:t>
            </a:r>
          </a:p>
          <a:p>
            <a:r>
              <a:rPr lang="en-US" dirty="0"/>
              <a:t>There are no clear-cut rules for the </a:t>
            </a:r>
            <a:r>
              <a:rPr lang="en-US" dirty="0" err="1">
                <a:hlinkClick r:id="rId2"/>
              </a:rPr>
              <a:t>flexitarian</a:t>
            </a:r>
            <a:r>
              <a:rPr lang="en-US" dirty="0">
                <a:hlinkClick r:id="rId2"/>
              </a:rPr>
              <a:t> diet</a:t>
            </a:r>
            <a:r>
              <a:rPr lang="en-US" dirty="0"/>
              <a:t>, as it’s a lifestyle change rather than a diet. It encourages eating mostly fruits, vegetables, legumes, and whole grains but allows for protein and animal products in moderation, making it a popular alternative.</a:t>
            </a:r>
          </a:p>
          <a:p>
            <a:r>
              <a:rPr lang="en-US" dirty="0"/>
              <a:t>Many of the restricted food groups are high in calories, so limiting them may aid weight loss.</a:t>
            </a:r>
          </a:p>
        </p:txBody>
      </p:sp>
    </p:spTree>
    <p:extLst>
      <p:ext uri="{BB962C8B-B14F-4D97-AF65-F5344CB8AC3E}">
        <p14:creationId xmlns:p14="http://schemas.microsoft.com/office/powerpoint/2010/main" val="2586068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412"/>
            <a:ext cx="8229600" cy="1143000"/>
          </a:xfrm>
        </p:spPr>
        <p:txBody>
          <a:bodyPr/>
          <a:lstStyle/>
          <a:p>
            <a:endParaRPr lang="en-US"/>
          </a:p>
        </p:txBody>
      </p:sp>
      <p:sp>
        <p:nvSpPr>
          <p:cNvPr id="3" name="Content Placeholder 2"/>
          <p:cNvSpPr>
            <a:spLocks noGrp="1"/>
          </p:cNvSpPr>
          <p:nvPr>
            <p:ph idx="1"/>
          </p:nvPr>
        </p:nvSpPr>
        <p:spPr>
          <a:xfrm>
            <a:off x="457200" y="1219200"/>
            <a:ext cx="8229600" cy="5334000"/>
          </a:xfrm>
        </p:spPr>
        <p:txBody>
          <a:bodyPr>
            <a:normAutofit fontScale="92500" lnSpcReduction="10000"/>
          </a:bodyPr>
          <a:lstStyle/>
          <a:p>
            <a:pPr marL="0" indent="0">
              <a:buNone/>
            </a:pPr>
            <a:r>
              <a:rPr lang="en-US" b="1" dirty="0" smtClean="0"/>
              <a:t>     Weight </a:t>
            </a:r>
            <a:r>
              <a:rPr lang="en-US" b="1" dirty="0"/>
              <a:t>loss: </a:t>
            </a:r>
            <a:endParaRPr lang="en-US" dirty="0"/>
          </a:p>
          <a:p>
            <a:r>
              <a:rPr lang="en-US" dirty="0" smtClean="0"/>
              <a:t>Those following a </a:t>
            </a:r>
            <a:r>
              <a:rPr lang="en-US" dirty="0" smtClean="0">
                <a:hlinkClick r:id="rId2"/>
              </a:rPr>
              <a:t>vegan diet</a:t>
            </a:r>
            <a:r>
              <a:rPr lang="en-US" dirty="0" smtClean="0"/>
              <a:t> lost an average of 5.5 pounds (2.5 kg) more than people not eating a plant-based diet.</a:t>
            </a:r>
          </a:p>
          <a:p>
            <a:r>
              <a:rPr lang="en-US" dirty="0" smtClean="0"/>
              <a:t>Plant-based diets likely aid weight loss because they tend to be rich in fiber, which can help you stay fuller for longer, and low in high-calorie fat .</a:t>
            </a:r>
          </a:p>
          <a:p>
            <a:r>
              <a:rPr lang="en-US" b="1" dirty="0" smtClean="0"/>
              <a:t>Other benefits:</a:t>
            </a:r>
            <a:r>
              <a:rPr lang="en-US" dirty="0" smtClean="0"/>
              <a:t> Plant-based diets have been linked to many other benefits, such as a reduced risk of chronic conditions like heart disease, certain cancers, and diabetes. They can also be more environmentally sustainable than meat-based diets</a:t>
            </a:r>
          </a:p>
          <a:p>
            <a:r>
              <a:rPr lang="en-US" b="1" dirty="0" smtClean="0"/>
              <a:t>Downsides</a:t>
            </a:r>
            <a:r>
              <a:rPr lang="en-US" b="1" dirty="0"/>
              <a:t>: </a:t>
            </a:r>
            <a:r>
              <a:rPr lang="en-US" dirty="0"/>
              <a:t>Though plant-based diets are healthy, they can restrict important nutrients that are typically found in animal products, such as iron, vitamin B12, vitamin D, calcium, zinc, and omega-3 fatty acids.</a:t>
            </a:r>
          </a:p>
          <a:p>
            <a:pPr marL="0" indent="0">
              <a:buNone/>
            </a:pPr>
            <a:endParaRPr lang="en-US" dirty="0"/>
          </a:p>
        </p:txBody>
      </p:sp>
    </p:spTree>
    <p:extLst>
      <p:ext uri="{BB962C8B-B14F-4D97-AF65-F5344CB8AC3E}">
        <p14:creationId xmlns:p14="http://schemas.microsoft.com/office/powerpoint/2010/main" val="2020513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pPr algn="ctr"/>
            <a:r>
              <a:rPr lang="en-US" sz="4400" b="1" dirty="0">
                <a:solidFill>
                  <a:srgbClr val="FF0000"/>
                </a:solidFill>
              </a:rPr>
              <a:t>3. Low-carb </a:t>
            </a:r>
            <a:r>
              <a:rPr lang="en-US" sz="4400" b="1" dirty="0" smtClean="0">
                <a:solidFill>
                  <a:srgbClr val="FF0000"/>
                </a:solidFill>
              </a:rPr>
              <a:t>diets</a:t>
            </a:r>
            <a:endParaRPr lang="en-US" sz="4400" dirty="0">
              <a:solidFill>
                <a:srgbClr val="FF0000"/>
              </a:solidFill>
            </a:endParaRPr>
          </a:p>
        </p:txBody>
      </p:sp>
      <p:sp>
        <p:nvSpPr>
          <p:cNvPr id="3" name="Content Placeholder 2"/>
          <p:cNvSpPr>
            <a:spLocks noGrp="1"/>
          </p:cNvSpPr>
          <p:nvPr>
            <p:ph idx="1"/>
          </p:nvPr>
        </p:nvSpPr>
        <p:spPr/>
        <p:txBody>
          <a:bodyPr>
            <a:normAutofit fontScale="92500"/>
          </a:bodyPr>
          <a:lstStyle/>
          <a:p>
            <a:r>
              <a:rPr lang="en-US" dirty="0"/>
              <a:t>Low-carb diets are among the most popular diets for weight loss. Examples include the Atkins diet, </a:t>
            </a:r>
            <a:r>
              <a:rPr lang="en-US" dirty="0" err="1"/>
              <a:t>ketogenic</a:t>
            </a:r>
            <a:r>
              <a:rPr lang="en-US" dirty="0"/>
              <a:t> (</a:t>
            </a:r>
            <a:r>
              <a:rPr lang="en-US" dirty="0" err="1"/>
              <a:t>keto</a:t>
            </a:r>
            <a:r>
              <a:rPr lang="en-US" dirty="0"/>
              <a:t>) diet, and low-carb, high-fat (LCHF) diet.</a:t>
            </a:r>
          </a:p>
          <a:p>
            <a:r>
              <a:rPr lang="en-US" b="1" dirty="0"/>
              <a:t>How it works:</a:t>
            </a:r>
            <a:r>
              <a:rPr lang="en-US" dirty="0"/>
              <a:t> Low-carb diets restrict your carb intake in favor of protein and fat.</a:t>
            </a:r>
          </a:p>
          <a:p>
            <a:r>
              <a:rPr lang="en-US" dirty="0"/>
              <a:t>They’re typically higher in protein than low-fat diets, which is important, as protein can help curb your appetite, raise your metabolism, and conserve muscle </a:t>
            </a:r>
            <a:r>
              <a:rPr lang="en-US" dirty="0" smtClean="0"/>
              <a:t>mass.</a:t>
            </a:r>
            <a:r>
              <a:rPr lang="en-US" dirty="0">
                <a:hlinkClick r:id="rId2"/>
              </a:rPr>
              <a:t/>
            </a:r>
            <a:br>
              <a:rPr lang="en-US" dirty="0">
                <a:hlinkClick r:id="rId2"/>
              </a:rPr>
            </a:br>
            <a:r>
              <a:rPr lang="en-US" dirty="0"/>
              <a:t/>
            </a:r>
            <a:br>
              <a:rPr lang="en-US" dirty="0"/>
            </a:br>
            <a:endParaRPr lang="en-US" dirty="0"/>
          </a:p>
        </p:txBody>
      </p:sp>
      <p:pic>
        <p:nvPicPr>
          <p:cNvPr id="4098" name="Picture 2" descr="C:\Users\AZZAM\Desktop\low-carb-diet-color-icon-3721409.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1800" y="4800600"/>
            <a:ext cx="2097063"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51762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134</TotalTime>
  <Words>326</Words>
  <Application>Microsoft Office PowerPoint</Application>
  <PresentationFormat>On-screen Show (4:3)</PresentationFormat>
  <Paragraphs>90</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Flow</vt:lpstr>
      <vt:lpstr>Dietary management of obesity</vt:lpstr>
      <vt:lpstr>PowerPoint Presentation</vt:lpstr>
      <vt:lpstr>Best diet plans to treat obesity</vt:lpstr>
      <vt:lpstr>       1. Intermittent fasting </vt:lpstr>
      <vt:lpstr>PowerPoint Presentation</vt:lpstr>
      <vt:lpstr>2. Plant-based diets</vt:lpstr>
      <vt:lpstr>PowerPoint Presentation</vt:lpstr>
      <vt:lpstr>PowerPoint Presentation</vt:lpstr>
      <vt:lpstr>3. Low-carb diets</vt:lpstr>
      <vt:lpstr>PowerPoint Presentation</vt:lpstr>
      <vt:lpstr>4. The paleo diet</vt:lpstr>
      <vt:lpstr>PowerPoint Presentation</vt:lpstr>
      <vt:lpstr>5. Low-fat diets</vt:lpstr>
      <vt:lpstr>PowerPoint Presentation</vt:lpstr>
      <vt:lpstr>PowerPoint Presentation</vt:lpstr>
      <vt:lpstr>6. The Mediterranean diet</vt:lpstr>
      <vt:lpstr>PowerPoint Presentation</vt:lpstr>
      <vt:lpstr>7. WW (Weight Watchers)</vt:lpstr>
      <vt:lpstr>PowerPoint Presentation</vt:lpstr>
      <vt:lpstr>PowerPoint Presentation</vt:lpstr>
      <vt:lpstr>8. The DASH diet</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Dietary management of obesity</dc:title>
  <dc:creator>AZZAM</dc:creator>
  <cp:lastModifiedBy>ahmed</cp:lastModifiedBy>
  <cp:revision>70</cp:revision>
  <dcterms:created xsi:type="dcterms:W3CDTF">2006-08-16T00:00:00Z</dcterms:created>
  <dcterms:modified xsi:type="dcterms:W3CDTF">2022-03-01T18:00:53Z</dcterms:modified>
</cp:coreProperties>
</file>