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100" d="100"/>
          <a:sy n="100" d="100"/>
        </p:scale>
        <p:origin x="-802" y="-1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4/27/2022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960579">
            <a:off x="-145329" y="562212"/>
            <a:ext cx="5648623" cy="1204306"/>
          </a:xfrm>
        </p:spPr>
        <p:txBody>
          <a:bodyPr/>
          <a:lstStyle/>
          <a:p>
            <a:pPr algn="ctr"/>
            <a:r>
              <a:rPr lang="ar-IQ" dirty="0" smtClean="0"/>
              <a:t>الحرية بين التقييد والتنظيم</a:t>
            </a:r>
            <a:br>
              <a:rPr lang="ar-IQ" dirty="0" smtClean="0"/>
            </a:br>
            <a:r>
              <a:rPr lang="ar-IQ" dirty="0" smtClean="0"/>
              <a:t>الجزء الاول</a:t>
            </a:r>
            <a:endParaRPr lang="en-US" dirty="0"/>
          </a:p>
        </p:txBody>
      </p:sp>
      <p:sp>
        <p:nvSpPr>
          <p:cNvPr id="3" name="Subtitle 2"/>
          <p:cNvSpPr>
            <a:spLocks noGrp="1"/>
          </p:cNvSpPr>
          <p:nvPr>
            <p:ph type="subTitle" idx="1"/>
          </p:nvPr>
        </p:nvSpPr>
        <p:spPr>
          <a:xfrm rot="20915621">
            <a:off x="1266827" y="1905095"/>
            <a:ext cx="6511131" cy="2001694"/>
          </a:xfrm>
        </p:spPr>
        <p:txBody>
          <a:bodyPr>
            <a:noAutofit/>
          </a:bodyPr>
          <a:lstStyle/>
          <a:p>
            <a:pPr algn="ctr" rtl="1"/>
            <a:r>
              <a:rPr lang="ar-IQ" sz="4400" b="1" dirty="0" smtClean="0">
                <a:latin typeface="Sitka Subheading" pitchFamily="2" charset="0"/>
              </a:rPr>
              <a:t>كلية القانون</a:t>
            </a:r>
          </a:p>
          <a:p>
            <a:pPr algn="ctr" rtl="1"/>
            <a:r>
              <a:rPr lang="ar-IQ" sz="4400" b="1" dirty="0" smtClean="0">
                <a:latin typeface="Sitka Subheading" pitchFamily="2" charset="0"/>
              </a:rPr>
              <a:t>الفرع العام</a:t>
            </a:r>
          </a:p>
          <a:p>
            <a:pPr algn="ctr" rtl="1"/>
            <a:r>
              <a:rPr lang="ar-IQ" sz="4400" b="1" dirty="0" smtClean="0">
                <a:latin typeface="Sitka Subheading" pitchFamily="2" charset="0"/>
              </a:rPr>
              <a:t>اعداد المدرس المساعد</a:t>
            </a:r>
          </a:p>
          <a:p>
            <a:pPr algn="ctr" rtl="1"/>
            <a:r>
              <a:rPr lang="ar-IQ" sz="4400" b="1" dirty="0" smtClean="0">
                <a:latin typeface="Sitka Subheading" pitchFamily="2" charset="0"/>
              </a:rPr>
              <a:t>ايثار حسين العوادي</a:t>
            </a:r>
          </a:p>
          <a:p>
            <a:pPr algn="ctr" rtl="1"/>
            <a:r>
              <a:rPr lang="ar-IQ" sz="4400" b="1" smtClean="0">
                <a:latin typeface="Sitka Subheading" pitchFamily="2" charset="0"/>
              </a:rPr>
              <a:t>الاربعاء 27-4-2022</a:t>
            </a:r>
            <a:endParaRPr lang="en-US" sz="4400" b="1" dirty="0">
              <a:latin typeface="Sitka Subheading" pitchFamily="2" charset="0"/>
            </a:endParaRPr>
          </a:p>
        </p:txBody>
      </p:sp>
    </p:spTree>
    <p:extLst>
      <p:ext uri="{BB962C8B-B14F-4D97-AF65-F5344CB8AC3E}">
        <p14:creationId xmlns:p14="http://schemas.microsoft.com/office/powerpoint/2010/main" val="30237428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838200"/>
          </a:xfrm>
        </p:spPr>
        <p:txBody>
          <a:bodyPr/>
          <a:lstStyle/>
          <a:p>
            <a:pPr algn="r" rtl="1"/>
            <a:r>
              <a:rPr lang="ar-IQ" sz="3200" b="1" dirty="0" smtClean="0"/>
              <a:t>ما سبب استلاب الحريات الاجتماعية طوال التاريخ؟</a:t>
            </a:r>
            <a:endParaRPr lang="en-US" sz="3200" b="1" dirty="0"/>
          </a:p>
        </p:txBody>
      </p:sp>
      <p:sp>
        <p:nvSpPr>
          <p:cNvPr id="3" name="Content Placeholder 2"/>
          <p:cNvSpPr>
            <a:spLocks noGrp="1"/>
          </p:cNvSpPr>
          <p:nvPr>
            <p:ph idx="1"/>
          </p:nvPr>
        </p:nvSpPr>
        <p:spPr>
          <a:xfrm>
            <a:off x="0" y="1143000"/>
            <a:ext cx="9067800" cy="4343400"/>
          </a:xfrm>
        </p:spPr>
        <p:txBody>
          <a:bodyPr>
            <a:noAutofit/>
          </a:bodyPr>
          <a:lstStyle/>
          <a:p>
            <a:pPr algn="r" rtl="1"/>
            <a:r>
              <a:rPr lang="ar-IQ" sz="3200" dirty="0" smtClean="0">
                <a:solidFill>
                  <a:schemeClr val="accent2">
                    <a:lumMod val="50000"/>
                  </a:schemeClr>
                </a:solidFill>
              </a:rPr>
              <a:t>كان الانسان القديم وانطلاقاً من طبيعته الفردية نفعياَ، ومحبا لمصلحته الخاصة، ويسعى لاستغلال كل وسيلة لصالحه فقط.</a:t>
            </a:r>
          </a:p>
          <a:p>
            <a:pPr algn="r" rtl="1"/>
            <a:endParaRPr lang="ar-IQ" sz="3200" dirty="0">
              <a:solidFill>
                <a:schemeClr val="accent2">
                  <a:lumMod val="50000"/>
                </a:schemeClr>
              </a:solidFill>
            </a:endParaRPr>
          </a:p>
          <a:p>
            <a:pPr algn="r" rtl="1"/>
            <a:endParaRPr lang="ar-IQ" sz="3200" dirty="0" smtClean="0"/>
          </a:p>
          <a:p>
            <a:pPr algn="r" rtl="1"/>
            <a:r>
              <a:rPr lang="ar-IQ" sz="3200" dirty="0" smtClean="0">
                <a:solidFill>
                  <a:srgbClr val="002060"/>
                </a:solidFill>
              </a:rPr>
              <a:t>كيف هو حس النفعية لدى الانسان في عصرنا الراهن؟ وهل لديه مثل هذا الحس ام لا؟ </a:t>
            </a:r>
          </a:p>
          <a:p>
            <a:pPr algn="r" rtl="1"/>
            <a:endParaRPr lang="ar-IQ" sz="3200" dirty="0">
              <a:solidFill>
                <a:srgbClr val="002060"/>
              </a:solidFill>
            </a:endParaRPr>
          </a:p>
          <a:p>
            <a:pPr algn="r" rtl="1"/>
            <a:r>
              <a:rPr lang="ar-IQ" sz="3200" dirty="0" smtClean="0">
                <a:solidFill>
                  <a:srgbClr val="FF0000"/>
                </a:solidFill>
              </a:rPr>
              <a:t>نعم لديه هذا الحس ولا يختلف عما كان لديه من قبل ان لم يكن لديه نهم اكثر من ذي قبل للابتلاع</a:t>
            </a:r>
            <a:endParaRPr lang="en-US" sz="3200" dirty="0">
              <a:solidFill>
                <a:srgbClr val="FF0000"/>
              </a:solidFill>
            </a:endParaRPr>
          </a:p>
        </p:txBody>
      </p:sp>
    </p:spTree>
    <p:extLst>
      <p:ext uri="{BB962C8B-B14F-4D97-AF65-F5344CB8AC3E}">
        <p14:creationId xmlns:p14="http://schemas.microsoft.com/office/powerpoint/2010/main" val="383713109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التقوى والحرية</a:t>
            </a:r>
            <a:endParaRPr lang="en-US" sz="4000" b="1" dirty="0"/>
          </a:p>
        </p:txBody>
      </p:sp>
      <p:sp>
        <p:nvSpPr>
          <p:cNvPr id="3" name="Content Placeholder 2"/>
          <p:cNvSpPr>
            <a:spLocks noGrp="1"/>
          </p:cNvSpPr>
          <p:nvPr>
            <p:ph idx="1"/>
          </p:nvPr>
        </p:nvSpPr>
        <p:spPr>
          <a:xfrm>
            <a:off x="0" y="1066800"/>
            <a:ext cx="9067800" cy="4495800"/>
          </a:xfrm>
        </p:spPr>
        <p:txBody>
          <a:bodyPr>
            <a:noAutofit/>
          </a:bodyPr>
          <a:lstStyle/>
          <a:p>
            <a:pPr algn="r" rtl="1"/>
            <a:r>
              <a:rPr lang="ar-IQ" sz="2400" dirty="0" smtClean="0">
                <a:solidFill>
                  <a:schemeClr val="accent2">
                    <a:lumMod val="50000"/>
                  </a:schemeClr>
                </a:solidFill>
              </a:rPr>
              <a:t>لابد للمرء حينما يريد الخروج عن نطاق حياته الحيوانية والعيش في اطار الحياة الانسانية، ان يتحرك على ضوء المبادئ المحددة.</a:t>
            </a:r>
          </a:p>
          <a:p>
            <a:pPr algn="r" rtl="1"/>
            <a:r>
              <a:rPr lang="ar-IQ" sz="2400" dirty="0" smtClean="0">
                <a:solidFill>
                  <a:schemeClr val="accent3">
                    <a:lumMod val="75000"/>
                  </a:schemeClr>
                </a:solidFill>
              </a:rPr>
              <a:t>ولابد له حينما ينطلق على اساس هذه المبادئ، ان يتحرك في اطارها، ولابد له ان يصر على البقاء ضمن الاطار ويحافظ على نفسه فيه حينما تحفزه بعض محفزات الهوى الآنية على كسر حاجز هذا الاطار.</a:t>
            </a:r>
          </a:p>
          <a:p>
            <a:pPr algn="r" rtl="1"/>
            <a:r>
              <a:rPr lang="ar-IQ" sz="2400" dirty="0" smtClean="0">
                <a:solidFill>
                  <a:schemeClr val="accent4">
                    <a:lumMod val="75000"/>
                  </a:schemeClr>
                </a:solidFill>
              </a:rPr>
              <a:t>هذه الحالة التي يحافظ عليها من خلال حركته ضمن ذلك الاطار وعدم الانصياع لمحفزات الهوى هي (التقوى).</a:t>
            </a:r>
          </a:p>
          <a:p>
            <a:pPr algn="r" rtl="1"/>
            <a:endParaRPr lang="ar-IQ" sz="2400" dirty="0"/>
          </a:p>
          <a:p>
            <a:pPr algn="r" rtl="1"/>
            <a:r>
              <a:rPr lang="ar-IQ" sz="2400" dirty="0" smtClean="0">
                <a:solidFill>
                  <a:srgbClr val="FF0000"/>
                </a:solidFill>
              </a:rPr>
              <a:t>يجب ان لا نتصور ان التقوى هي من خصوصيات التدين والطقوس الدينية كالصلاة والصوم، وانما هي ضرورة انسانية، فالانسان اذا ما اراد الانفلات من قبضة الحياة الحيوانية ونمط حياة الغاب، لابد له من الاتسام بالتقوى.</a:t>
            </a:r>
          </a:p>
          <a:p>
            <a:pPr algn="r" rtl="1"/>
            <a:r>
              <a:rPr lang="ar-IQ" sz="2400" dirty="0" smtClean="0"/>
              <a:t>نرى استخدام التقوى الاجتماعية والتقوى السياسية في يومنا هذا.</a:t>
            </a:r>
            <a:endParaRPr lang="en-US" sz="2400" dirty="0"/>
          </a:p>
        </p:txBody>
      </p:sp>
    </p:spTree>
    <p:extLst>
      <p:ext uri="{BB962C8B-B14F-4D97-AF65-F5344CB8AC3E}">
        <p14:creationId xmlns:p14="http://schemas.microsoft.com/office/powerpoint/2010/main" val="49290799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تحديد ام وقاية؟</a:t>
            </a:r>
            <a:endParaRPr lang="en-US" sz="4000" b="1" dirty="0"/>
          </a:p>
        </p:txBody>
      </p:sp>
      <p:sp>
        <p:nvSpPr>
          <p:cNvPr id="3" name="Content Placeholder 2"/>
          <p:cNvSpPr>
            <a:spLocks noGrp="1"/>
          </p:cNvSpPr>
          <p:nvPr>
            <p:ph idx="1"/>
          </p:nvPr>
        </p:nvSpPr>
        <p:spPr>
          <a:xfrm>
            <a:off x="0" y="990600"/>
            <a:ext cx="9067800" cy="4495800"/>
          </a:xfrm>
        </p:spPr>
        <p:txBody>
          <a:bodyPr>
            <a:normAutofit/>
          </a:bodyPr>
          <a:lstStyle/>
          <a:p>
            <a:pPr algn="r" rtl="1"/>
            <a:r>
              <a:rPr lang="ar-IQ" sz="4800" dirty="0" smtClean="0">
                <a:solidFill>
                  <a:srgbClr val="0070C0"/>
                </a:solidFill>
              </a:rPr>
              <a:t>التقوى هنا ليست تحديداً وانما وقاية له.</a:t>
            </a:r>
          </a:p>
          <a:p>
            <a:pPr algn="r" rtl="1"/>
            <a:r>
              <a:rPr lang="ar-IQ" sz="4800" dirty="0" smtClean="0">
                <a:solidFill>
                  <a:schemeClr val="accent2">
                    <a:lumMod val="50000"/>
                  </a:schemeClr>
                </a:solidFill>
              </a:rPr>
              <a:t>هناك فرق بين التحديد والوقاية.</a:t>
            </a:r>
          </a:p>
          <a:p>
            <a:pPr algn="r" rtl="1"/>
            <a:r>
              <a:rPr lang="ar-IQ" sz="4800" dirty="0" smtClean="0">
                <a:solidFill>
                  <a:srgbClr val="FF0000"/>
                </a:solidFill>
              </a:rPr>
              <a:t>حتى لو اطلقنا على هذه الوقاية اسم التحديد او المحدودية، فهو تحديد بمثابة الوقاية.</a:t>
            </a:r>
            <a:endParaRPr lang="en-US" sz="4800" dirty="0">
              <a:solidFill>
                <a:srgbClr val="FF0000"/>
              </a:solidFill>
            </a:endParaRPr>
          </a:p>
        </p:txBody>
      </p:sp>
    </p:spTree>
    <p:extLst>
      <p:ext uri="{BB962C8B-B14F-4D97-AF65-F5344CB8AC3E}">
        <p14:creationId xmlns:p14="http://schemas.microsoft.com/office/powerpoint/2010/main" val="385080316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562600"/>
          </a:xfrm>
        </p:spPr>
        <p:txBody>
          <a:bodyPr>
            <a:normAutofit/>
          </a:bodyPr>
          <a:lstStyle/>
          <a:p>
            <a:pPr algn="just" rtl="1"/>
            <a:r>
              <a:rPr lang="ar-IQ" sz="2800" dirty="0" smtClean="0">
                <a:solidFill>
                  <a:srgbClr val="FF0000"/>
                </a:solidFill>
              </a:rPr>
              <a:t>تُعَدْ الحرية المعنوية برنامج الانبياء، وتزكية النفس تعني بالاساس الحرية المعنوية (</a:t>
            </a:r>
            <a:r>
              <a:rPr lang="ar-IQ" sz="2800" dirty="0">
                <a:solidFill>
                  <a:srgbClr val="FF0000"/>
                </a:solidFill>
              </a:rPr>
              <a:t>قَدْ أَفْلَحَ مَن </a:t>
            </a:r>
            <a:r>
              <a:rPr lang="ar-IQ" sz="2800" dirty="0" smtClean="0">
                <a:solidFill>
                  <a:srgbClr val="FF0000"/>
                </a:solidFill>
              </a:rPr>
              <a:t>زَكَّاهَا وَقَدْ </a:t>
            </a:r>
            <a:r>
              <a:rPr lang="ar-IQ" sz="2800" dirty="0">
                <a:solidFill>
                  <a:srgbClr val="FF0000"/>
                </a:solidFill>
              </a:rPr>
              <a:t>خَابَ مَن </a:t>
            </a:r>
            <a:r>
              <a:rPr lang="ar-IQ" sz="2800" dirty="0" smtClean="0">
                <a:solidFill>
                  <a:srgbClr val="FF0000"/>
                </a:solidFill>
              </a:rPr>
              <a:t>دَسَّاهَا).</a:t>
            </a:r>
          </a:p>
          <a:p>
            <a:pPr algn="just" rtl="1"/>
            <a:r>
              <a:rPr lang="ar-IQ" sz="2800" dirty="0" smtClean="0">
                <a:solidFill>
                  <a:srgbClr val="002060"/>
                </a:solidFill>
              </a:rPr>
              <a:t>في عصرنا الراهن تتعالى الصيحات عن الحرية (الاجتماعية) ولا يتمكنوا من تحقيقها لماذا؟!!</a:t>
            </a:r>
          </a:p>
          <a:p>
            <a:pPr algn="just" rtl="1"/>
            <a:r>
              <a:rPr lang="ar-IQ" sz="2800" dirty="0" smtClean="0">
                <a:solidFill>
                  <a:srgbClr val="7030A0"/>
                </a:solidFill>
              </a:rPr>
              <a:t>لانهم لم يهتموا بالحرية المعنوية. ولهذا لايبلغون وليحققون الحرية الاجتماعية.</a:t>
            </a:r>
          </a:p>
          <a:p>
            <a:pPr algn="just" rtl="1"/>
            <a:endParaRPr lang="ar-IQ" sz="2800" dirty="0"/>
          </a:p>
          <a:p>
            <a:pPr algn="just" rtl="1"/>
            <a:r>
              <a:rPr lang="ar-IQ" sz="2800" dirty="0" smtClean="0">
                <a:solidFill>
                  <a:schemeClr val="accent2">
                    <a:lumMod val="50000"/>
                  </a:schemeClr>
                </a:solidFill>
              </a:rPr>
              <a:t>حدثت في عصرنا جريمة كبرى في قالب الفلسفة والانظمة الفلسفية، تتمثل في تجاهل الانسان والشخصية الانسانية وكرامته المعنوية.</a:t>
            </a:r>
          </a:p>
          <a:p>
            <a:pPr algn="just" rtl="1"/>
            <a:r>
              <a:rPr lang="ar-IQ" sz="2800" dirty="0" smtClean="0"/>
              <a:t>انهم يتجاهلون الحقيقة التي اشار الله تعالى حول الانسان بقوله (وَنَفَخْتُ </a:t>
            </a:r>
            <a:r>
              <a:rPr lang="ar-IQ" sz="2800" dirty="0"/>
              <a:t>فِيهِ مِن </a:t>
            </a:r>
            <a:r>
              <a:rPr lang="ar-IQ" sz="2800" dirty="0" smtClean="0"/>
              <a:t>رُّوحِي)</a:t>
            </a:r>
          </a:p>
          <a:p>
            <a:pPr algn="just" rtl="1"/>
            <a:endParaRPr lang="ar-IQ" sz="2800" dirty="0"/>
          </a:p>
        </p:txBody>
      </p:sp>
    </p:spTree>
    <p:extLst>
      <p:ext uri="{BB962C8B-B14F-4D97-AF65-F5344CB8AC3E}">
        <p14:creationId xmlns:p14="http://schemas.microsoft.com/office/powerpoint/2010/main" val="394117170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t>من هو الحر الحقيقي؟</a:t>
            </a:r>
            <a:endParaRPr lang="en-US" sz="4000" b="1" dirty="0"/>
          </a:p>
        </p:txBody>
      </p:sp>
      <p:sp>
        <p:nvSpPr>
          <p:cNvPr id="3" name="Content Placeholder 2"/>
          <p:cNvSpPr>
            <a:spLocks noGrp="1"/>
          </p:cNvSpPr>
          <p:nvPr>
            <p:ph idx="1"/>
          </p:nvPr>
        </p:nvSpPr>
        <p:spPr>
          <a:xfrm>
            <a:off x="76200" y="1066800"/>
            <a:ext cx="9067800" cy="4343400"/>
          </a:xfrm>
        </p:spPr>
        <p:txBody>
          <a:bodyPr>
            <a:noAutofit/>
          </a:bodyPr>
          <a:lstStyle/>
          <a:p>
            <a:pPr algn="r" rtl="1"/>
            <a:r>
              <a:rPr lang="ar-IQ" sz="3200" dirty="0" smtClean="0">
                <a:solidFill>
                  <a:schemeClr val="accent2">
                    <a:lumMod val="50000"/>
                  </a:schemeClr>
                </a:solidFill>
              </a:rPr>
              <a:t>لابد للانسان ان يكون حراً في وجوده وروحه كي يكون قادراً على اعطاء الحرية للآخرين.</a:t>
            </a:r>
          </a:p>
          <a:p>
            <a:pPr algn="r" rtl="1"/>
            <a:r>
              <a:rPr lang="ar-IQ" sz="3200" dirty="0" smtClean="0">
                <a:solidFill>
                  <a:srgbClr val="002060"/>
                </a:solidFill>
              </a:rPr>
              <a:t>فمن هو الرجل الحر الحقيقي في العالم؟</a:t>
            </a:r>
          </a:p>
          <a:p>
            <a:pPr algn="r" rtl="1"/>
            <a:r>
              <a:rPr lang="ar-IQ" sz="3200" dirty="0" smtClean="0">
                <a:solidFill>
                  <a:schemeClr val="accent4">
                    <a:lumMod val="50000"/>
                  </a:schemeClr>
                </a:solidFill>
              </a:rPr>
              <a:t>انه الامام علي بن ابي طالب </a:t>
            </a:r>
            <a:r>
              <a:rPr lang="ar-IQ" sz="3200" dirty="0" smtClean="0">
                <a:solidFill>
                  <a:schemeClr val="accent4">
                    <a:lumMod val="50000"/>
                  </a:schemeClr>
                </a:solidFill>
                <a:latin typeface="Aldhabi" pitchFamily="2" charset="-78"/>
                <a:cs typeface="Aldhabi" pitchFamily="2" charset="-78"/>
              </a:rPr>
              <a:t>(عليه السلام)</a:t>
            </a:r>
            <a:r>
              <a:rPr lang="ar-IQ" sz="3200" dirty="0" smtClean="0">
                <a:solidFill>
                  <a:schemeClr val="accent4">
                    <a:lumMod val="50000"/>
                  </a:schemeClr>
                </a:solidFill>
              </a:rPr>
              <a:t> ومن هم على طرازه، واؤلئك الذين تخرجوا من مدرسته لانهم تحرروا في بادئ الامر من عبودية النفس.</a:t>
            </a:r>
          </a:p>
          <a:p>
            <a:pPr algn="r" rtl="1"/>
            <a:r>
              <a:rPr lang="ar-IQ" sz="3200" dirty="0" smtClean="0">
                <a:solidFill>
                  <a:srgbClr val="FF0000"/>
                </a:solidFill>
              </a:rPr>
              <a:t>حيث قال  (ءأقنع من نفسي بأن يُقال أمير المؤمنين؟)</a:t>
            </a:r>
          </a:p>
          <a:p>
            <a:pPr algn="r" rtl="1"/>
            <a:r>
              <a:rPr lang="ar-IQ" sz="3200" dirty="0" smtClean="0">
                <a:solidFill>
                  <a:srgbClr val="FF0000"/>
                </a:solidFill>
              </a:rPr>
              <a:t>(الطمع رق مؤبد) اي انه عبودية دائمة، اي انه اسوأ من العبودية</a:t>
            </a:r>
            <a:endParaRPr lang="en-US" sz="3200" dirty="0">
              <a:solidFill>
                <a:srgbClr val="FF0000"/>
              </a:solidFill>
            </a:endParaRPr>
          </a:p>
        </p:txBody>
      </p:sp>
    </p:spTree>
    <p:extLst>
      <p:ext uri="{BB962C8B-B14F-4D97-AF65-F5344CB8AC3E}">
        <p14:creationId xmlns:p14="http://schemas.microsoft.com/office/powerpoint/2010/main" val="237503763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15400" cy="701040"/>
          </a:xfrm>
        </p:spPr>
        <p:txBody>
          <a:bodyPr/>
          <a:lstStyle/>
          <a:p>
            <a:pPr algn="r" rtl="1"/>
            <a:r>
              <a:rPr lang="ar-IQ" b="1" dirty="0" smtClean="0">
                <a:solidFill>
                  <a:srgbClr val="FF0000"/>
                </a:solidFill>
              </a:rPr>
              <a:t>العلاقة بين الحرية الاخلاقية والتربية والتعليم من منظار علماء الغرب</a:t>
            </a:r>
            <a:endParaRPr lang="en-US" b="1" dirty="0">
              <a:solidFill>
                <a:srgbClr val="FF0000"/>
              </a:solidFill>
            </a:endParaRPr>
          </a:p>
        </p:txBody>
      </p:sp>
      <p:sp>
        <p:nvSpPr>
          <p:cNvPr id="3" name="Content Placeholder 2"/>
          <p:cNvSpPr>
            <a:spLocks noGrp="1"/>
          </p:cNvSpPr>
          <p:nvPr>
            <p:ph idx="1"/>
          </p:nvPr>
        </p:nvSpPr>
        <p:spPr>
          <a:xfrm>
            <a:off x="0" y="990600"/>
            <a:ext cx="9067800" cy="4800600"/>
          </a:xfrm>
        </p:spPr>
        <p:txBody>
          <a:bodyPr>
            <a:normAutofit/>
          </a:bodyPr>
          <a:lstStyle/>
          <a:p>
            <a:pPr algn="r" rtl="1"/>
            <a:r>
              <a:rPr lang="ar-IQ" sz="2000" dirty="0" smtClean="0"/>
              <a:t>هنا تطرح قضية الحرية الاخلاقية في التربية، فهؤلاء يدافعون عن الحرية في الاخلاق، ويعتبرون الحرية جوهر الانسان ولا يوافقون على انتزاع حريته بأية وسيلة كانت.</a:t>
            </a:r>
          </a:p>
          <a:p>
            <a:pPr algn="r" rtl="1"/>
            <a:r>
              <a:rPr lang="ar-IQ" sz="2000" dirty="0" smtClean="0"/>
              <a:t>فلابد للانسان ان يكون حراً، اي يعمل بما يمليه عليه العقل والارادة، وليس بامكان اي قوة ان تهيمن عليه بما فيها قوة العادة.</a:t>
            </a:r>
          </a:p>
          <a:p>
            <a:pPr algn="r" rtl="1"/>
            <a:r>
              <a:rPr lang="ar-IQ" sz="2000" dirty="0"/>
              <a:t> </a:t>
            </a:r>
            <a:r>
              <a:rPr lang="ar-IQ" sz="2000" dirty="0" smtClean="0"/>
              <a:t>ويمكن ان نقول بان كلام (روسو) في كتابه (أميل) يدور في اغلبه حول محور مقارعة العادة. ويقول في انتقاد الاسلوب التربوي القديم</a:t>
            </a:r>
          </a:p>
          <a:p>
            <a:pPr algn="r" rtl="1"/>
            <a:r>
              <a:rPr lang="ar-IQ" sz="2000" dirty="0" smtClean="0"/>
              <a:t>(يدخل الطفل الى الدنيا اسيراً ويخرج منها اسيراً) </a:t>
            </a:r>
          </a:p>
          <a:p>
            <a:pPr algn="r" rtl="1"/>
            <a:r>
              <a:rPr lang="ar-IQ" sz="2000" dirty="0" smtClean="0"/>
              <a:t>هل صحيح هذا الراي؟</a:t>
            </a:r>
          </a:p>
          <a:p>
            <a:pPr algn="r" rtl="1"/>
            <a:r>
              <a:rPr lang="ar-IQ" sz="2000" dirty="0" smtClean="0"/>
              <a:t>الا يجب ان يتعود الانسان حتى على العمل الصالح والممارسة الحسنة؟</a:t>
            </a:r>
          </a:p>
          <a:p>
            <a:pPr algn="r" rtl="1"/>
            <a:r>
              <a:rPr lang="ar-IQ" sz="2000" dirty="0" smtClean="0"/>
              <a:t>نحن نعتقد ان هذا الراي خاطئ مئة بالمئة.</a:t>
            </a:r>
          </a:p>
          <a:p>
            <a:pPr algn="r" rtl="1"/>
            <a:r>
              <a:rPr lang="ar-IQ" sz="2000" dirty="0" smtClean="0"/>
              <a:t>فهم يقولون ان العادة تحول الانسان الى ماكنة، وتقتل فيه روح الابداع، وتنتزع اختياره وحريته وارادته.</a:t>
            </a:r>
          </a:p>
          <a:p>
            <a:pPr algn="r" rtl="1"/>
            <a:r>
              <a:rPr lang="ar-IQ" sz="2000" dirty="0" smtClean="0"/>
              <a:t>يقول (كانت): (كلما ازدادت عادة الانسان قل استقلاله وحريته)، يقصد بالحرية حرية العقل.</a:t>
            </a:r>
            <a:endParaRPr lang="en-US" sz="2000" dirty="0"/>
          </a:p>
        </p:txBody>
      </p:sp>
    </p:spTree>
    <p:extLst>
      <p:ext uri="{BB962C8B-B14F-4D97-AF65-F5344CB8AC3E}">
        <p14:creationId xmlns:p14="http://schemas.microsoft.com/office/powerpoint/2010/main" val="30695451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p:cTn id="6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6" end="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nodeType="click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anim calcmode="lin" valueType="num">
                                      <p:cBhvr>
                                        <p:cTn id="7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 calcmode="lin" valueType="num">
                                      <p:cBhvr>
                                        <p:cTn id="7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4724400"/>
          </a:xfrm>
        </p:spPr>
        <p:txBody>
          <a:bodyPr>
            <a:normAutofit/>
          </a:bodyPr>
          <a:lstStyle/>
          <a:p>
            <a:pPr algn="r" rtl="1"/>
            <a:endParaRPr lang="ar-IQ" sz="9600" dirty="0" smtClean="0">
              <a:latin typeface="Aldhabi" pitchFamily="2" charset="-78"/>
              <a:cs typeface="Aldhabi" pitchFamily="2" charset="-78"/>
            </a:endParaRPr>
          </a:p>
          <a:p>
            <a:pPr algn="ctr" rtl="1"/>
            <a:r>
              <a:rPr lang="ar-IQ" sz="9600" dirty="0" smtClean="0">
                <a:latin typeface="Aldhabi" pitchFamily="2" charset="-78"/>
                <a:cs typeface="Aldhabi" pitchFamily="2" charset="-78"/>
              </a:rPr>
              <a:t>شكرا لحسن الاضغاء</a:t>
            </a:r>
            <a:endParaRPr lang="en-US" sz="9600" dirty="0">
              <a:latin typeface="Aldhabi" pitchFamily="2" charset="-78"/>
              <a:cs typeface="Aldhabi" pitchFamily="2" charset="-78"/>
            </a:endParaRPr>
          </a:p>
        </p:txBody>
      </p:sp>
    </p:spTree>
    <p:extLst>
      <p:ext uri="{BB962C8B-B14F-4D97-AF65-F5344CB8AC3E}">
        <p14:creationId xmlns:p14="http://schemas.microsoft.com/office/powerpoint/2010/main" val="197789230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solidFill>
                  <a:srgbClr val="FF0000"/>
                </a:solidFill>
              </a:rPr>
              <a:t>ما هي حقيقة الحرية؟</a:t>
            </a:r>
            <a:endParaRPr lang="en-US" sz="4000" b="1" dirty="0">
              <a:solidFill>
                <a:srgbClr val="FF0000"/>
              </a:solidFill>
            </a:endParaRPr>
          </a:p>
        </p:txBody>
      </p:sp>
      <p:sp>
        <p:nvSpPr>
          <p:cNvPr id="3" name="Content Placeholder 2"/>
          <p:cNvSpPr>
            <a:spLocks noGrp="1"/>
          </p:cNvSpPr>
          <p:nvPr>
            <p:ph idx="1"/>
          </p:nvPr>
        </p:nvSpPr>
        <p:spPr/>
        <p:txBody>
          <a:bodyPr>
            <a:normAutofit/>
          </a:bodyPr>
          <a:lstStyle/>
          <a:p>
            <a:pPr algn="r" rtl="1"/>
            <a:r>
              <a:rPr lang="ar-IQ" sz="4000" dirty="0" smtClean="0"/>
              <a:t>هل الحرية من خصائص الانسان؟</a:t>
            </a:r>
          </a:p>
          <a:p>
            <a:pPr algn="r" rtl="1"/>
            <a:r>
              <a:rPr lang="ar-IQ" sz="4000" dirty="0" smtClean="0"/>
              <a:t>لماذا يرى الانسان نفسه منفرداً بهذه المنحة دون غيره؟</a:t>
            </a:r>
          </a:p>
          <a:p>
            <a:pPr algn="r" rtl="1"/>
            <a:r>
              <a:rPr lang="ar-IQ" sz="4000" dirty="0" smtClean="0"/>
              <a:t>وهل بامكان الحيوانات كالطيور والظباء والاغنام ان تقول باننا احرار؟</a:t>
            </a:r>
            <a:endParaRPr lang="en-US" sz="4000" dirty="0"/>
          </a:p>
        </p:txBody>
      </p:sp>
    </p:spTree>
    <p:extLst>
      <p:ext uri="{BB962C8B-B14F-4D97-AF65-F5344CB8AC3E}">
        <p14:creationId xmlns:p14="http://schemas.microsoft.com/office/powerpoint/2010/main" val="222974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990600"/>
          </a:xfrm>
        </p:spPr>
        <p:txBody>
          <a:bodyPr/>
          <a:lstStyle/>
          <a:p>
            <a:pPr algn="r" rtl="1"/>
            <a:r>
              <a:rPr lang="ar-IQ" b="1" dirty="0" smtClean="0">
                <a:solidFill>
                  <a:srgbClr val="7030A0"/>
                </a:solidFill>
              </a:rPr>
              <a:t>اساس الحرية والعدل والسلام العالمي، الاعتراف بالكرامة الذاتية لأعضاء الاسرة الانسانية كافة.</a:t>
            </a:r>
            <a:endParaRPr lang="en-US" b="1" dirty="0">
              <a:solidFill>
                <a:srgbClr val="7030A0"/>
              </a:solidFill>
            </a:endParaRPr>
          </a:p>
        </p:txBody>
      </p:sp>
      <p:sp>
        <p:nvSpPr>
          <p:cNvPr id="3" name="Content Placeholder 2"/>
          <p:cNvSpPr>
            <a:spLocks noGrp="1"/>
          </p:cNvSpPr>
          <p:nvPr>
            <p:ph idx="1"/>
          </p:nvPr>
        </p:nvSpPr>
        <p:spPr>
          <a:xfrm>
            <a:off x="152400" y="1219200"/>
            <a:ext cx="8839200" cy="3886200"/>
          </a:xfrm>
        </p:spPr>
        <p:txBody>
          <a:bodyPr>
            <a:noAutofit/>
          </a:bodyPr>
          <a:lstStyle/>
          <a:p>
            <a:pPr algn="r" rtl="1"/>
            <a:r>
              <a:rPr lang="ar-IQ" sz="3200" dirty="0" smtClean="0">
                <a:solidFill>
                  <a:srgbClr val="002060"/>
                </a:solidFill>
              </a:rPr>
              <a:t>ماهي هذه الكرامة الذاتية التي يتمتع كل انسان بموجبها باحترام ذاتي، وتعد من خصوصيات الانسان الذاتية رجلا كان ام امرأة، اسودا كان ام ابيض، طويلا كان ام قصير؟</a:t>
            </a:r>
          </a:p>
          <a:p>
            <a:pPr algn="r" rtl="1"/>
            <a:r>
              <a:rPr lang="ar-IQ" sz="3200" dirty="0" smtClean="0"/>
              <a:t>تتضمن تلك العبارة ثلاثة معان:</a:t>
            </a:r>
          </a:p>
          <a:p>
            <a:pPr algn="r" rtl="1">
              <a:buAutoNum type="arabic1Minus"/>
            </a:pPr>
            <a:r>
              <a:rPr lang="ar-IQ" sz="3200" dirty="0" smtClean="0">
                <a:solidFill>
                  <a:schemeClr val="accent4">
                    <a:lumMod val="50000"/>
                  </a:schemeClr>
                </a:solidFill>
              </a:rPr>
              <a:t>تمتع الانسان بكرامة ذاتية لابد للآخرين من احترامها.</a:t>
            </a:r>
          </a:p>
          <a:p>
            <a:pPr algn="r" rtl="1">
              <a:buAutoNum type="arabic1Minus"/>
            </a:pPr>
            <a:r>
              <a:rPr lang="ar-IQ" sz="3200" dirty="0" smtClean="0">
                <a:solidFill>
                  <a:srgbClr val="FF0000"/>
                </a:solidFill>
              </a:rPr>
              <a:t>هذه الكرامة غير قابلة للتمييز.</a:t>
            </a:r>
          </a:p>
          <a:p>
            <a:pPr algn="r" rtl="1">
              <a:buAutoNum type="arabic1Minus"/>
            </a:pPr>
            <a:r>
              <a:rPr lang="ar-IQ" sz="3200" dirty="0" smtClean="0">
                <a:solidFill>
                  <a:schemeClr val="accent2">
                    <a:lumMod val="50000"/>
                  </a:schemeClr>
                </a:solidFill>
              </a:rPr>
              <a:t>الاعتراف بهذه الكرامة، يُعَدْ اساس الحرية والعدل.</a:t>
            </a:r>
            <a:endParaRPr lang="en-US" sz="3200" dirty="0">
              <a:solidFill>
                <a:schemeClr val="accent2">
                  <a:lumMod val="50000"/>
                </a:schemeClr>
              </a:solidFill>
            </a:endParaRPr>
          </a:p>
        </p:txBody>
      </p:sp>
    </p:spTree>
    <p:extLst>
      <p:ext uri="{BB962C8B-B14F-4D97-AF65-F5344CB8AC3E}">
        <p14:creationId xmlns:p14="http://schemas.microsoft.com/office/powerpoint/2010/main" val="30464573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4000" b="1" dirty="0" smtClean="0">
                <a:solidFill>
                  <a:schemeClr val="accent2"/>
                </a:solidFill>
              </a:rPr>
              <a:t>المعنى الصحيح للحرية</a:t>
            </a:r>
            <a:endParaRPr lang="en-US" sz="4000" b="1" dirty="0">
              <a:solidFill>
                <a:schemeClr val="accent2"/>
              </a:solidFill>
            </a:endParaRPr>
          </a:p>
        </p:txBody>
      </p:sp>
      <p:sp>
        <p:nvSpPr>
          <p:cNvPr id="3" name="Content Placeholder 2"/>
          <p:cNvSpPr>
            <a:spLocks noGrp="1"/>
          </p:cNvSpPr>
          <p:nvPr>
            <p:ph idx="1"/>
          </p:nvPr>
        </p:nvSpPr>
        <p:spPr>
          <a:xfrm>
            <a:off x="76200" y="1066800"/>
            <a:ext cx="9067800" cy="3962400"/>
          </a:xfrm>
        </p:spPr>
        <p:txBody>
          <a:bodyPr>
            <a:noAutofit/>
          </a:bodyPr>
          <a:lstStyle/>
          <a:p>
            <a:pPr algn="r" rtl="1"/>
            <a:r>
              <a:rPr lang="ar-IQ" sz="3600" dirty="0" smtClean="0"/>
              <a:t>الحرية العامة الصحيحة تعني:</a:t>
            </a:r>
          </a:p>
          <a:p>
            <a:pPr algn="r" rtl="1"/>
            <a:endParaRPr lang="ar-IQ" sz="3600" dirty="0" smtClean="0"/>
          </a:p>
          <a:p>
            <a:pPr algn="r" rtl="1"/>
            <a:r>
              <a:rPr lang="ar-IQ" sz="3600" dirty="0" smtClean="0"/>
              <a:t> </a:t>
            </a:r>
            <a:r>
              <a:rPr lang="ar-IQ" sz="3600" dirty="0" smtClean="0">
                <a:solidFill>
                  <a:srgbClr val="FF0000"/>
                </a:solidFill>
              </a:rPr>
              <a:t>عدم وضع العراقيل والعقبات في طريق الاستعدادات والقابليات البشرية.</a:t>
            </a:r>
          </a:p>
          <a:p>
            <a:pPr algn="r" rtl="1"/>
            <a:r>
              <a:rPr lang="ar-IQ" sz="3600" dirty="0" smtClean="0">
                <a:solidFill>
                  <a:srgbClr val="0070C0"/>
                </a:solidFill>
              </a:rPr>
              <a:t>عدم فرض الكثير من الاشياء على الانسان وقسره عليها، كونه كائن لابد من تساميه الى الكمال عن طريق الاختيار وفي ميدان التنازع.</a:t>
            </a:r>
            <a:endParaRPr lang="en-US" sz="3600" dirty="0">
              <a:solidFill>
                <a:srgbClr val="0070C0"/>
              </a:solidFill>
            </a:endParaRPr>
          </a:p>
        </p:txBody>
      </p:sp>
    </p:spTree>
    <p:extLst>
      <p:ext uri="{BB962C8B-B14F-4D97-AF65-F5344CB8AC3E}">
        <p14:creationId xmlns:p14="http://schemas.microsoft.com/office/powerpoint/2010/main" val="425281291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5105400"/>
          </a:xfrm>
        </p:spPr>
        <p:txBody>
          <a:bodyPr>
            <a:noAutofit/>
          </a:bodyPr>
          <a:lstStyle/>
          <a:p>
            <a:pPr algn="just" rtl="1"/>
            <a:r>
              <a:rPr lang="ar-IQ" sz="2400" dirty="0" smtClean="0"/>
              <a:t>الانسان محترم لكونه يسير باتجاه الهدف التكاملي الطبيعي، وهذا يعني ان التكامل محترم.</a:t>
            </a:r>
          </a:p>
          <a:p>
            <a:pPr algn="just" rtl="1"/>
            <a:r>
              <a:rPr lang="ar-IQ" sz="2400" dirty="0" smtClean="0"/>
              <a:t>لا احترام للعقيدة التي تثبط قواه الكمالية وتحبسها حتى لو كانت هذه العقيدة من اختيار الانسان نفسه.</a:t>
            </a:r>
          </a:p>
          <a:p>
            <a:pPr algn="just" rtl="1"/>
            <a:endParaRPr lang="ar-IQ" sz="2400" dirty="0"/>
          </a:p>
          <a:p>
            <a:pPr algn="just" rtl="1"/>
            <a:r>
              <a:rPr lang="ar-IQ" sz="2400" dirty="0" smtClean="0"/>
              <a:t>قيل ان الملك (قورش) اعطى الحرية للبابليين بالذهاب الى معابدهم.</a:t>
            </a:r>
          </a:p>
          <a:p>
            <a:pPr algn="just" rtl="1"/>
            <a:r>
              <a:rPr lang="ar-IQ" sz="2400" dirty="0" smtClean="0"/>
              <a:t>هذا العمل.. وان كان مهما على الصعيد السياسي.. إلا انه خاطئ على الصعيد الانساني.</a:t>
            </a:r>
          </a:p>
          <a:p>
            <a:pPr algn="just" rtl="1"/>
            <a:endParaRPr lang="ar-IQ" sz="2400" dirty="0"/>
          </a:p>
          <a:p>
            <a:pPr algn="just" rtl="1"/>
            <a:r>
              <a:rPr lang="ar-IQ" sz="2400" dirty="0" smtClean="0"/>
              <a:t>العمل الصحيح هو ذلك الذي قام به ابراهيم ع حينما اندفع لتحطيم الاصنام، والذي قام به موسى ع حينما قال للسامري (</a:t>
            </a:r>
            <a:r>
              <a:rPr lang="ar-IQ" sz="2400" dirty="0"/>
              <a:t>انظُرْ إِلَىٰ إِلَٰهِكَ الَّذِي ظَلْتَ عَلَيْهِ عَاكِفًا ۖ لَّنُحَرِّقَنَّهُ ثُمَّ لَنَنسِفَنَّهُ فِي الْيَمِّ نَسْفًا </a:t>
            </a:r>
            <a:r>
              <a:rPr lang="ar-IQ" sz="2400" dirty="0" smtClean="0"/>
              <a:t>) طه(97).</a:t>
            </a:r>
          </a:p>
          <a:p>
            <a:pPr algn="just" rtl="1"/>
            <a:r>
              <a:rPr lang="ar-IQ" sz="2400" dirty="0" smtClean="0"/>
              <a:t>كما كان موقف رسولنا الاعظم صائباً وصحيحاً حينما اشار بعصاه الى الاصنام وهو يقول (</a:t>
            </a:r>
            <a:r>
              <a:rPr lang="ar-IQ" sz="2400" dirty="0"/>
              <a:t>وَقُلْ جَآءَ ٱلْحَقُّ وَزَهَقَ ٱلْبَٰطِلُ ۚ إِنَّ ٱلْبَٰطِلَ كَانَ زَهُوقًا</a:t>
            </a:r>
            <a:r>
              <a:rPr lang="ar-IQ" sz="2400" dirty="0" smtClean="0"/>
              <a:t>) اسراء 81.</a:t>
            </a:r>
          </a:p>
          <a:p>
            <a:pPr algn="just" rtl="1"/>
            <a:endParaRPr lang="en-US" sz="2400" dirty="0"/>
          </a:p>
        </p:txBody>
      </p:sp>
    </p:spTree>
    <p:extLst>
      <p:ext uri="{BB962C8B-B14F-4D97-AF65-F5344CB8AC3E}">
        <p14:creationId xmlns:p14="http://schemas.microsoft.com/office/powerpoint/2010/main" val="13000311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762000"/>
          </a:xfrm>
        </p:spPr>
        <p:txBody>
          <a:bodyPr/>
          <a:lstStyle/>
          <a:p>
            <a:pPr algn="r" rtl="1"/>
            <a:r>
              <a:rPr lang="ar-IQ" sz="4000" b="1" dirty="0" smtClean="0">
                <a:solidFill>
                  <a:srgbClr val="0070C0"/>
                </a:solidFill>
              </a:rPr>
              <a:t>الحرية تكليف وفرض</a:t>
            </a:r>
            <a:endParaRPr lang="en-US" sz="4000" b="1" dirty="0">
              <a:solidFill>
                <a:srgbClr val="0070C0"/>
              </a:solidFill>
            </a:endParaRPr>
          </a:p>
        </p:txBody>
      </p:sp>
      <p:sp>
        <p:nvSpPr>
          <p:cNvPr id="3" name="Content Placeholder 2"/>
          <p:cNvSpPr>
            <a:spLocks noGrp="1"/>
          </p:cNvSpPr>
          <p:nvPr>
            <p:ph idx="1"/>
          </p:nvPr>
        </p:nvSpPr>
        <p:spPr>
          <a:xfrm>
            <a:off x="0" y="990600"/>
            <a:ext cx="9067800" cy="4343400"/>
          </a:xfrm>
        </p:spPr>
        <p:txBody>
          <a:bodyPr/>
          <a:lstStyle/>
          <a:p>
            <a:pPr algn="r" rtl="1"/>
            <a:endParaRPr lang="en-US" dirty="0"/>
          </a:p>
        </p:txBody>
      </p:sp>
      <p:sp>
        <p:nvSpPr>
          <p:cNvPr id="4" name="Oval 3"/>
          <p:cNvSpPr/>
          <p:nvPr/>
        </p:nvSpPr>
        <p:spPr>
          <a:xfrm>
            <a:off x="5410200" y="1879092"/>
            <a:ext cx="3429000" cy="231190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4000" b="1" dirty="0" smtClean="0"/>
              <a:t>حرية </a:t>
            </a:r>
          </a:p>
          <a:p>
            <a:pPr algn="ctr"/>
            <a:r>
              <a:rPr lang="ar-IQ" sz="4000" b="1" dirty="0" smtClean="0"/>
              <a:t>معنوية</a:t>
            </a:r>
            <a:endParaRPr lang="en-US" sz="4000" b="1" dirty="0"/>
          </a:p>
        </p:txBody>
      </p:sp>
      <p:sp>
        <p:nvSpPr>
          <p:cNvPr id="5" name="Oval 4"/>
          <p:cNvSpPr/>
          <p:nvPr/>
        </p:nvSpPr>
        <p:spPr>
          <a:xfrm>
            <a:off x="685800" y="1712976"/>
            <a:ext cx="3276600" cy="2209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4000" b="1" dirty="0" smtClean="0"/>
              <a:t>حرية اجتماعية</a:t>
            </a:r>
            <a:endParaRPr lang="en-US" sz="4000" b="1" dirty="0"/>
          </a:p>
        </p:txBody>
      </p:sp>
    </p:spTree>
    <p:extLst>
      <p:ext uri="{BB962C8B-B14F-4D97-AF65-F5344CB8AC3E}">
        <p14:creationId xmlns:p14="http://schemas.microsoft.com/office/powerpoint/2010/main" val="389851249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1143000"/>
          </a:xfrm>
        </p:spPr>
        <p:txBody>
          <a:bodyPr/>
          <a:lstStyle/>
          <a:p>
            <a:pPr algn="r" rtl="1"/>
            <a:r>
              <a:rPr lang="ar-IQ" sz="3600" b="1" dirty="0" smtClean="0"/>
              <a:t>ما الفرق بين مدرسة الانبياء والمدارس البشرية في مفهوم الحرية؟</a:t>
            </a:r>
            <a:endParaRPr lang="en-US" sz="3600" b="1" dirty="0"/>
          </a:p>
        </p:txBody>
      </p:sp>
      <p:sp>
        <p:nvSpPr>
          <p:cNvPr id="3" name="Content Placeholder 2"/>
          <p:cNvSpPr>
            <a:spLocks noGrp="1"/>
          </p:cNvSpPr>
          <p:nvPr>
            <p:ph idx="1"/>
          </p:nvPr>
        </p:nvSpPr>
        <p:spPr>
          <a:xfrm>
            <a:off x="0" y="1524000"/>
            <a:ext cx="9144000" cy="4114800"/>
          </a:xfrm>
        </p:spPr>
        <p:txBody>
          <a:bodyPr>
            <a:noAutofit/>
          </a:bodyPr>
          <a:lstStyle/>
          <a:p>
            <a:pPr algn="r" rtl="1"/>
            <a:r>
              <a:rPr lang="ar-IQ" sz="4400" dirty="0" smtClean="0">
                <a:solidFill>
                  <a:srgbClr val="FF0000"/>
                </a:solidFill>
              </a:rPr>
              <a:t>الانبياء منحوا الانسان الحرية المعنوية، فضلا عن الحرية الاجتماعية.</a:t>
            </a:r>
          </a:p>
          <a:p>
            <a:pPr algn="r" rtl="1"/>
            <a:endParaRPr lang="ar-IQ" sz="4400" dirty="0" smtClean="0"/>
          </a:p>
          <a:p>
            <a:pPr algn="r" rtl="1"/>
            <a:r>
              <a:rPr lang="ar-IQ" sz="4400" dirty="0" smtClean="0">
                <a:solidFill>
                  <a:schemeClr val="accent6">
                    <a:lumMod val="50000"/>
                  </a:schemeClr>
                </a:solidFill>
              </a:rPr>
              <a:t>كون الحرية المعنوية تفوق الحرية الاجتماعية من حيث القيمة والقدسية، ولا تتاح الحرية الاجتماعية بدونها ولا تتحرك في ساحة العمل.</a:t>
            </a:r>
          </a:p>
          <a:p>
            <a:pPr algn="r" rtl="1"/>
            <a:endParaRPr lang="ar-IQ" sz="4400" dirty="0">
              <a:solidFill>
                <a:schemeClr val="accent6">
                  <a:lumMod val="50000"/>
                </a:schemeClr>
              </a:solidFill>
            </a:endParaRPr>
          </a:p>
          <a:p>
            <a:pPr algn="r" rtl="1"/>
            <a:endParaRPr lang="ar-IQ" sz="4400" dirty="0"/>
          </a:p>
          <a:p>
            <a:pPr algn="r" rtl="1"/>
            <a:endParaRPr lang="en-US" sz="4400" dirty="0"/>
          </a:p>
        </p:txBody>
      </p:sp>
    </p:spTree>
    <p:extLst>
      <p:ext uri="{BB962C8B-B14F-4D97-AF65-F5344CB8AC3E}">
        <p14:creationId xmlns:p14="http://schemas.microsoft.com/office/powerpoint/2010/main" val="26109284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
            <a:ext cx="7520940" cy="838200"/>
          </a:xfrm>
        </p:spPr>
        <p:txBody>
          <a:bodyPr/>
          <a:lstStyle/>
          <a:p>
            <a:pPr algn="r" rtl="1"/>
            <a:r>
              <a:rPr lang="ar-IQ" sz="4000" b="1" dirty="0" smtClean="0"/>
              <a:t>ماهي الحرية المعنوية؟</a:t>
            </a:r>
            <a:endParaRPr lang="en-US" sz="4000" b="1" dirty="0"/>
          </a:p>
        </p:txBody>
      </p:sp>
      <p:sp>
        <p:nvSpPr>
          <p:cNvPr id="3" name="Content Placeholder 2"/>
          <p:cNvSpPr>
            <a:spLocks noGrp="1"/>
          </p:cNvSpPr>
          <p:nvPr>
            <p:ph idx="1"/>
          </p:nvPr>
        </p:nvSpPr>
        <p:spPr>
          <a:xfrm>
            <a:off x="0" y="1100628"/>
            <a:ext cx="9067800" cy="4385772"/>
          </a:xfrm>
        </p:spPr>
        <p:txBody>
          <a:bodyPr>
            <a:normAutofit/>
          </a:bodyPr>
          <a:lstStyle/>
          <a:p>
            <a:pPr algn="r" rtl="1"/>
            <a:r>
              <a:rPr lang="ar-IQ" sz="3200" dirty="0" smtClean="0">
                <a:solidFill>
                  <a:srgbClr val="00B050"/>
                </a:solidFill>
              </a:rPr>
              <a:t>الانسان كائن مركب وذو قوى وغرائز مختلفة.</a:t>
            </a:r>
          </a:p>
          <a:p>
            <a:pPr algn="r" rtl="1"/>
            <a:r>
              <a:rPr lang="ar-IQ" sz="3200" dirty="0" smtClean="0">
                <a:solidFill>
                  <a:srgbClr val="0070C0"/>
                </a:solidFill>
              </a:rPr>
              <a:t>ففي وجوده آلاف القوى القوية كالشهوة، الغضب، الحرص، الطمع وحب الجاه والرئاسة .</a:t>
            </a:r>
          </a:p>
          <a:p>
            <a:pPr algn="r" rtl="1"/>
            <a:r>
              <a:rPr lang="ar-IQ" sz="3200" dirty="0" smtClean="0">
                <a:solidFill>
                  <a:srgbClr val="7030A0"/>
                </a:solidFill>
              </a:rPr>
              <a:t>بالمقابل لديه العقل، الفطرة والوجدان الخلقي، وقد يكون الانسان حراً من حيث المعنى، والباطن، والروح، ويمكن ان يكون عبداً ايضاً.</a:t>
            </a:r>
          </a:p>
          <a:p>
            <a:pPr algn="r" rtl="1"/>
            <a:r>
              <a:rPr lang="ar-IQ" sz="3200" dirty="0" smtClean="0">
                <a:solidFill>
                  <a:schemeClr val="accent2">
                    <a:lumMod val="50000"/>
                  </a:schemeClr>
                </a:solidFill>
              </a:rPr>
              <a:t>اي من الممكن ان يكون عبداً واسيراً للجشع والشهوة والغضب وحب الترؤس، ومن الممكن ان يكون متحرراً من هذه القيود.</a:t>
            </a:r>
          </a:p>
          <a:p>
            <a:pPr algn="r" rtl="1"/>
            <a:endParaRPr lang="ar-IQ" sz="3200" dirty="0">
              <a:solidFill>
                <a:schemeClr val="accent2">
                  <a:lumMod val="50000"/>
                </a:schemeClr>
              </a:solidFill>
            </a:endParaRPr>
          </a:p>
        </p:txBody>
      </p:sp>
    </p:spTree>
    <p:extLst>
      <p:ext uri="{BB962C8B-B14F-4D97-AF65-F5344CB8AC3E}">
        <p14:creationId xmlns:p14="http://schemas.microsoft.com/office/powerpoint/2010/main" val="9513600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914400"/>
          </a:xfrm>
        </p:spPr>
        <p:txBody>
          <a:bodyPr/>
          <a:lstStyle/>
          <a:p>
            <a:pPr algn="r" rtl="1"/>
            <a:r>
              <a:rPr lang="ar-IQ" sz="3600" b="1" dirty="0"/>
              <a:t>هل يُتَوقع من انسان اسير الشهوة والغضب والطمع ان يحترم حرية الآخرين؟</a:t>
            </a:r>
            <a:br>
              <a:rPr lang="ar-IQ" sz="3600" b="1" dirty="0"/>
            </a:br>
            <a:endParaRPr lang="en-US" sz="3600" b="1" dirty="0"/>
          </a:p>
        </p:txBody>
      </p:sp>
      <p:sp>
        <p:nvSpPr>
          <p:cNvPr id="3" name="Content Placeholder 2"/>
          <p:cNvSpPr>
            <a:spLocks noGrp="1"/>
          </p:cNvSpPr>
          <p:nvPr>
            <p:ph idx="1"/>
          </p:nvPr>
        </p:nvSpPr>
        <p:spPr>
          <a:xfrm>
            <a:off x="0" y="1371600"/>
            <a:ext cx="9220200" cy="4343400"/>
          </a:xfrm>
        </p:spPr>
        <p:txBody>
          <a:bodyPr>
            <a:normAutofit/>
          </a:bodyPr>
          <a:lstStyle/>
          <a:p>
            <a:pPr algn="r" rtl="1"/>
            <a:r>
              <a:rPr lang="ar-IQ" sz="3600" dirty="0" smtClean="0">
                <a:solidFill>
                  <a:srgbClr val="FF0000"/>
                </a:solidFill>
              </a:rPr>
              <a:t>يُجاب </a:t>
            </a:r>
            <a:r>
              <a:rPr lang="ar-IQ" sz="3600" dirty="0">
                <a:solidFill>
                  <a:srgbClr val="FF0000"/>
                </a:solidFill>
              </a:rPr>
              <a:t>عملياً: نعم، لانهم يريدون للانسان ان يكون اسير طمعه وشهوته وغضبه ونفسه الامارة بالسوء، ثم يطلبون منه ان يحترم الحرية الاجتماعية، وهنا ينطبق عليه قول الشاعر:</a:t>
            </a:r>
          </a:p>
          <a:p>
            <a:pPr algn="r" rtl="1"/>
            <a:r>
              <a:rPr lang="ar-IQ" sz="3600" dirty="0">
                <a:solidFill>
                  <a:srgbClr val="0070C0"/>
                </a:solidFill>
              </a:rPr>
              <a:t>القاه في اليم مكتوفا وقال له          </a:t>
            </a:r>
            <a:r>
              <a:rPr lang="ar-IQ" sz="3600" dirty="0" smtClean="0">
                <a:solidFill>
                  <a:srgbClr val="0070C0"/>
                </a:solidFill>
              </a:rPr>
              <a:t>اياك </a:t>
            </a:r>
            <a:r>
              <a:rPr lang="ar-IQ" sz="3600" dirty="0">
                <a:solidFill>
                  <a:srgbClr val="0070C0"/>
                </a:solidFill>
              </a:rPr>
              <a:t>اياك ان تبتبل </a:t>
            </a:r>
            <a:r>
              <a:rPr lang="ar-IQ" sz="3600" dirty="0" smtClean="0">
                <a:solidFill>
                  <a:srgbClr val="0070C0"/>
                </a:solidFill>
              </a:rPr>
              <a:t>بالماء</a:t>
            </a:r>
          </a:p>
          <a:p>
            <a:pPr algn="r" rtl="1"/>
            <a:endParaRPr lang="ar-IQ" sz="3600" dirty="0">
              <a:solidFill>
                <a:srgbClr val="0070C0"/>
              </a:solidFill>
            </a:endParaRPr>
          </a:p>
          <a:p>
            <a:pPr algn="r" rtl="1"/>
            <a:r>
              <a:rPr lang="ar-IQ" sz="3600" dirty="0">
                <a:solidFill>
                  <a:srgbClr val="00B050"/>
                </a:solidFill>
              </a:rPr>
              <a:t>انها احدى حالات التناقض التي يعاني منها المجتمع الراهن.</a:t>
            </a:r>
            <a:endParaRPr lang="en-US" sz="3600" dirty="0">
              <a:solidFill>
                <a:srgbClr val="00B050"/>
              </a:solidFill>
            </a:endParaRPr>
          </a:p>
          <a:p>
            <a:endParaRPr lang="en-US" sz="3600" dirty="0">
              <a:solidFill>
                <a:srgbClr val="00B050"/>
              </a:solidFill>
            </a:endParaRPr>
          </a:p>
        </p:txBody>
      </p:sp>
    </p:spTree>
    <p:extLst>
      <p:ext uri="{BB962C8B-B14F-4D97-AF65-F5344CB8AC3E}">
        <p14:creationId xmlns:p14="http://schemas.microsoft.com/office/powerpoint/2010/main" val="129655148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5792</TotalTime>
  <Words>1061</Words>
  <Application>Microsoft Office PowerPoint</Application>
  <PresentationFormat>On-screen Show (4:3)</PresentationFormat>
  <Paragraphs>90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Angles</vt:lpstr>
      <vt:lpstr>الحرية بين التقييد والتنظيم الجزء الاول</vt:lpstr>
      <vt:lpstr>ما هي حقيقة الحرية؟</vt:lpstr>
      <vt:lpstr>اساس الحرية والعدل والسلام العالمي، الاعتراف بالكرامة الذاتية لأعضاء الاسرة الانسانية كافة.</vt:lpstr>
      <vt:lpstr>المعنى الصحيح للحرية</vt:lpstr>
      <vt:lpstr>PowerPoint Presentation</vt:lpstr>
      <vt:lpstr>الحرية تكليف وفرض</vt:lpstr>
      <vt:lpstr>ما الفرق بين مدرسة الانبياء والمدارس البشرية في مفهوم الحرية؟</vt:lpstr>
      <vt:lpstr>ماهي الحرية المعنوية؟</vt:lpstr>
      <vt:lpstr>هل يُتَوقع من انسان اسير الشهوة والغضب والطمع ان يحترم حرية الآخرين؟ </vt:lpstr>
      <vt:lpstr>ما سبب استلاب الحريات الاجتماعية طوال التاريخ؟</vt:lpstr>
      <vt:lpstr>التقوى والحرية</vt:lpstr>
      <vt:lpstr>تحديد ام وقاية؟</vt:lpstr>
      <vt:lpstr>PowerPoint Presentation</vt:lpstr>
      <vt:lpstr>من هو الحر الحقيقي؟</vt:lpstr>
      <vt:lpstr>العلاقة بين الحرية الاخلاقية والتربية والتعليم من منظار علماء الغرب</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الحرية بين التقييد والتنظيم</dc:title>
  <dc:creator>Best</dc:creator>
  <cp:lastModifiedBy>DR.Ahmed Saker</cp:lastModifiedBy>
  <cp:revision>31</cp:revision>
  <dcterms:created xsi:type="dcterms:W3CDTF">2006-08-16T00:00:00Z</dcterms:created>
  <dcterms:modified xsi:type="dcterms:W3CDTF">2022-04-27T14:15:53Z</dcterms:modified>
</cp:coreProperties>
</file>