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sldIdLst>
    <p:sldId id="256" r:id="rId2"/>
    <p:sldId id="271" r:id="rId3"/>
    <p:sldId id="272" r:id="rId4"/>
    <p:sldId id="273" r:id="rId5"/>
    <p:sldId id="274" r:id="rId6"/>
    <p:sldId id="275" r:id="rId7"/>
    <p:sldId id="276" r:id="rId8"/>
    <p:sldId id="277" r:id="rId9"/>
    <p:sldId id="278" r:id="rId10"/>
    <p:sldId id="279" r:id="rId11"/>
    <p:sldId id="280" r:id="rId12"/>
    <p:sldId id="281" r:id="rId13"/>
    <p:sldId id="282" r:id="rId14"/>
    <p:sldId id="283" r:id="rId15"/>
    <p:sldId id="284" r:id="rId16"/>
    <p:sldId id="285" r:id="rId17"/>
    <p:sldId id="287"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p:scale>
          <a:sx n="100" d="100"/>
          <a:sy n="100" d="100"/>
        </p:scale>
        <p:origin x="-802"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4/28/2022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4/28/2022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4/28/2022</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pPr/>
              <a:t>4/28/2022</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9960579">
            <a:off x="-145329" y="562212"/>
            <a:ext cx="5648623" cy="1204306"/>
          </a:xfrm>
        </p:spPr>
        <p:txBody>
          <a:bodyPr/>
          <a:lstStyle/>
          <a:p>
            <a:pPr algn="ctr"/>
            <a:r>
              <a:rPr lang="ar-IQ" dirty="0" smtClean="0"/>
              <a:t>الحرية بين التقييد والتنظيم</a:t>
            </a:r>
            <a:br>
              <a:rPr lang="ar-IQ" dirty="0" smtClean="0"/>
            </a:br>
            <a:r>
              <a:rPr lang="ar-IQ" dirty="0" smtClean="0"/>
              <a:t>الجزء الثاني</a:t>
            </a:r>
            <a:endParaRPr lang="en-US" dirty="0"/>
          </a:p>
        </p:txBody>
      </p:sp>
      <p:sp>
        <p:nvSpPr>
          <p:cNvPr id="3" name="Subtitle 2"/>
          <p:cNvSpPr>
            <a:spLocks noGrp="1"/>
          </p:cNvSpPr>
          <p:nvPr>
            <p:ph type="subTitle" idx="1"/>
          </p:nvPr>
        </p:nvSpPr>
        <p:spPr>
          <a:xfrm rot="20915621">
            <a:off x="1266827" y="1905095"/>
            <a:ext cx="6511131" cy="2001694"/>
          </a:xfrm>
        </p:spPr>
        <p:txBody>
          <a:bodyPr>
            <a:noAutofit/>
          </a:bodyPr>
          <a:lstStyle/>
          <a:p>
            <a:pPr algn="ctr" rtl="1"/>
            <a:r>
              <a:rPr lang="ar-IQ" sz="4400" b="1" dirty="0" smtClean="0">
                <a:latin typeface="Sitka Subheading" pitchFamily="2" charset="0"/>
              </a:rPr>
              <a:t>كلية القانون</a:t>
            </a:r>
          </a:p>
          <a:p>
            <a:pPr algn="ctr" rtl="1"/>
            <a:r>
              <a:rPr lang="ar-IQ" sz="4400" b="1" dirty="0" smtClean="0">
                <a:latin typeface="Sitka Subheading" pitchFamily="2" charset="0"/>
              </a:rPr>
              <a:t>الفرع العام</a:t>
            </a:r>
          </a:p>
          <a:p>
            <a:pPr algn="ctr" rtl="1"/>
            <a:r>
              <a:rPr lang="ar-IQ" sz="4400" b="1" dirty="0" smtClean="0">
                <a:latin typeface="Sitka Subheading" pitchFamily="2" charset="0"/>
              </a:rPr>
              <a:t>اعداد المدرس المساعد</a:t>
            </a:r>
          </a:p>
          <a:p>
            <a:pPr algn="ctr" rtl="1"/>
            <a:r>
              <a:rPr lang="ar-IQ" sz="4400" b="1" dirty="0" smtClean="0">
                <a:latin typeface="Sitka Subheading" pitchFamily="2" charset="0"/>
              </a:rPr>
              <a:t>ايثار حسين العوادي</a:t>
            </a:r>
          </a:p>
          <a:p>
            <a:pPr algn="ctr" rtl="1"/>
            <a:r>
              <a:rPr lang="ar-IQ" sz="4400" b="1" dirty="0" smtClean="0">
                <a:latin typeface="Sitka Subheading" pitchFamily="2" charset="0"/>
              </a:rPr>
              <a:t>الخميس 28-4-2022</a:t>
            </a:r>
            <a:endParaRPr lang="en-US" sz="4400" b="1" dirty="0">
              <a:latin typeface="Sitka Subheading" pitchFamily="2" charset="0"/>
            </a:endParaRPr>
          </a:p>
        </p:txBody>
      </p:sp>
    </p:spTree>
    <p:extLst>
      <p:ext uri="{BB962C8B-B14F-4D97-AF65-F5344CB8AC3E}">
        <p14:creationId xmlns:p14="http://schemas.microsoft.com/office/powerpoint/2010/main" val="302374289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10600" cy="762000"/>
          </a:xfrm>
        </p:spPr>
        <p:txBody>
          <a:bodyPr/>
          <a:lstStyle/>
          <a:p>
            <a:pPr algn="r" rtl="1"/>
            <a:r>
              <a:rPr lang="ar-IQ" sz="4400" b="1" dirty="0" smtClean="0"/>
              <a:t>العقائد في اغلبها تقليدية</a:t>
            </a:r>
            <a:endParaRPr lang="en-US" sz="4400" b="1" dirty="0"/>
          </a:p>
        </p:txBody>
      </p:sp>
      <p:sp>
        <p:nvSpPr>
          <p:cNvPr id="3" name="Content Placeholder 2"/>
          <p:cNvSpPr>
            <a:spLocks noGrp="1"/>
          </p:cNvSpPr>
          <p:nvPr>
            <p:ph idx="1"/>
          </p:nvPr>
        </p:nvSpPr>
        <p:spPr>
          <a:xfrm>
            <a:off x="76200" y="1066800"/>
            <a:ext cx="9067800" cy="4648200"/>
          </a:xfrm>
        </p:spPr>
        <p:txBody>
          <a:bodyPr>
            <a:noAutofit/>
          </a:bodyPr>
          <a:lstStyle/>
          <a:p>
            <a:pPr algn="r" rtl="1"/>
            <a:r>
              <a:rPr lang="ar-IQ" sz="3200" dirty="0" smtClean="0">
                <a:solidFill>
                  <a:schemeClr val="accent2">
                    <a:lumMod val="50000"/>
                  </a:schemeClr>
                </a:solidFill>
              </a:rPr>
              <a:t>النظريات العلمية التي يختارها الانسان تقوم عادة على نوع من التفكير الحر، ولابد ان يتسم صاحبها بالحرية.</a:t>
            </a:r>
          </a:p>
          <a:p>
            <a:pPr algn="r" rtl="1"/>
            <a:r>
              <a:rPr lang="ar-IQ" sz="3200" dirty="0" smtClean="0">
                <a:solidFill>
                  <a:srgbClr val="002060"/>
                </a:solidFill>
              </a:rPr>
              <a:t>الا ان العقيدة التي يختارها الانسان لا تقوم في اغلب الاحوال على اساس من التفكير، وانما بدافع التقليد واتباع الأكابر.</a:t>
            </a:r>
          </a:p>
          <a:p>
            <a:pPr algn="r" rtl="1"/>
            <a:endParaRPr lang="ar-IQ" sz="3200" dirty="0"/>
          </a:p>
          <a:p>
            <a:pPr algn="r" rtl="1"/>
            <a:r>
              <a:rPr lang="ar-IQ" sz="1800" dirty="0" smtClean="0">
                <a:solidFill>
                  <a:srgbClr val="FF0000"/>
                </a:solidFill>
              </a:rPr>
              <a:t>لماذا يكون الانسان حراً في العقيدة او النزعة العقائدية التي تنبع من التقليد الاعمى للمحيط او الوسط الاجتماعي ومحاكاة الكبراء والشخصيات المتنفذة ذات المصلحة؟!</a:t>
            </a:r>
          </a:p>
          <a:p>
            <a:pPr algn="r" rtl="1"/>
            <a:endParaRPr lang="ar-IQ" sz="1800" dirty="0">
              <a:solidFill>
                <a:srgbClr val="FF0000"/>
              </a:solidFill>
            </a:endParaRPr>
          </a:p>
          <a:p>
            <a:pPr algn="r" rtl="1"/>
            <a:r>
              <a:rPr lang="ar-IQ" sz="3200" dirty="0" smtClean="0"/>
              <a:t>ومعنى هذه الحرية: ان شخصاً قد اخطأ فوضع القيود في يديه ورجله، ثم ناتي نحن لنقول: بما انه وضعها باختياره فهو حر.</a:t>
            </a:r>
            <a:endParaRPr lang="en-US" sz="3200" dirty="0"/>
          </a:p>
        </p:txBody>
      </p:sp>
    </p:spTree>
    <p:extLst>
      <p:ext uri="{BB962C8B-B14F-4D97-AF65-F5344CB8AC3E}">
        <p14:creationId xmlns:p14="http://schemas.microsoft.com/office/powerpoint/2010/main" val="509567510"/>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152400"/>
            <a:ext cx="7520940" cy="762000"/>
          </a:xfrm>
        </p:spPr>
        <p:txBody>
          <a:bodyPr/>
          <a:lstStyle/>
          <a:p>
            <a:pPr algn="r" rtl="1"/>
            <a:r>
              <a:rPr lang="ar-IQ" sz="4400" b="1" dirty="0"/>
              <a:t>لا إكراه في </a:t>
            </a:r>
            <a:r>
              <a:rPr lang="ar-IQ" sz="4400" b="1" dirty="0" smtClean="0"/>
              <a:t>الدين</a:t>
            </a:r>
            <a:endParaRPr lang="en-US" sz="4400" b="1" dirty="0"/>
          </a:p>
        </p:txBody>
      </p:sp>
      <p:sp>
        <p:nvSpPr>
          <p:cNvPr id="3" name="Content Placeholder 2"/>
          <p:cNvSpPr>
            <a:spLocks noGrp="1"/>
          </p:cNvSpPr>
          <p:nvPr>
            <p:ph idx="1"/>
          </p:nvPr>
        </p:nvSpPr>
        <p:spPr>
          <a:xfrm>
            <a:off x="76200" y="1066800"/>
            <a:ext cx="8991600" cy="5029200"/>
          </a:xfrm>
        </p:spPr>
        <p:txBody>
          <a:bodyPr>
            <a:normAutofit/>
          </a:bodyPr>
          <a:lstStyle/>
          <a:p>
            <a:pPr algn="r" rtl="1"/>
            <a:r>
              <a:rPr lang="ar-IQ" sz="4400" dirty="0" smtClean="0"/>
              <a:t>لابد من الحديث هنا عن امرين:</a:t>
            </a:r>
          </a:p>
          <a:p>
            <a:pPr algn="r" rtl="1"/>
            <a:r>
              <a:rPr lang="ar-IQ" sz="4400" dirty="0" smtClean="0"/>
              <a:t>الاول هو: </a:t>
            </a:r>
            <a:r>
              <a:rPr lang="ar-IQ" sz="4400" dirty="0" smtClean="0"/>
              <a:t>كيف كان تاريخ تطور الاسلام ونمه وازهاره؟</a:t>
            </a:r>
          </a:p>
          <a:p>
            <a:pPr algn="r" rtl="1"/>
            <a:r>
              <a:rPr lang="ar-IQ" sz="4400" dirty="0" smtClean="0"/>
              <a:t>والثاني: ما هو راي الاسلام بحرية العقيدة؟</a:t>
            </a:r>
            <a:endParaRPr lang="en-US" sz="4400" dirty="0"/>
          </a:p>
        </p:txBody>
      </p:sp>
    </p:spTree>
    <p:extLst>
      <p:ext uri="{BB962C8B-B14F-4D97-AF65-F5344CB8AC3E}">
        <p14:creationId xmlns:p14="http://schemas.microsoft.com/office/powerpoint/2010/main" val="304250150"/>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sz="4000" b="1" dirty="0" smtClean="0"/>
              <a:t>الحرية والمساواة</a:t>
            </a:r>
            <a:endParaRPr lang="en-US" sz="4000" b="1" dirty="0"/>
          </a:p>
        </p:txBody>
      </p:sp>
      <p:sp>
        <p:nvSpPr>
          <p:cNvPr id="3" name="Content Placeholder 2"/>
          <p:cNvSpPr>
            <a:spLocks noGrp="1"/>
          </p:cNvSpPr>
          <p:nvPr>
            <p:ph idx="1"/>
          </p:nvPr>
        </p:nvSpPr>
        <p:spPr>
          <a:xfrm>
            <a:off x="0" y="1066800"/>
            <a:ext cx="8991600" cy="4572000"/>
          </a:xfrm>
        </p:spPr>
        <p:txBody>
          <a:bodyPr>
            <a:noAutofit/>
          </a:bodyPr>
          <a:lstStyle/>
          <a:p>
            <a:pPr algn="r" rtl="1"/>
            <a:r>
              <a:rPr lang="ar-IQ" sz="3600" dirty="0" smtClean="0"/>
              <a:t>المقياس من وجهة نظر المذهب الشيوعي هو تطور المجتمع.</a:t>
            </a:r>
          </a:p>
          <a:p>
            <a:pPr algn="r" rtl="1"/>
            <a:endParaRPr lang="ar-IQ" sz="3600" dirty="0"/>
          </a:p>
          <a:p>
            <a:pPr algn="r" rtl="1"/>
            <a:r>
              <a:rPr lang="ar-IQ" sz="3600" dirty="0" smtClean="0"/>
              <a:t>المساوة والحرية قيمتان انسانيتان متضادتان.</a:t>
            </a:r>
          </a:p>
          <a:p>
            <a:pPr algn="r" rtl="1"/>
            <a:endParaRPr lang="ar-IQ" sz="3600" dirty="0"/>
          </a:p>
          <a:p>
            <a:pPr algn="r" rtl="1"/>
            <a:r>
              <a:rPr lang="ar-IQ" sz="3600" dirty="0" smtClean="0"/>
              <a:t>فلو كان الافراد احراراً زالت المساواة.</a:t>
            </a:r>
          </a:p>
          <a:p>
            <a:pPr algn="r" rtl="1"/>
            <a:r>
              <a:rPr lang="ar-IQ" sz="3600" dirty="0" smtClean="0"/>
              <a:t>ولو أُريد للمساواة ان تجري بشكل كامل فلابد من تحديد الحريات.</a:t>
            </a:r>
            <a:endParaRPr lang="en-US" sz="3600" dirty="0"/>
          </a:p>
        </p:txBody>
      </p:sp>
    </p:spTree>
    <p:extLst>
      <p:ext uri="{BB962C8B-B14F-4D97-AF65-F5344CB8AC3E}">
        <p14:creationId xmlns:p14="http://schemas.microsoft.com/office/powerpoint/2010/main" val="4115125554"/>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65760"/>
            <a:ext cx="8686800" cy="548640"/>
          </a:xfrm>
        </p:spPr>
        <p:txBody>
          <a:bodyPr/>
          <a:lstStyle/>
          <a:p>
            <a:pPr algn="r" rtl="1"/>
            <a:r>
              <a:rPr lang="ar-IQ" sz="4800" b="1" dirty="0" smtClean="0"/>
              <a:t>اشكال الحرية</a:t>
            </a:r>
            <a:endParaRPr lang="en-US" sz="4800" b="1" dirty="0"/>
          </a:p>
        </p:txBody>
      </p:sp>
      <p:sp>
        <p:nvSpPr>
          <p:cNvPr id="3" name="Content Placeholder 2"/>
          <p:cNvSpPr>
            <a:spLocks noGrp="1"/>
          </p:cNvSpPr>
          <p:nvPr>
            <p:ph idx="1"/>
          </p:nvPr>
        </p:nvSpPr>
        <p:spPr>
          <a:xfrm>
            <a:off x="76200" y="1066800"/>
            <a:ext cx="9067800" cy="4876800"/>
          </a:xfrm>
        </p:spPr>
        <p:txBody>
          <a:bodyPr/>
          <a:lstStyle/>
          <a:p>
            <a:pPr algn="r" rtl="1"/>
            <a:endParaRPr lang="en-US" b="0" dirty="0"/>
          </a:p>
        </p:txBody>
      </p:sp>
      <p:sp>
        <p:nvSpPr>
          <p:cNvPr id="4" name="Oval 3"/>
          <p:cNvSpPr/>
          <p:nvPr/>
        </p:nvSpPr>
        <p:spPr>
          <a:xfrm>
            <a:off x="5981700" y="1447800"/>
            <a:ext cx="2171700" cy="2133600"/>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ar-IQ" sz="3600" dirty="0" smtClean="0">
                <a:solidFill>
                  <a:schemeClr val="tx1"/>
                </a:solidFill>
              </a:rPr>
              <a:t>حرية التجمع</a:t>
            </a:r>
            <a:endParaRPr lang="en-US" sz="3600" dirty="0">
              <a:solidFill>
                <a:schemeClr val="tx1"/>
              </a:solidFill>
            </a:endParaRPr>
          </a:p>
        </p:txBody>
      </p:sp>
      <p:sp>
        <p:nvSpPr>
          <p:cNvPr id="5" name="Oval 4"/>
          <p:cNvSpPr/>
          <p:nvPr/>
        </p:nvSpPr>
        <p:spPr>
          <a:xfrm>
            <a:off x="1295400" y="1600200"/>
            <a:ext cx="2209800" cy="14478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ar-IQ" sz="3600" dirty="0" smtClean="0">
                <a:solidFill>
                  <a:schemeClr val="tx1"/>
                </a:solidFill>
              </a:rPr>
              <a:t>حرية التعبير</a:t>
            </a:r>
            <a:endParaRPr lang="en-US" sz="3600" dirty="0">
              <a:solidFill>
                <a:schemeClr val="tx1"/>
              </a:solidFill>
            </a:endParaRPr>
          </a:p>
        </p:txBody>
      </p:sp>
      <p:sp>
        <p:nvSpPr>
          <p:cNvPr id="6" name="Oval 5"/>
          <p:cNvSpPr/>
          <p:nvPr/>
        </p:nvSpPr>
        <p:spPr>
          <a:xfrm>
            <a:off x="6115050" y="4191000"/>
            <a:ext cx="2038350" cy="16002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IQ" sz="4000" dirty="0" smtClean="0"/>
              <a:t>حرية الكلام</a:t>
            </a:r>
            <a:endParaRPr lang="en-US" sz="4000" dirty="0"/>
          </a:p>
        </p:txBody>
      </p:sp>
      <p:sp>
        <p:nvSpPr>
          <p:cNvPr id="7" name="Oval 6"/>
          <p:cNvSpPr/>
          <p:nvPr/>
        </p:nvSpPr>
        <p:spPr>
          <a:xfrm>
            <a:off x="1219200" y="3962400"/>
            <a:ext cx="2286000" cy="152400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IQ" sz="3600" dirty="0" smtClean="0"/>
              <a:t>الحرية الدينية</a:t>
            </a:r>
            <a:endParaRPr lang="en-US" sz="3600" dirty="0"/>
          </a:p>
        </p:txBody>
      </p:sp>
    </p:spTree>
    <p:extLst>
      <p:ext uri="{BB962C8B-B14F-4D97-AF65-F5344CB8AC3E}">
        <p14:creationId xmlns:p14="http://schemas.microsoft.com/office/powerpoint/2010/main" val="2660895740"/>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sz="4000" b="1" dirty="0" smtClean="0"/>
              <a:t>حرية التعليم</a:t>
            </a:r>
            <a:endParaRPr lang="en-US" sz="4000" b="1" dirty="0"/>
          </a:p>
        </p:txBody>
      </p:sp>
      <p:sp>
        <p:nvSpPr>
          <p:cNvPr id="3" name="Content Placeholder 2"/>
          <p:cNvSpPr>
            <a:spLocks noGrp="1"/>
          </p:cNvSpPr>
          <p:nvPr>
            <p:ph idx="1"/>
          </p:nvPr>
        </p:nvSpPr>
        <p:spPr>
          <a:xfrm>
            <a:off x="0" y="1066800"/>
            <a:ext cx="9144000" cy="4876800"/>
          </a:xfrm>
        </p:spPr>
        <p:txBody>
          <a:bodyPr>
            <a:normAutofit/>
          </a:bodyPr>
          <a:lstStyle/>
          <a:p>
            <a:pPr algn="just" rtl="1"/>
            <a:r>
              <a:rPr lang="ar-SA" sz="2600" dirty="0"/>
              <a:t>إن حرية التعليم - وبخاصة في منهج الإعلان العالمي لحقوق الإنسان - تشتمل على </a:t>
            </a:r>
            <a:r>
              <a:rPr lang="ar-SA" sz="2600" dirty="0" smtClean="0"/>
              <a:t>أمري</a:t>
            </a:r>
            <a:r>
              <a:rPr lang="ar-IQ" sz="2600" dirty="0" smtClean="0"/>
              <a:t>ن</a:t>
            </a:r>
            <a:r>
              <a:rPr lang="ar-SA" sz="2600" dirty="0" smtClean="0"/>
              <a:t>:</a:t>
            </a:r>
            <a:endParaRPr lang="en-US" sz="2600" dirty="0"/>
          </a:p>
          <a:p>
            <a:pPr algn="just" rtl="1"/>
            <a:r>
              <a:rPr lang="ar-SA" sz="2600" dirty="0">
                <a:solidFill>
                  <a:srgbClr val="FF0000"/>
                </a:solidFill>
              </a:rPr>
              <a:t>1- حرية إعطاء أو تلقين العلم: ويقصد بها في معناها الواسع حرية الفرد في تلقين الآخرين العلم، عن طريق إذاعة ما يعتقده هو صحيحاً سواء أكان بالكتابة أم القول، و يقصد بها في المعنى المحدود نقل المعرفة للناشئة، والإعداد لجيل جديد، وهو المعنى المقصود غالباً من حرية التعليم، بحيث تشمل حرية الإنسان في نشر أفكاره ومعتقداته، وفتح مؤسسات تدار لهذا الغرض.</a:t>
            </a:r>
            <a:endParaRPr lang="en-US" sz="2600" dirty="0">
              <a:solidFill>
                <a:srgbClr val="FF0000"/>
              </a:solidFill>
            </a:endParaRPr>
          </a:p>
          <a:p>
            <a:pPr algn="just" rtl="1"/>
            <a:r>
              <a:rPr lang="ar-IQ" sz="2600" dirty="0" smtClean="0"/>
              <a:t>2</a:t>
            </a:r>
            <a:r>
              <a:rPr lang="ar-SA" sz="2600" dirty="0" smtClean="0"/>
              <a:t>- </a:t>
            </a:r>
            <a:r>
              <a:rPr lang="ar-SA" sz="2600" dirty="0"/>
              <a:t>حرية التعليم أي تلقي العلم على يد الغير: ويقصد بها حرية الفرد في أن يتلقى التعليم، وفي اختيار نوعية التعليم الذي يتلقاه، واختيار المعلم الذي يقوم به، وأن يتمتع بفرص متساوية مع غيره من أفراد المجتمع في تلقي العلم إلى أقصى حدوده، ويقصد بها أيضاً أن يكون الفرد حراً في أن لا يتلقى العلم.</a:t>
            </a:r>
            <a:endParaRPr lang="en-US" sz="2600" dirty="0"/>
          </a:p>
          <a:p>
            <a:pPr algn="just" rtl="1"/>
            <a:endParaRPr lang="en-US" sz="2600" dirty="0"/>
          </a:p>
        </p:txBody>
      </p:sp>
    </p:spTree>
    <p:extLst>
      <p:ext uri="{BB962C8B-B14F-4D97-AF65-F5344CB8AC3E}">
        <p14:creationId xmlns:p14="http://schemas.microsoft.com/office/powerpoint/2010/main" val="1128635212"/>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sz="4000" b="1" dirty="0" smtClean="0"/>
              <a:t>مفهوم تنظيم الحرية وتقييدها</a:t>
            </a:r>
            <a:endParaRPr lang="en-US" sz="4000" b="1" dirty="0"/>
          </a:p>
        </p:txBody>
      </p:sp>
      <p:sp>
        <p:nvSpPr>
          <p:cNvPr id="3" name="Content Placeholder 2"/>
          <p:cNvSpPr>
            <a:spLocks noGrp="1"/>
          </p:cNvSpPr>
          <p:nvPr>
            <p:ph idx="1"/>
          </p:nvPr>
        </p:nvSpPr>
        <p:spPr>
          <a:xfrm>
            <a:off x="76200" y="1066800"/>
            <a:ext cx="8991600" cy="4800600"/>
          </a:xfrm>
        </p:spPr>
        <p:txBody>
          <a:bodyPr>
            <a:noAutofit/>
          </a:bodyPr>
          <a:lstStyle/>
          <a:p>
            <a:pPr algn="r" rtl="1"/>
            <a:r>
              <a:rPr lang="ar-SA" sz="3400" dirty="0"/>
              <a:t>ان فلسفة النظام الديمقراطي في الحرية تقوم على الاعتراف بوجود سابق للحقوق والحريات على وجود المشرع(سواء أكان دستوريا ام عاديا)  وان دور الاخير يقتصر عند تدوينه لها على كشفها وتنظيمها فقط دون ان يملك حق </a:t>
            </a:r>
            <a:r>
              <a:rPr lang="ar-SA" sz="3400" dirty="0" smtClean="0"/>
              <a:t>تقييدها، </a:t>
            </a:r>
            <a:r>
              <a:rPr lang="ar-SA" sz="3400" dirty="0"/>
              <a:t>وهذا مااكدته المواثيق الدولية الاولى مثل الاعلان الفرنسي لحقوق الإنسان والمواطن الصادر عام 1789 الذي نص </a:t>
            </a:r>
            <a:endParaRPr lang="ar-IQ" sz="3400" dirty="0" smtClean="0"/>
          </a:p>
          <a:p>
            <a:pPr algn="r" rtl="1"/>
            <a:r>
              <a:rPr lang="ar-IQ" sz="3400" dirty="0"/>
              <a:t>(</a:t>
            </a:r>
            <a:r>
              <a:rPr lang="ar-SA" sz="3400" dirty="0" smtClean="0"/>
              <a:t>على </a:t>
            </a:r>
            <a:r>
              <a:rPr lang="ar-SA" sz="3400" dirty="0"/>
              <a:t>ان الناس يولدون ويظلون متساوين في الحقوق وان هدف كل مجتمع سياسي هو صيانة حقوق الانسان الطبيعية </a:t>
            </a:r>
            <a:r>
              <a:rPr lang="ar-SA" sz="3400" dirty="0" smtClean="0"/>
              <a:t>الخالدة</a:t>
            </a:r>
            <a:r>
              <a:rPr lang="ar-IQ" sz="3400" dirty="0" smtClean="0"/>
              <a:t>)</a:t>
            </a:r>
            <a:r>
              <a:rPr lang="ar-SA" sz="3400" dirty="0" smtClean="0"/>
              <a:t>. </a:t>
            </a:r>
            <a:endParaRPr lang="en-US" sz="3400" dirty="0"/>
          </a:p>
        </p:txBody>
      </p:sp>
    </p:spTree>
    <p:extLst>
      <p:ext uri="{BB962C8B-B14F-4D97-AF65-F5344CB8AC3E}">
        <p14:creationId xmlns:p14="http://schemas.microsoft.com/office/powerpoint/2010/main" val="782619224"/>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sz="4800" b="1" dirty="0" smtClean="0"/>
              <a:t>التوصيات</a:t>
            </a:r>
            <a:endParaRPr lang="en-US" sz="4800" b="1" dirty="0"/>
          </a:p>
        </p:txBody>
      </p:sp>
      <p:sp>
        <p:nvSpPr>
          <p:cNvPr id="3" name="Content Placeholder 2"/>
          <p:cNvSpPr>
            <a:spLocks noGrp="1"/>
          </p:cNvSpPr>
          <p:nvPr>
            <p:ph idx="1"/>
          </p:nvPr>
        </p:nvSpPr>
        <p:spPr>
          <a:xfrm>
            <a:off x="76200" y="1143000"/>
            <a:ext cx="8915400" cy="4724400"/>
          </a:xfrm>
        </p:spPr>
        <p:txBody>
          <a:bodyPr>
            <a:noAutofit/>
          </a:bodyPr>
          <a:lstStyle/>
          <a:p>
            <a:pPr algn="r" rtl="1"/>
            <a:r>
              <a:rPr lang="ar-IQ" sz="3200" dirty="0" smtClean="0"/>
              <a:t>1- نتمنى على الدول بكل اجهزتها الرسمية نشر ثقافة الحرية الصحيح قبل ان ترفعها كشعارات براقة.</a:t>
            </a:r>
          </a:p>
          <a:p>
            <a:pPr algn="r" rtl="1"/>
            <a:r>
              <a:rPr lang="ar-IQ" sz="3200" dirty="0" smtClean="0"/>
              <a:t>2- لاننسى دور منظمات المجتمع المدني بتوعية كافة شرائح المجتمع وخاصة شريحة الشباب.</a:t>
            </a:r>
          </a:p>
          <a:p>
            <a:pPr algn="r" rtl="1"/>
            <a:r>
              <a:rPr lang="ar-IQ" sz="3200" dirty="0" smtClean="0"/>
              <a:t>3- من مسؤولية علماء الاجتماع والفلاسفة وضع نظريات بهذا الصدد لا تتعارض مع الفطرة السليمة.</a:t>
            </a:r>
          </a:p>
          <a:p>
            <a:pPr algn="r" rtl="1"/>
            <a:r>
              <a:rPr lang="ar-IQ" sz="3200" dirty="0" smtClean="0"/>
              <a:t>4- للمؤسسة الدينية دور فاعل في توضيح المعنى الحقيقي للحرية وحدودها انطلاقا من التشريعات السماوية.</a:t>
            </a:r>
            <a:endParaRPr lang="en-US" sz="3200" dirty="0"/>
          </a:p>
        </p:txBody>
      </p:sp>
    </p:spTree>
    <p:extLst>
      <p:ext uri="{BB962C8B-B14F-4D97-AF65-F5344CB8AC3E}">
        <p14:creationId xmlns:p14="http://schemas.microsoft.com/office/powerpoint/2010/main" val="1977892300"/>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4724400"/>
          </a:xfrm>
        </p:spPr>
        <p:txBody>
          <a:bodyPr>
            <a:normAutofit/>
          </a:bodyPr>
          <a:lstStyle/>
          <a:p>
            <a:pPr algn="r" rtl="1"/>
            <a:endParaRPr lang="ar-IQ" sz="9600" dirty="0" smtClean="0">
              <a:latin typeface="Aldhabi" pitchFamily="2" charset="-78"/>
              <a:cs typeface="Aldhabi" pitchFamily="2" charset="-78"/>
            </a:endParaRPr>
          </a:p>
          <a:p>
            <a:pPr algn="ctr" rtl="1"/>
            <a:r>
              <a:rPr lang="ar-IQ" sz="9600" dirty="0" smtClean="0">
                <a:latin typeface="Aldhabi" pitchFamily="2" charset="-78"/>
                <a:cs typeface="Aldhabi" pitchFamily="2" charset="-78"/>
              </a:rPr>
              <a:t>شكرا لحسن الاضغاء</a:t>
            </a:r>
            <a:endParaRPr lang="en-US" sz="9600" dirty="0">
              <a:latin typeface="Aldhabi" pitchFamily="2" charset="-78"/>
              <a:cs typeface="Aldhabi" pitchFamily="2" charset="-78"/>
            </a:endParaRPr>
          </a:p>
        </p:txBody>
      </p:sp>
    </p:spTree>
    <p:extLst>
      <p:ext uri="{BB962C8B-B14F-4D97-AF65-F5344CB8AC3E}">
        <p14:creationId xmlns:p14="http://schemas.microsoft.com/office/powerpoint/2010/main" val="4222574282"/>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sz="4000" b="1" dirty="0" smtClean="0"/>
              <a:t>الحرية الاجتماعية</a:t>
            </a:r>
            <a:endParaRPr lang="en-US" sz="4000" b="1" dirty="0"/>
          </a:p>
        </p:txBody>
      </p:sp>
      <p:sp>
        <p:nvSpPr>
          <p:cNvPr id="3" name="Content Placeholder 2"/>
          <p:cNvSpPr>
            <a:spLocks noGrp="1"/>
          </p:cNvSpPr>
          <p:nvPr>
            <p:ph idx="1"/>
          </p:nvPr>
        </p:nvSpPr>
        <p:spPr>
          <a:xfrm>
            <a:off x="0" y="1143000"/>
            <a:ext cx="9067800" cy="4648200"/>
          </a:xfrm>
        </p:spPr>
        <p:txBody>
          <a:bodyPr>
            <a:noAutofit/>
          </a:bodyPr>
          <a:lstStyle/>
          <a:p>
            <a:pPr algn="r" rtl="1"/>
            <a:r>
              <a:rPr lang="ar-IQ" sz="3200" dirty="0" smtClean="0"/>
              <a:t>(ولا تكن عبد غيرك وقد جعلك الله حرا).</a:t>
            </a:r>
          </a:p>
          <a:p>
            <a:pPr algn="r" rtl="1"/>
            <a:r>
              <a:rPr lang="ar-IQ" sz="3200" dirty="0" smtClean="0"/>
              <a:t>النظام الاجتماعي و</a:t>
            </a:r>
            <a:r>
              <a:rPr lang="ar-IQ" sz="3200" dirty="0"/>
              <a:t> السياسي </a:t>
            </a:r>
            <a:r>
              <a:rPr lang="ar-IQ" sz="3200" dirty="0" smtClean="0"/>
              <a:t>في الاسلام يقوم على اساس احترام الحريات الاجتماعية.</a:t>
            </a:r>
          </a:p>
          <a:p>
            <a:pPr algn="r" rtl="1"/>
            <a:r>
              <a:rPr lang="ar-IQ" sz="3200" dirty="0" smtClean="0"/>
              <a:t>فحكم الخلفاء الراشدين، كان حكماً ديمقراطياً ينأى عن كل نوع من انواع الاستبداد وقمع الحرية وتهديد الأمن.</a:t>
            </a:r>
          </a:p>
          <a:p>
            <a:pPr algn="r" rtl="1"/>
            <a:r>
              <a:rPr lang="ar-IQ" sz="3200" dirty="0" smtClean="0"/>
              <a:t>الديمقراطية بشكل عام انما هي من اجل تامين الحرية.</a:t>
            </a:r>
          </a:p>
          <a:p>
            <a:pPr algn="r" rtl="1"/>
            <a:r>
              <a:rPr lang="ar-IQ" sz="3200" dirty="0" smtClean="0"/>
              <a:t>تشهد خلافة الامام علي ع على ما اشرنا اليه </a:t>
            </a:r>
            <a:r>
              <a:rPr lang="ar-IQ" sz="3200" dirty="0" smtClean="0"/>
              <a:t>لا لانه </a:t>
            </a:r>
            <a:r>
              <a:rPr lang="ar-IQ" sz="3200" dirty="0" smtClean="0"/>
              <a:t>لم يكم الافواه ولم </a:t>
            </a:r>
            <a:r>
              <a:rPr lang="ar-IQ" sz="3200" dirty="0" smtClean="0"/>
              <a:t>ينتزع </a:t>
            </a:r>
            <a:r>
              <a:rPr lang="ar-IQ" sz="3200" dirty="0" smtClean="0"/>
              <a:t>حق الانتقاد بذريعة الاخلال بالامن فحسب، وانما كان يدعو الى الانتقاد ايضاً.</a:t>
            </a:r>
            <a:endParaRPr lang="en-US" sz="3200" dirty="0"/>
          </a:p>
        </p:txBody>
      </p:sp>
    </p:spTree>
    <p:extLst>
      <p:ext uri="{BB962C8B-B14F-4D97-AF65-F5344CB8AC3E}">
        <p14:creationId xmlns:p14="http://schemas.microsoft.com/office/powerpoint/2010/main" val="3788051680"/>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sz="4000" b="1" dirty="0" smtClean="0"/>
              <a:t>الانبياء والحرية الاجتماعية</a:t>
            </a:r>
            <a:endParaRPr lang="en-US" sz="4000" b="1" dirty="0"/>
          </a:p>
        </p:txBody>
      </p:sp>
      <p:sp>
        <p:nvSpPr>
          <p:cNvPr id="3" name="Content Placeholder 2"/>
          <p:cNvSpPr>
            <a:spLocks noGrp="1"/>
          </p:cNvSpPr>
          <p:nvPr>
            <p:ph idx="1"/>
          </p:nvPr>
        </p:nvSpPr>
        <p:spPr>
          <a:xfrm>
            <a:off x="76200" y="990600"/>
            <a:ext cx="8991600" cy="4800600"/>
          </a:xfrm>
        </p:spPr>
        <p:txBody>
          <a:bodyPr>
            <a:normAutofit/>
          </a:bodyPr>
          <a:lstStyle/>
          <a:p>
            <a:pPr algn="r" rtl="1"/>
            <a:r>
              <a:rPr lang="ar-IQ" sz="2000" dirty="0" smtClean="0"/>
              <a:t>من اهداف الانبياء التي تحدث عنها القرآن الكريم هي منح الحرية الاجتماعية للانسان، اي انقاذه من من الاسر والعبودية.</a:t>
            </a:r>
          </a:p>
          <a:p>
            <a:pPr algn="r" rtl="1"/>
            <a:r>
              <a:rPr lang="ar-IQ" sz="2000" dirty="0" smtClean="0"/>
              <a:t>لانجد عبارة اكثر حيوية وابلغ من العبارة القرآنية التالية:</a:t>
            </a:r>
          </a:p>
          <a:p>
            <a:pPr algn="r" rtl="1"/>
            <a:r>
              <a:rPr lang="ar-IQ" sz="2000" dirty="0" smtClean="0"/>
              <a:t>(</a:t>
            </a:r>
            <a:r>
              <a:rPr lang="ar-IQ" sz="2000" dirty="0"/>
              <a:t>قُلْ يَا أَهْلَ الْكِتَابِ تَعَالَوْا إِلَىٰ كَلِمَةٍ سَوَاءٍ بَيْنَنَا وَبَيْنَكُمْ أَلَّا نَعْبُدَ إِلَّا اللَّهَ وَلَا نُشْرِكَ بِهِ شَيْئًا وَلَا يَتَّخِذَ بَعْضُنَا بَعْضًا أَرْبَابًا مِّن دُونِ </a:t>
            </a:r>
            <a:r>
              <a:rPr lang="ar-IQ" sz="2000" dirty="0" smtClean="0"/>
              <a:t>اللَّهِ).</a:t>
            </a:r>
          </a:p>
          <a:p>
            <a:pPr algn="r" rtl="1"/>
            <a:r>
              <a:rPr lang="ar-IQ" sz="2000" dirty="0" smtClean="0"/>
              <a:t>الآية تدعو الرسول ص ان يقول لكافة اولئك الذين يدّعون الاقتداء بكتاب سماوي كاليهود والنصارى والمجوس وربما حتى الصابئة الذين ورد اسمهم في القرآن، وكافة الأمم التي لها كتاب سماوي قديم: تعالوا لنجتمع جميعا حول كلمة واحدة وتحت لواء واحد.</a:t>
            </a:r>
          </a:p>
          <a:p>
            <a:pPr algn="r" rtl="1"/>
            <a:r>
              <a:rPr lang="ar-IQ" sz="2000" dirty="0" smtClean="0"/>
              <a:t>ماذا يحمل ذلك اللواء؟ يحمل عبارتين:</a:t>
            </a:r>
          </a:p>
          <a:p>
            <a:pPr algn="r" rtl="1"/>
            <a:r>
              <a:rPr lang="ar-IQ" sz="2000" dirty="0" smtClean="0"/>
              <a:t>الاولى: (</a:t>
            </a:r>
            <a:r>
              <a:rPr lang="ar-IQ" sz="2000" dirty="0"/>
              <a:t>أَلَّا نَعْبُدَ إِلَّا اللَّهَ وَلَا نُشْرِكَ بِهِ </a:t>
            </a:r>
            <a:r>
              <a:rPr lang="ar-IQ" sz="2000" dirty="0" smtClean="0"/>
              <a:t>شَيْئًا) اي لا نعبد سوى الله الواحد الاحد.والثانية: (لَا </a:t>
            </a:r>
            <a:r>
              <a:rPr lang="ar-IQ" sz="2000" dirty="0"/>
              <a:t>يَتَّخِذَ بَعْضُنَا بَعْضًا أَرْبَابًا مِّن دُونِ اللَّهِ</a:t>
            </a:r>
            <a:r>
              <a:rPr lang="ar-IQ" sz="2000" dirty="0" smtClean="0"/>
              <a:t>). اي لا ينظر احدنا الى الآخر عبداً له، كما لا ينظر اي احد الى شخص ما سيداً له، اي الغاء نظام السيادة والعبودية، والغاء نظام الاستعباد والاستغلال، والغاء نظام اللامساواة، ولا حق لأي احد ان يستعبد غيره او يستغله</a:t>
            </a:r>
            <a:endParaRPr lang="en-US" sz="2000" dirty="0"/>
          </a:p>
        </p:txBody>
      </p:sp>
    </p:spTree>
    <p:extLst>
      <p:ext uri="{BB962C8B-B14F-4D97-AF65-F5344CB8AC3E}">
        <p14:creationId xmlns:p14="http://schemas.microsoft.com/office/powerpoint/2010/main" val="1418316758"/>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sz="4400" b="1" dirty="0" smtClean="0"/>
              <a:t>اهمية الحرية في التفكير</a:t>
            </a:r>
            <a:endParaRPr lang="en-US" sz="4400" b="1" dirty="0"/>
          </a:p>
        </p:txBody>
      </p:sp>
      <p:sp>
        <p:nvSpPr>
          <p:cNvPr id="3" name="Content Placeholder 2"/>
          <p:cNvSpPr>
            <a:spLocks noGrp="1"/>
          </p:cNvSpPr>
          <p:nvPr>
            <p:ph idx="1"/>
          </p:nvPr>
        </p:nvSpPr>
        <p:spPr>
          <a:xfrm>
            <a:off x="76200" y="1066800"/>
            <a:ext cx="8991600" cy="4800600"/>
          </a:xfrm>
        </p:spPr>
        <p:txBody>
          <a:bodyPr>
            <a:noAutofit/>
          </a:bodyPr>
          <a:lstStyle/>
          <a:p>
            <a:pPr algn="r" rtl="1"/>
            <a:r>
              <a:rPr lang="ar-IQ" sz="2200" dirty="0" smtClean="0"/>
              <a:t>تعد الحرية الفكرية والعقائدية احد انواع الحريات الاجتماعية.</a:t>
            </a:r>
          </a:p>
          <a:p>
            <a:pPr algn="r" rtl="1"/>
            <a:r>
              <a:rPr lang="ar-IQ" sz="2200" dirty="0" smtClean="0"/>
              <a:t> فالانسان لابد له ان يكون حراً في كافة شؤونه الحياتية، وان لا يقف اي سد او عائق في وجه تقدمه وحركته.</a:t>
            </a:r>
          </a:p>
          <a:p>
            <a:pPr algn="r" rtl="1"/>
            <a:r>
              <a:rPr lang="ar-IQ" sz="2200" dirty="0" smtClean="0"/>
              <a:t>الحرية الفكرية من اكثر المواهب قدسية عند الانسان والتي يحتاج اليها حاجة ماسة.</a:t>
            </a:r>
          </a:p>
          <a:p>
            <a:pPr algn="r" rtl="1"/>
            <a:r>
              <a:rPr lang="ar-IQ" sz="2200" dirty="0" smtClean="0"/>
              <a:t>الفكر هو من اهم عناصر الانسان التي لابد من تربيتها، ولابد من وجود الحرية الفكرية عند الانسان لأن التربية الفكرية بحاجة الى حرية، اي الى عدم وجود عوائق ومعرقلات تعرقل التفكير.</a:t>
            </a:r>
          </a:p>
          <a:p>
            <a:pPr algn="r" rtl="1"/>
            <a:r>
              <a:rPr lang="ar-IQ" sz="2200" dirty="0" smtClean="0"/>
              <a:t>تطرح اليوم في عالمنا المعاصر قضية بالغة في الاهمية بإسم (حرية العقيدة) لاسيما بعد الاعلان العالمي لحقوق الانسان.</a:t>
            </a:r>
          </a:p>
          <a:p>
            <a:pPr algn="r" rtl="1"/>
            <a:r>
              <a:rPr lang="ar-IQ" sz="2200" dirty="0" smtClean="0"/>
              <a:t>وقد جاء في مقدمة هذا الاعلان:</a:t>
            </a:r>
          </a:p>
          <a:p>
            <a:pPr algn="r" rtl="1"/>
            <a:r>
              <a:rPr lang="ar-IQ" sz="2200" dirty="0" smtClean="0"/>
              <a:t>(نعلن عن ظهور عالم الناس فيه احرار في التعبير عن عقائدهم ولا مجال فيه للخوف والفقر، وهو ما يمثل اسمى الاهداف البشرية).</a:t>
            </a:r>
          </a:p>
          <a:p>
            <a:pPr algn="r" rtl="1"/>
            <a:r>
              <a:rPr lang="ar-IQ" sz="2200" dirty="0" smtClean="0"/>
              <a:t>العقيدة هنا عامة بما فيها العقيدة الاجتماعية، السياسية، والدينية.</a:t>
            </a:r>
            <a:endParaRPr lang="en-US" sz="2200" dirty="0"/>
          </a:p>
        </p:txBody>
      </p:sp>
    </p:spTree>
    <p:extLst>
      <p:ext uri="{BB962C8B-B14F-4D97-AF65-F5344CB8AC3E}">
        <p14:creationId xmlns:p14="http://schemas.microsoft.com/office/powerpoint/2010/main" val="1558635594"/>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152400"/>
            <a:ext cx="7520940" cy="762000"/>
          </a:xfrm>
        </p:spPr>
        <p:txBody>
          <a:bodyPr/>
          <a:lstStyle/>
          <a:p>
            <a:pPr algn="r" rtl="1"/>
            <a:r>
              <a:rPr lang="ar-IQ" sz="4400" b="1" dirty="0" smtClean="0"/>
              <a:t>مواضع الحرية</a:t>
            </a:r>
            <a:endParaRPr lang="en-US" sz="4400" b="1" dirty="0"/>
          </a:p>
        </p:txBody>
      </p:sp>
      <p:sp>
        <p:nvSpPr>
          <p:cNvPr id="3" name="Content Placeholder 2"/>
          <p:cNvSpPr>
            <a:spLocks noGrp="1"/>
          </p:cNvSpPr>
          <p:nvPr>
            <p:ph idx="1"/>
          </p:nvPr>
        </p:nvSpPr>
        <p:spPr>
          <a:xfrm>
            <a:off x="76200" y="1066800"/>
            <a:ext cx="8991600" cy="4648200"/>
          </a:xfrm>
        </p:spPr>
        <p:txBody>
          <a:bodyPr>
            <a:normAutofit/>
          </a:bodyPr>
          <a:lstStyle/>
          <a:p>
            <a:pPr algn="r" rtl="1"/>
            <a:r>
              <a:rPr lang="ar-IQ" sz="3200" dirty="0" smtClean="0"/>
              <a:t>ماهي المواضع التي يجب على الانسان ان يكون حرا؟</a:t>
            </a:r>
          </a:p>
          <a:p>
            <a:pPr algn="r" rtl="1"/>
            <a:r>
              <a:rPr lang="ar-IQ" sz="3200" dirty="0" smtClean="0"/>
              <a:t>ماهي المواضع التي لايمكنه ان يكون حرا فيها؟</a:t>
            </a:r>
          </a:p>
          <a:p>
            <a:pPr algn="r" rtl="1"/>
            <a:r>
              <a:rPr lang="ar-IQ" sz="3200" dirty="0" smtClean="0"/>
              <a:t>من الاشياء ما لايمكن ان تفرض او لا يمكن اجبار الانسان عليها، وهي ما لايمكن ان تتحقق حتى لو اجتمعت القوى المادية في العالم بأسرها وسعت لفرضها بالقوة، مثل الحب.</a:t>
            </a:r>
          </a:p>
          <a:p>
            <a:pPr algn="r" rtl="1"/>
            <a:r>
              <a:rPr lang="ar-IQ" sz="3200" dirty="0" smtClean="0"/>
              <a:t>فاذا لم يحب احد احدا ما، فهل يمكن ان يُفرض عليه حبه بالقوة والاكراه؟ من المستحيل ان يتحقق ذلك.</a:t>
            </a:r>
          </a:p>
          <a:p>
            <a:pPr algn="r" rtl="1"/>
            <a:r>
              <a:rPr lang="ar-IQ" sz="3200" dirty="0" smtClean="0"/>
              <a:t>كما لايمكن اجبار احد ما على اخراج حب احد آخر من قلبه.</a:t>
            </a:r>
            <a:endParaRPr lang="en-US" sz="3200" dirty="0"/>
          </a:p>
        </p:txBody>
      </p:sp>
    </p:spTree>
    <p:extLst>
      <p:ext uri="{BB962C8B-B14F-4D97-AF65-F5344CB8AC3E}">
        <p14:creationId xmlns:p14="http://schemas.microsoft.com/office/powerpoint/2010/main" val="949996448"/>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76200"/>
            <a:ext cx="7520940" cy="838200"/>
          </a:xfrm>
        </p:spPr>
        <p:txBody>
          <a:bodyPr/>
          <a:lstStyle/>
          <a:p>
            <a:pPr algn="r" rtl="1"/>
            <a:r>
              <a:rPr lang="ar-IQ" sz="4400" b="1" dirty="0" smtClean="0"/>
              <a:t>الايمان والحرية</a:t>
            </a:r>
            <a:endParaRPr lang="en-US" sz="4400" b="1" dirty="0"/>
          </a:p>
        </p:txBody>
      </p:sp>
      <p:sp>
        <p:nvSpPr>
          <p:cNvPr id="3" name="Content Placeholder 2"/>
          <p:cNvSpPr>
            <a:spLocks noGrp="1"/>
          </p:cNvSpPr>
          <p:nvPr>
            <p:ph idx="1"/>
          </p:nvPr>
        </p:nvSpPr>
        <p:spPr>
          <a:xfrm>
            <a:off x="76200" y="990600"/>
            <a:ext cx="8915400" cy="4724400"/>
          </a:xfrm>
        </p:spPr>
        <p:txBody>
          <a:bodyPr>
            <a:normAutofit/>
          </a:bodyPr>
          <a:lstStyle/>
          <a:p>
            <a:pPr algn="r" rtl="1"/>
            <a:r>
              <a:rPr lang="ar-IQ" sz="2600" dirty="0" smtClean="0"/>
              <a:t>يُعَدْ الايمان من القضايا التي لا تحمل القوة بطبيعتها، ولهذا ينتفي موضوع الاكراه، فالاسلام يريد من الناس الايمان لا الطاعة المطلقة.</a:t>
            </a:r>
          </a:p>
          <a:p>
            <a:pPr algn="r" rtl="1"/>
            <a:r>
              <a:rPr lang="ar-IQ" sz="2600" dirty="0" smtClean="0"/>
              <a:t>الطاعة المطلقة لا تفيد ولا يمكن ان تستمر، لانها باقية ببقاء القوة، وتزوا بزوالها.</a:t>
            </a:r>
          </a:p>
          <a:p>
            <a:pPr algn="r" rtl="1"/>
            <a:r>
              <a:rPr lang="ar-IQ" sz="2600" dirty="0" smtClean="0"/>
              <a:t>القرآن الكريم يتحدث عن الايمان دائما، حتى خاطب الرسول ص في فئة من المسلمين قالت انها آمنت قائلاً: (</a:t>
            </a:r>
            <a:r>
              <a:rPr lang="ar-IQ" sz="2600" dirty="0"/>
              <a:t>قَالَتِ الْأَعْرَابُ آمَنَّا ۖ قُل لَّمْ تُؤْمِنُوا وَلَٰكِن قُولُوا أَسْلَمْنَا وَلَمَّا يَدْخُلِ الْإِيمَانُ فِي قُلُوبِكُمْ</a:t>
            </a:r>
            <a:r>
              <a:rPr lang="ar-IQ" sz="2600" dirty="0" smtClean="0"/>
              <a:t>).</a:t>
            </a:r>
          </a:p>
          <a:p>
            <a:pPr algn="r" rtl="1"/>
            <a:r>
              <a:rPr lang="ar-IQ" sz="2600" dirty="0" smtClean="0"/>
              <a:t>بمعنى ان بامكانكم ان تقولوا بانا مسلمون.. الاسلام الظاهري.. وليس بامكانكم ان تقولوا انا مؤمنون، فالرسول يريد الايمان من الناس.</a:t>
            </a:r>
          </a:p>
          <a:p>
            <a:pPr algn="r" rtl="1"/>
            <a:r>
              <a:rPr lang="ar-IQ" sz="2600" dirty="0" smtClean="0"/>
              <a:t>الشخص بمجرد ان يُظهر الاسلام وبمجرد ان ينطق الشهادتين، يكون مسلما على الصعيد الاجتماعي ومساويا للمسلمين في الحقوق الاجتماعية.</a:t>
            </a:r>
          </a:p>
          <a:p>
            <a:pPr algn="r" rtl="1"/>
            <a:endParaRPr lang="en-US" sz="2600" dirty="0"/>
          </a:p>
        </p:txBody>
      </p:sp>
    </p:spTree>
    <p:extLst>
      <p:ext uri="{BB962C8B-B14F-4D97-AF65-F5344CB8AC3E}">
        <p14:creationId xmlns:p14="http://schemas.microsoft.com/office/powerpoint/2010/main" val="3880117894"/>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534400" cy="762000"/>
          </a:xfrm>
        </p:spPr>
        <p:txBody>
          <a:bodyPr/>
          <a:lstStyle/>
          <a:p>
            <a:pPr algn="r" rtl="1"/>
            <a:r>
              <a:rPr lang="ar-IQ" sz="4400" b="1" dirty="0" smtClean="0"/>
              <a:t>لا يتحقق الكمال الخلقي بالاكراه</a:t>
            </a:r>
            <a:endParaRPr lang="en-US" sz="4400" b="1" dirty="0"/>
          </a:p>
        </p:txBody>
      </p:sp>
      <p:sp>
        <p:nvSpPr>
          <p:cNvPr id="3" name="Content Placeholder 2"/>
          <p:cNvSpPr>
            <a:spLocks noGrp="1"/>
          </p:cNvSpPr>
          <p:nvPr>
            <p:ph idx="1"/>
          </p:nvPr>
        </p:nvSpPr>
        <p:spPr>
          <a:xfrm>
            <a:off x="76200" y="1143000"/>
            <a:ext cx="9067800" cy="4495800"/>
          </a:xfrm>
        </p:spPr>
        <p:txBody>
          <a:bodyPr>
            <a:normAutofit/>
          </a:bodyPr>
          <a:lstStyle/>
          <a:p>
            <a:pPr algn="r" rtl="1"/>
            <a:r>
              <a:rPr lang="ar-IQ" sz="2400" dirty="0" smtClean="0"/>
              <a:t>هناك سلسلة من القضايا الاخرى التي لا يمكن فيها اجبار الناس، الا ان هذا الاجبار لا يُعَدْ كمالاً للناس.</a:t>
            </a:r>
          </a:p>
          <a:p>
            <a:pPr algn="r" rtl="1"/>
            <a:r>
              <a:rPr lang="ar-IQ" sz="2400" dirty="0" smtClean="0"/>
              <a:t>ففي القضايا الاخلاقية، يجب على الناس ان يكونوا صادقين، وامناء، وعادلين، وان لا يخون بعضهم بعضا، ويمكن اجبارهم على ان لا يكذبوا ولا يخونوا ولا يسرقوا، فلو سرقوا لقطعت ايديهم، غير ان هذا يمثل الجانب القانوني للقضية.</a:t>
            </a:r>
          </a:p>
          <a:p>
            <a:pPr algn="r" rtl="1"/>
            <a:r>
              <a:rPr lang="ar-IQ" sz="2400" dirty="0" smtClean="0"/>
              <a:t>هناك جانب آخر وهو الجانب الاخلاقي، اي ان الاخلاق تريد من الانسان ان يكون صادقا، امينافالاخلاق لا تريد منه ان يقول الصدق وانما تريده ان يكون صادقا، اي يكون الصدق ملكة نفسية لديه وعنصراً تربوياً عنده.</a:t>
            </a:r>
          </a:p>
          <a:p>
            <a:pPr algn="r" rtl="1"/>
            <a:r>
              <a:rPr lang="ar-IQ" sz="2400" dirty="0" smtClean="0"/>
              <a:t>وان تحمل روحه التقوى بحيث يصدر الصدق والامانة والفضائل الخلقية عن روحه بالطبع الثانوي، اي حينما يصدق، لا يصدق خوفاً من القانون والعقوبة، او انه حينما يكون امينا، لا عن خوف العقوبة التي تطال الخائن، بل لانه يعتبر الامانه فضيلة وانسانية.</a:t>
            </a:r>
            <a:endParaRPr lang="en-US" sz="2400" dirty="0"/>
          </a:p>
        </p:txBody>
      </p:sp>
    </p:spTree>
    <p:extLst>
      <p:ext uri="{BB962C8B-B14F-4D97-AF65-F5344CB8AC3E}">
        <p14:creationId xmlns:p14="http://schemas.microsoft.com/office/powerpoint/2010/main" val="3743686307"/>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sz="4400" b="1" dirty="0" smtClean="0"/>
              <a:t>تربية الاطفال</a:t>
            </a:r>
            <a:endParaRPr lang="en-US" sz="4400" b="1" dirty="0"/>
          </a:p>
        </p:txBody>
      </p:sp>
      <p:sp>
        <p:nvSpPr>
          <p:cNvPr id="3" name="Content Placeholder 2"/>
          <p:cNvSpPr>
            <a:spLocks noGrp="1"/>
          </p:cNvSpPr>
          <p:nvPr>
            <p:ph idx="1"/>
          </p:nvPr>
        </p:nvSpPr>
        <p:spPr>
          <a:xfrm>
            <a:off x="0" y="1066800"/>
            <a:ext cx="9144000" cy="4419600"/>
          </a:xfrm>
        </p:spPr>
        <p:txBody>
          <a:bodyPr>
            <a:noAutofit/>
          </a:bodyPr>
          <a:lstStyle/>
          <a:p>
            <a:pPr algn="r" rtl="1"/>
            <a:r>
              <a:rPr lang="ar-IQ" sz="3200" dirty="0" smtClean="0"/>
              <a:t>لاشك ان تربية الاطفال من القضايا التي يجب ان يكون فيها الانسان حراً، لا من حيث انها غير قابلة للاجبار ، اساساً، وانما من حيث الجوانب الاخرى التي تتصل بالنضج البشري.</a:t>
            </a:r>
          </a:p>
          <a:p>
            <a:pPr algn="r" rtl="1"/>
            <a:r>
              <a:rPr lang="ar-IQ" sz="3200" dirty="0" smtClean="0"/>
              <a:t>فالانسان اذا ما شاء ان ينمو فعليه ان يكون حراً في عمله وفي انتخابه.</a:t>
            </a:r>
          </a:p>
          <a:p>
            <a:pPr algn="r" rtl="1"/>
            <a:r>
              <a:rPr lang="ar-IQ" sz="3200" dirty="0" smtClean="0"/>
              <a:t>نحن نرغب في تربية اطفالنا كما نشاء، لكننا وانطلاقاً من حبنا لهم وحرصنا عليهم لو تولينا امورهم في كافة الامور، اي دائما نوجههم ونصدر الاوامر باستمرار (افعل هذا، اذهب من هنا) </a:t>
            </a:r>
            <a:endParaRPr lang="en-US" sz="3200" dirty="0"/>
          </a:p>
        </p:txBody>
      </p:sp>
    </p:spTree>
    <p:extLst>
      <p:ext uri="{BB962C8B-B14F-4D97-AF65-F5344CB8AC3E}">
        <p14:creationId xmlns:p14="http://schemas.microsoft.com/office/powerpoint/2010/main" val="3210004157"/>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762000"/>
          </a:xfrm>
        </p:spPr>
        <p:txBody>
          <a:bodyPr/>
          <a:lstStyle/>
          <a:p>
            <a:pPr algn="r" rtl="1"/>
            <a:r>
              <a:rPr lang="ar-IQ" sz="3600" b="1" dirty="0" smtClean="0"/>
              <a:t>النمو الاجتماعي يتوقف على الحرية</a:t>
            </a:r>
            <a:endParaRPr lang="en-US" sz="3600" b="1" dirty="0"/>
          </a:p>
        </p:txBody>
      </p:sp>
      <p:sp>
        <p:nvSpPr>
          <p:cNvPr id="3" name="Content Placeholder 2"/>
          <p:cNvSpPr>
            <a:spLocks noGrp="1"/>
          </p:cNvSpPr>
          <p:nvPr>
            <p:ph idx="1"/>
          </p:nvPr>
        </p:nvSpPr>
        <p:spPr>
          <a:xfrm>
            <a:off x="76200" y="990600"/>
            <a:ext cx="8915400" cy="4648200"/>
          </a:xfrm>
        </p:spPr>
        <p:txBody>
          <a:bodyPr>
            <a:normAutofit/>
          </a:bodyPr>
          <a:lstStyle/>
          <a:p>
            <a:pPr algn="r" rtl="1"/>
            <a:r>
              <a:rPr lang="ar-IQ" sz="4000" dirty="0" smtClean="0"/>
              <a:t>لو لم تنهض الزعامات الاجتماعية بمهمة توجيه الناس في الكثير من القضايا الاجتماعية، لأدى ذلك الى انحرافهم.</a:t>
            </a:r>
          </a:p>
          <a:p>
            <a:pPr algn="r" rtl="1"/>
            <a:r>
              <a:rPr lang="ar-IQ" sz="4000" dirty="0" smtClean="0"/>
              <a:t>لكنها اذا سعت ولو عن نية حسنة الى انتزاع حريتهم بذريعة عدم نضجهم وعدم كفائتهم، فانهم سيبقون غير ناضجين وغير اكفاء الى الابد.</a:t>
            </a:r>
          </a:p>
          <a:p>
            <a:pPr algn="r" rtl="1"/>
            <a:endParaRPr lang="en-US" sz="4000" dirty="0"/>
          </a:p>
        </p:txBody>
      </p:sp>
    </p:spTree>
    <p:extLst>
      <p:ext uri="{BB962C8B-B14F-4D97-AF65-F5344CB8AC3E}">
        <p14:creationId xmlns:p14="http://schemas.microsoft.com/office/powerpoint/2010/main" val="2419489917"/>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7815</TotalTime>
  <Words>1361</Words>
  <Application>Microsoft Office PowerPoint</Application>
  <PresentationFormat>On-screen Show (4:3)</PresentationFormat>
  <Paragraphs>89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Angles</vt:lpstr>
      <vt:lpstr>الحرية بين التقييد والتنظيم الجزء الثاني</vt:lpstr>
      <vt:lpstr>الحرية الاجتماعية</vt:lpstr>
      <vt:lpstr>الانبياء والحرية الاجتماعية</vt:lpstr>
      <vt:lpstr>اهمية الحرية في التفكير</vt:lpstr>
      <vt:lpstr>مواضع الحرية</vt:lpstr>
      <vt:lpstr>الايمان والحرية</vt:lpstr>
      <vt:lpstr>لا يتحقق الكمال الخلقي بالاكراه</vt:lpstr>
      <vt:lpstr>تربية الاطفال</vt:lpstr>
      <vt:lpstr>النمو الاجتماعي يتوقف على الحرية</vt:lpstr>
      <vt:lpstr>العقائد في اغلبها تقليدية</vt:lpstr>
      <vt:lpstr>لا إكراه في الدين</vt:lpstr>
      <vt:lpstr>الحرية والمساواة</vt:lpstr>
      <vt:lpstr>اشكال الحرية</vt:lpstr>
      <vt:lpstr>حرية التعليم</vt:lpstr>
      <vt:lpstr>مفهوم تنظيم الحرية وتقييدها</vt:lpstr>
      <vt:lpstr>التوصيات</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الحرية بين التقييد والتنظيم</dc:title>
  <dc:creator>Best</dc:creator>
  <cp:lastModifiedBy>DR.Ahmed Saker</cp:lastModifiedBy>
  <cp:revision>42</cp:revision>
  <dcterms:created xsi:type="dcterms:W3CDTF">2006-08-16T00:00:00Z</dcterms:created>
  <dcterms:modified xsi:type="dcterms:W3CDTF">2022-04-28T18:47:32Z</dcterms:modified>
</cp:coreProperties>
</file>