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864" y="16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3/1/2022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3/1/2022</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3/1/2022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3/1/2022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3/1/2022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3/1/2022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3/1/2022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3/1/2022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2.bp.blogspot.com/-QI-vCX6DwXw/WPjJZLf-AdI/AAAAAAAABgQ/MCmRTSHkjA8tpG6XS4Bp6Fc4KqHUk8qzQCLcB/s1600/test2.jpg"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srawy.com/howa_w_hya/Tag/3849/&#1575;&#1604;&#1606;&#1608;&#1605;#bodykeywords"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3.bp.blogspot.com/-4Fh8C5V7u58/WPjI9y7DDMI/AAAAAAAABgM/61Fbt1oKdyQbev5PMaTskkjEAO_GBZXcgCLcB/s1600/Gap+-+Pillow.jpg" TargetMode="External"/><Relationship Id="rId2" Type="http://schemas.openxmlformats.org/officeDocument/2006/relationships/hyperlink" Target="https://www.masrawy.com/howa_w_hya/Tag/566437/&#1581;&#1576;-&#1575;&#1604;&#1588;&#1576;&#1575;&#1576;#bodykeywords" TargetMode="Externa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1935162"/>
          </a:xfrm>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ar-IQ" sz="1800" b="1" dirty="0" smtClean="0">
                <a:latin typeface="Simplified Arabic" pitchFamily="18" charset="-78"/>
                <a:cs typeface="Simplified Arabic" pitchFamily="18" charset="-78"/>
              </a:rPr>
              <a:t>دورة \ حشوات وسائد النوم – ما افضل خيار </a:t>
            </a:r>
            <a:br>
              <a:rPr lang="ar-IQ" sz="1800" b="1" dirty="0" smtClean="0">
                <a:latin typeface="Simplified Arabic" pitchFamily="18" charset="-78"/>
                <a:cs typeface="Simplified Arabic" pitchFamily="18" charset="-78"/>
              </a:rPr>
            </a:br>
            <a:r>
              <a:rPr lang="ar-IQ" sz="1800" b="1" dirty="0" smtClean="0">
                <a:latin typeface="Simplified Arabic" pitchFamily="18" charset="-78"/>
                <a:cs typeface="Simplified Arabic" pitchFamily="18" charset="-78"/>
              </a:rPr>
              <a:t>للفترة من 1-3\3\2022</a:t>
            </a:r>
            <a:br>
              <a:rPr lang="ar-IQ" sz="1800" b="1" dirty="0" smtClean="0">
                <a:latin typeface="Simplified Arabic" pitchFamily="18" charset="-78"/>
                <a:cs typeface="Simplified Arabic" pitchFamily="18" charset="-78"/>
              </a:rPr>
            </a:br>
            <a:r>
              <a:rPr lang="ar-IQ" sz="1800" b="1" dirty="0" smtClean="0">
                <a:latin typeface="Simplified Arabic" pitchFamily="18" charset="-78"/>
                <a:cs typeface="Simplified Arabic" pitchFamily="18" charset="-78"/>
              </a:rPr>
              <a:t>كلية التربية للبنات \ قسم الاقتصاد المنزلي </a:t>
            </a:r>
            <a:br>
              <a:rPr lang="ar-IQ" sz="1800" b="1" dirty="0" smtClean="0">
                <a:latin typeface="Simplified Arabic" pitchFamily="18" charset="-78"/>
                <a:cs typeface="Simplified Arabic" pitchFamily="18" charset="-78"/>
              </a:rPr>
            </a:br>
            <a:r>
              <a:rPr lang="ar-IQ" sz="1800" b="1" dirty="0">
                <a:latin typeface="Simplified Arabic" pitchFamily="18" charset="-78"/>
                <a:cs typeface="Simplified Arabic" pitchFamily="18" charset="-78"/>
              </a:rPr>
              <a:t> </a:t>
            </a:r>
            <a:r>
              <a:rPr lang="ar-IQ" sz="1800" b="1" dirty="0" smtClean="0">
                <a:latin typeface="Simplified Arabic" pitchFamily="18" charset="-78"/>
                <a:cs typeface="Simplified Arabic" pitchFamily="18" charset="-78"/>
              </a:rPr>
              <a:t>المحاضرون </a:t>
            </a:r>
            <a:br>
              <a:rPr lang="ar-IQ" sz="1800" b="1" dirty="0" smtClean="0">
                <a:latin typeface="Simplified Arabic" pitchFamily="18" charset="-78"/>
                <a:cs typeface="Simplified Arabic" pitchFamily="18" charset="-78"/>
              </a:rPr>
            </a:br>
            <a:r>
              <a:rPr lang="ar-IQ" sz="1800" b="1" dirty="0" smtClean="0">
                <a:latin typeface="Simplified Arabic" pitchFamily="18" charset="-78"/>
                <a:cs typeface="Simplified Arabic" pitchFamily="18" charset="-78"/>
              </a:rPr>
              <a:t>أ.بشرى فاضل صالح </a:t>
            </a:r>
            <a:br>
              <a:rPr lang="ar-IQ" sz="1800" b="1" dirty="0" smtClean="0">
                <a:latin typeface="Simplified Arabic" pitchFamily="18" charset="-78"/>
                <a:cs typeface="Simplified Arabic" pitchFamily="18" charset="-78"/>
              </a:rPr>
            </a:br>
            <a:r>
              <a:rPr lang="ar-IQ" sz="1800" b="1" dirty="0" smtClean="0">
                <a:latin typeface="Simplified Arabic" pitchFamily="18" charset="-78"/>
                <a:cs typeface="Simplified Arabic" pitchFamily="18" charset="-78"/>
              </a:rPr>
              <a:t>م. شيماء خليل فضيل </a:t>
            </a:r>
            <a:br>
              <a:rPr lang="ar-IQ" sz="1800" b="1" dirty="0" smtClean="0">
                <a:latin typeface="Simplified Arabic" pitchFamily="18" charset="-78"/>
                <a:cs typeface="Simplified Arabic" pitchFamily="18" charset="-78"/>
              </a:rPr>
            </a:br>
            <a:r>
              <a:rPr lang="ar-IQ" sz="1800" b="1" dirty="0" smtClean="0">
                <a:latin typeface="Simplified Arabic" pitchFamily="18" charset="-78"/>
                <a:cs typeface="Simplified Arabic" pitchFamily="18" charset="-78"/>
              </a:rPr>
              <a:t>م.م.رشا علي رسول</a:t>
            </a:r>
            <a:r>
              <a:rPr lang="ar-IQ" sz="1400" b="1" dirty="0" smtClean="0">
                <a:latin typeface="Simplified Arabic" pitchFamily="18" charset="-78"/>
                <a:cs typeface="Simplified Arabic" pitchFamily="18" charset="-78"/>
              </a:rPr>
              <a:t> </a:t>
            </a:r>
            <a:endParaRPr lang="en-US" sz="1400" b="1" dirty="0">
              <a:latin typeface="Simplified Arabic" pitchFamily="18" charset="-78"/>
              <a:cs typeface="Simplified Arabic" pitchFamily="18" charset="-78"/>
            </a:endParaRPr>
          </a:p>
        </p:txBody>
      </p:sp>
      <p:sp>
        <p:nvSpPr>
          <p:cNvPr id="3" name="Content Placeholder 2"/>
          <p:cNvSpPr>
            <a:spLocks noGrp="1"/>
          </p:cNvSpPr>
          <p:nvPr>
            <p:ph idx="1"/>
          </p:nvPr>
        </p:nvSpPr>
        <p:spPr>
          <a:xfrm>
            <a:off x="533400" y="2362200"/>
            <a:ext cx="8153400" cy="3763963"/>
          </a:xfrm>
        </p:spPr>
        <p:style>
          <a:lnRef idx="2">
            <a:schemeClr val="accent2"/>
          </a:lnRef>
          <a:fillRef idx="1">
            <a:schemeClr val="lt1"/>
          </a:fillRef>
          <a:effectRef idx="0">
            <a:schemeClr val="accent2"/>
          </a:effectRef>
          <a:fontRef idx="minor">
            <a:schemeClr val="dk1"/>
          </a:fontRef>
        </p:style>
        <p:txBody>
          <a:bodyPr>
            <a:normAutofit/>
          </a:bodyPr>
          <a:lstStyle/>
          <a:p>
            <a:pPr marL="0" indent="0" algn="r">
              <a:buNone/>
            </a:pPr>
            <a:r>
              <a:rPr lang="ar-IQ" sz="1400" dirty="0" smtClean="0"/>
              <a:t>برنامج الدورة : </a:t>
            </a:r>
          </a:p>
          <a:p>
            <a:pPr marL="0" indent="0" algn="r">
              <a:buNone/>
            </a:pPr>
            <a:r>
              <a:rPr lang="ar-IQ" sz="1400" dirty="0"/>
              <a:t> </a:t>
            </a:r>
            <a:r>
              <a:rPr lang="ar-IQ" sz="1400" dirty="0" smtClean="0"/>
              <a:t>اليوم الاول : 1- اهمية الوسائد </a:t>
            </a:r>
          </a:p>
          <a:p>
            <a:pPr marL="0" indent="0" algn="r">
              <a:buNone/>
            </a:pPr>
            <a:r>
              <a:rPr lang="ar-IQ" sz="1400" dirty="0" smtClean="0"/>
              <a:t>                2-اختيار الوسادة والاسماء التجارية للوسائد الطبية </a:t>
            </a:r>
          </a:p>
          <a:p>
            <a:pPr marL="0" indent="0" algn="r">
              <a:buNone/>
            </a:pPr>
            <a:r>
              <a:rPr lang="ar-IQ" sz="1400" dirty="0"/>
              <a:t> </a:t>
            </a:r>
            <a:r>
              <a:rPr lang="ar-IQ" sz="1400" dirty="0" smtClean="0"/>
              <a:t>               3- المعايير الهامة في اختيار الوسائد </a:t>
            </a:r>
          </a:p>
          <a:p>
            <a:pPr marL="0" indent="0" algn="r">
              <a:buNone/>
            </a:pPr>
            <a:r>
              <a:rPr lang="ar-IQ" sz="1400" dirty="0" smtClean="0"/>
              <a:t>                4- طرق النوم وعلاقتها باختيار الوسادة </a:t>
            </a:r>
          </a:p>
          <a:p>
            <a:pPr marL="0" indent="0" algn="r">
              <a:buNone/>
            </a:pPr>
            <a:r>
              <a:rPr lang="ar-IQ" sz="1400" dirty="0" smtClean="0"/>
              <a:t>                5- الدراسات التي تناولت الوسائد وتاثيراتها على الانسان </a:t>
            </a:r>
          </a:p>
          <a:p>
            <a:pPr marL="0" indent="0" algn="r">
              <a:buNone/>
            </a:pPr>
            <a:r>
              <a:rPr lang="ar-IQ" sz="1400" dirty="0"/>
              <a:t> </a:t>
            </a:r>
            <a:endParaRPr lang="ar-IQ" sz="1400" dirty="0" smtClean="0"/>
          </a:p>
          <a:p>
            <a:pPr marL="0" indent="0" algn="r">
              <a:buNone/>
            </a:pPr>
            <a:r>
              <a:rPr lang="ar-IQ" sz="1400" dirty="0" smtClean="0"/>
              <a:t>اليوم الثاني : انواع الوسائد : عيوب ومزايا                </a:t>
            </a:r>
          </a:p>
          <a:p>
            <a:pPr marL="0" indent="0" algn="r">
              <a:buNone/>
            </a:pPr>
            <a:endParaRPr lang="ar-IQ" sz="1400" dirty="0"/>
          </a:p>
          <a:p>
            <a:pPr marL="0" indent="0" algn="r">
              <a:buNone/>
            </a:pPr>
            <a:r>
              <a:rPr lang="ar-IQ" sz="1400" dirty="0" smtClean="0"/>
              <a:t>اليوم الثالث : انواع الحشوات : عيوب ومزايا </a:t>
            </a:r>
          </a:p>
        </p:txBody>
      </p:sp>
    </p:spTree>
    <p:extLst>
      <p:ext uri="{BB962C8B-B14F-4D97-AF65-F5344CB8AC3E}">
        <p14:creationId xmlns:p14="http://schemas.microsoft.com/office/powerpoint/2010/main" val="4114043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8600"/>
            <a:ext cx="7848600" cy="5816977"/>
          </a:xfrm>
          <a:prstGeom prst="rect">
            <a:avLst/>
          </a:prstGeom>
          <a:noFill/>
        </p:spPr>
        <p:txBody>
          <a:bodyPr wrap="square" rtlCol="0">
            <a:spAutoFit/>
          </a:bodyPr>
          <a:lstStyle/>
          <a:p>
            <a:pPr algn="r"/>
            <a:r>
              <a:rPr lang="ar-IQ" sz="1400" dirty="0" smtClean="0"/>
              <a:t>الاسماء التجارية المختصة بالوسائد الطبية : </a:t>
            </a:r>
            <a:r>
              <a:rPr lang="ar-SA" sz="1400" dirty="0"/>
              <a:t>- مخدة طبية ماستربد ماستربد من الماركات المعروفة في صناعة المراتب والمخدات المُريحة والتي تُناسب الوضعيات الصحيحة للجسم أثناء النوم. لذلك تُقدم لكِ مخدات طبية من نوعية الـ</a:t>
            </a:r>
            <a:r>
              <a:rPr lang="en-US" sz="1400" dirty="0"/>
              <a:t> Memory Foam </a:t>
            </a:r>
            <a:r>
              <a:rPr lang="ar-SA" sz="1400" dirty="0"/>
              <a:t>والتي تمتاز بأنها تتخذ شكل الرقبة وتُوفر لها الدعم طوال الليل كما أنها مضادة للحساسية</a:t>
            </a:r>
            <a:r>
              <a:rPr lang="ar-SA" sz="1400" dirty="0" smtClean="0"/>
              <a:t>.</a:t>
            </a:r>
            <a:endParaRPr lang="ar-IQ" sz="1400" dirty="0" smtClean="0"/>
          </a:p>
          <a:p>
            <a:pPr algn="r"/>
            <a:r>
              <a:rPr lang="ar-IQ" sz="1400" dirty="0"/>
              <a:t>2-  مخدة طبية هابيتات-</a:t>
            </a:r>
            <a:endParaRPr lang="en-US" sz="1400" dirty="0"/>
          </a:p>
          <a:p>
            <a:pPr algn="r"/>
            <a:r>
              <a:rPr lang="ar-IQ" sz="1400" dirty="0">
                <a:solidFill>
                  <a:srgbClr val="333333"/>
                </a:solidFill>
                <a:latin typeface="GE_DINAR_ONE_MEDIUM"/>
                <a:ea typeface="Calibri"/>
              </a:rPr>
              <a:t> </a:t>
            </a:r>
            <a:r>
              <a:rPr lang="ar-IQ" sz="1400" dirty="0" smtClean="0">
                <a:solidFill>
                  <a:srgbClr val="333333"/>
                </a:solidFill>
                <a:latin typeface="GE_DINAR_ONE_MEDIUM"/>
                <a:ea typeface="Calibri"/>
              </a:rPr>
              <a:t>      </a:t>
            </a:r>
            <a:r>
              <a:rPr lang="ar-SA" sz="1400" dirty="0" smtClean="0">
                <a:solidFill>
                  <a:srgbClr val="333333"/>
                </a:solidFill>
                <a:latin typeface="GE_DINAR_ONE_MEDIUM"/>
                <a:ea typeface="Calibri"/>
              </a:rPr>
              <a:t>توفر </a:t>
            </a:r>
            <a:r>
              <a:rPr lang="ar-SA" sz="1400" dirty="0">
                <a:solidFill>
                  <a:srgbClr val="333333"/>
                </a:solidFill>
                <a:latin typeface="GE_DINAR_ONE_MEDIUM"/>
                <a:ea typeface="Calibri"/>
              </a:rPr>
              <a:t>لكِ هابيتات مخدات طبية من الميموري فوم، بعرض 31 وطول 50 سم. كما أن الغطاء من القطن وهى مضادة </a:t>
            </a:r>
            <a:r>
              <a:rPr lang="ar-SA" sz="1400" dirty="0" smtClean="0">
                <a:solidFill>
                  <a:srgbClr val="333333"/>
                </a:solidFill>
                <a:latin typeface="GE_DINAR_ONE_MEDIUM"/>
                <a:ea typeface="Calibri"/>
              </a:rPr>
              <a:t>للحساسية</a:t>
            </a:r>
            <a:endParaRPr lang="ar-IQ" sz="1400" dirty="0" smtClean="0">
              <a:solidFill>
                <a:srgbClr val="333333"/>
              </a:solidFill>
              <a:latin typeface="GE_DINAR_ONE_MEDIUM"/>
              <a:ea typeface="Calibri"/>
            </a:endParaRPr>
          </a:p>
          <a:p>
            <a:pPr algn="r"/>
            <a:endParaRPr lang="ar-IQ" sz="1400" dirty="0" smtClean="0">
              <a:solidFill>
                <a:srgbClr val="333333"/>
              </a:solidFill>
              <a:latin typeface="GE_DINAR_ONE_MEDIUM"/>
              <a:ea typeface="Calibri"/>
            </a:endParaRPr>
          </a:p>
          <a:p>
            <a:pPr algn="r"/>
            <a:r>
              <a:rPr lang="ar-IQ" sz="1400" dirty="0">
                <a:solidFill>
                  <a:srgbClr val="333333"/>
                </a:solidFill>
                <a:latin typeface="GE_DINAR_ONE_MEDIUM"/>
                <a:ea typeface="Calibri"/>
              </a:rPr>
              <a:t>3</a:t>
            </a:r>
            <a:r>
              <a:rPr lang="ar-SA" sz="1400" dirty="0" smtClean="0">
                <a:solidFill>
                  <a:srgbClr val="333333"/>
                </a:solidFill>
                <a:latin typeface="GE_DINAR_ONE_MEDIUM"/>
                <a:ea typeface="Calibri"/>
              </a:rPr>
              <a:t>- </a:t>
            </a:r>
            <a:r>
              <a:rPr lang="ar-SA" sz="1400" dirty="0">
                <a:solidFill>
                  <a:srgbClr val="333333"/>
                </a:solidFill>
                <a:latin typeface="GE_DINAR_ONE_MEDIUM"/>
                <a:ea typeface="Calibri"/>
              </a:rPr>
              <a:t>مخدة طبية المأمون المأمون هى إحدى العلامات التجارية المُتخصصة في فرش غُرف النوم والمراتب والمخدات. وهى توفر لكِ مخدات طبية ميموري فوم بطول 70 سم وعرض 50 سم ومضادة للحساسية. ومخدات مايكرو فايبر ناعمة وخفيفة بنفس القياسات أيضا. </a:t>
            </a:r>
            <a:endParaRPr lang="ar-IQ" sz="1400" dirty="0" smtClean="0">
              <a:solidFill>
                <a:srgbClr val="333333"/>
              </a:solidFill>
              <a:latin typeface="GE_DINAR_ONE_MEDIUM"/>
              <a:ea typeface="Calibri"/>
            </a:endParaRPr>
          </a:p>
          <a:p>
            <a:pPr algn="r"/>
            <a:r>
              <a:rPr lang="ar-SA" sz="1400" dirty="0"/>
              <a:t>4- مخدة طبية ريجل إن هاوس تُقدم لكِ ماركة ريجل إن هاوس تشكيلة رائعة من المخدات الطبية التي تأخذ شكل الرأس وتوفر للظهر والرقبة الراحة أثناء النوم. المخدة قطن 100% ويُمكنكِ بسهولة غسلها في الغسال تحت درجة حرارة 30 درجة</a:t>
            </a:r>
            <a:r>
              <a:rPr lang="ar-SA" sz="1400" dirty="0" smtClean="0"/>
              <a:t>.</a:t>
            </a:r>
            <a:endParaRPr lang="ar-IQ" sz="1400" dirty="0" smtClean="0"/>
          </a:p>
          <a:p>
            <a:pPr algn="r"/>
            <a:r>
              <a:rPr lang="ar-SA" sz="1400" dirty="0"/>
              <a:t>5- مخدة طبية مدن مخدات ماركة مدن هى مخدات مطاطية من اللاتكس، والتي توفر أعلى حماية للرقبة لأنها ثابتة وُتدعم الرقبة والظهر بشكل مثالي. ستجدين مقاسين، طول 12 سم وعرض 40 سم. وأخرى طول 10 سم وعرض 38 سم</a:t>
            </a:r>
            <a:r>
              <a:rPr lang="ar-SA" sz="1400" dirty="0" smtClean="0"/>
              <a:t>.</a:t>
            </a:r>
            <a:endParaRPr lang="ar-IQ" sz="1400" dirty="0" smtClean="0"/>
          </a:p>
          <a:p>
            <a:pPr algn="r"/>
            <a:r>
              <a:rPr lang="ar-SA" sz="1400" dirty="0"/>
              <a:t>6- مخدة طبية </a:t>
            </a:r>
            <a:r>
              <a:rPr lang="ar-SA" sz="1400" dirty="0" smtClean="0"/>
              <a:t>ا</a:t>
            </a:r>
            <a:r>
              <a:rPr lang="ar-SA" sz="1400" dirty="0"/>
              <a:t>: </a:t>
            </a:r>
            <a:r>
              <a:rPr lang="ar-SA" sz="1400" dirty="0" smtClean="0"/>
              <a:t>توفر </a:t>
            </a:r>
            <a:r>
              <a:rPr lang="ar-SA" sz="1400" dirty="0"/>
              <a:t>أعلى حماية لرقبتك فهى مصنوعة من الميموري فوم، ومثالية إذا كُنتِ تُحبين النوم على ظهرك أو على أحد جانبيكِ. </a:t>
            </a:r>
            <a:r>
              <a:rPr lang="ar-SA" sz="1400" dirty="0" smtClean="0"/>
              <a:t>وهى </a:t>
            </a:r>
            <a:r>
              <a:rPr lang="ar-SA" sz="1400" dirty="0"/>
              <a:t>تُدعم الرقبة وتُقلل الضغط على الظهر. كما أنا الغطاء سهل الفك والتركيب ويُمكن غسله </a:t>
            </a:r>
            <a:r>
              <a:rPr lang="ar-SA" sz="1400" dirty="0" smtClean="0"/>
              <a:t>بسهولة</a:t>
            </a:r>
            <a:r>
              <a:rPr lang="ar-IQ" sz="1400" dirty="0" smtClean="0"/>
              <a:t>.</a:t>
            </a:r>
          </a:p>
          <a:p>
            <a:pPr algn="r"/>
            <a:r>
              <a:rPr lang="ar-SA" sz="1400" dirty="0"/>
              <a:t>7- مخدة طبية نوفيميد توفر لكِ ماركة نوفيميد نوعين من المخدات الطبية، الأولى مناسبة للنوم ومُخصصة لآلام الرقبة، والثانية وسادة مقعد ومناسبة لآلام الظهر والعمود القفري وعرق النسا والديسك والإنزلاق الغضروفي. ويُمكن استخدامها مع أي كرسي سواء المكتب أو السيارة أو غيرهم</a:t>
            </a:r>
            <a:r>
              <a:rPr lang="ar-SA" sz="1400" dirty="0" smtClean="0"/>
              <a:t>.</a:t>
            </a:r>
            <a:endParaRPr lang="ar-IQ" sz="1400" dirty="0" smtClean="0"/>
          </a:p>
          <a:p>
            <a:pPr algn="r"/>
            <a:r>
              <a:rPr lang="ar-SA" sz="1400" dirty="0"/>
              <a:t>8- مخدة طبية سوفت لايف سوفت لايف هى ماركة للمخدات الطبية، وتُقدم لكِ وسادة طبية مُميزة بطول 40 سم وعرض 60 </a:t>
            </a:r>
            <a:r>
              <a:rPr lang="ar-SA" sz="1400" dirty="0" smtClean="0"/>
              <a:t>سم</a:t>
            </a:r>
            <a:endParaRPr lang="ar-IQ" sz="1400" dirty="0" smtClean="0"/>
          </a:p>
          <a:p>
            <a:pPr algn="r"/>
            <a:r>
              <a:rPr lang="ar-SA" sz="1400" dirty="0"/>
              <a:t>9- مخدة طبية سبرينج آير سبرينج آير هى ماركة أمريكية للمخدات الطبية تمتاز بجودتها العالية، ومصنوعة من الميموري فوم. بطول 60 سم وعرض 30 سم. تمنحك الوسادة الراحة أثناء النوم وتُخفف الضغط على فقرات الظهر والرقبة، وتُقلل الصداع الذي قد تشعرين به من أوضاع النوم </a:t>
            </a:r>
            <a:r>
              <a:rPr lang="ar-SA" sz="1400" dirty="0" smtClean="0"/>
              <a:t>الخاطئة</a:t>
            </a:r>
            <a:r>
              <a:rPr lang="ar-IQ" sz="1400" dirty="0" smtClean="0"/>
              <a:t>.</a:t>
            </a:r>
          </a:p>
          <a:p>
            <a:pPr algn="r"/>
            <a:r>
              <a:rPr lang="ar-SA" sz="1400" dirty="0"/>
              <a:t>10- مخدة طبية إن هاوس مخدة إن هاوس الطبية تستطيع أن تتخذ شكل الرقبة وتوفر لكِ نوم هادىء ومُريح. كما أن غطاءها قابل للفك والغسل ثُم التركيب. أما الحشو الداخلي فهو من الفوم ويبلغ وزن المخدة حوالي 2.7 كيلو لتوفر لكِ الدعم الثابت للرقبة طوال فترة </a:t>
            </a:r>
            <a:r>
              <a:rPr lang="ar-SA" sz="1400" dirty="0" smtClean="0"/>
              <a:t>النوم</a:t>
            </a:r>
            <a:endParaRPr lang="ar-IQ" sz="1400" dirty="0" smtClean="0"/>
          </a:p>
          <a:p>
            <a:pPr algn="r"/>
            <a:endParaRPr lang="ar-IQ" sz="1400" dirty="0"/>
          </a:p>
          <a:p>
            <a:pPr algn="r"/>
            <a:r>
              <a:rPr lang="ar-SA" sz="1400" dirty="0"/>
              <a:t>ولكن يتوقف اختيار المخدة الطبية المناسبة لكِ وفقا للكثير من العوامل. فكيف تختارين المخدة الأفضل؟ إليكِ بعض العناصر التي ستختارين المخدة الطبية وفقا لها</a:t>
            </a:r>
            <a:r>
              <a:rPr lang="ar-SA" sz="1400" dirty="0" smtClean="0"/>
              <a:t>..</a:t>
            </a:r>
            <a:r>
              <a:rPr lang="ar-IQ" sz="1400" dirty="0" smtClean="0"/>
              <a:t>وكما تم ذكره اعلاه </a:t>
            </a:r>
            <a:endParaRPr lang="en-US" sz="1400" dirty="0"/>
          </a:p>
        </p:txBody>
      </p:sp>
      <p:sp>
        <p:nvSpPr>
          <p:cNvPr id="4" name="Rectangle 3"/>
          <p:cNvSpPr/>
          <p:nvPr/>
        </p:nvSpPr>
        <p:spPr>
          <a:xfrm>
            <a:off x="7743825" y="2204690"/>
            <a:ext cx="2286000" cy="253916"/>
          </a:xfrm>
          <a:prstGeom prst="rect">
            <a:avLst/>
          </a:prstGeom>
        </p:spPr>
        <p:txBody>
          <a:bodyPr>
            <a:spAutoFit/>
          </a:bodyPr>
          <a:lstStyle/>
          <a:p>
            <a:r>
              <a:rPr lang="ar-SA" sz="1050" dirty="0">
                <a:solidFill>
                  <a:srgbClr val="333333"/>
                </a:solidFill>
                <a:latin typeface="GE_DINAR_ONE_MEDIUM"/>
                <a:ea typeface="Calibri"/>
              </a:rPr>
              <a:t> </a:t>
            </a:r>
            <a:endParaRPr lang="en-US" dirty="0"/>
          </a:p>
        </p:txBody>
      </p:sp>
    </p:spTree>
    <p:extLst>
      <p:ext uri="{BB962C8B-B14F-4D97-AF65-F5344CB8AC3E}">
        <p14:creationId xmlns:p14="http://schemas.microsoft.com/office/powerpoint/2010/main" val="4046221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457200"/>
            <a:ext cx="8001000" cy="6617196"/>
          </a:xfrm>
          <a:prstGeom prst="rect">
            <a:avLst/>
          </a:prstGeom>
          <a:noFill/>
        </p:spPr>
        <p:txBody>
          <a:bodyPr wrap="square" rtlCol="0">
            <a:spAutoFit/>
          </a:bodyPr>
          <a:lstStyle/>
          <a:p>
            <a:pPr algn="r"/>
            <a:r>
              <a:rPr lang="ar-IQ" sz="1400" dirty="0" smtClean="0"/>
              <a:t>المقدمة : </a:t>
            </a:r>
          </a:p>
          <a:p>
            <a:pPr algn="r"/>
            <a:r>
              <a:rPr lang="ar-SA" sz="1400" dirty="0"/>
              <a:t>وسادة السرير من أهم القطع التي تحتوي عليها غرفة النوم حيث أنها لا تكتمل بدونها وهي لا تقل أهمية عن السرير ذاته فهي التي تكسبه المظهر الأنيق والجذاب كما أن الاختيار السليم لها يحمي الرقبة من العديد من الأضرار الصحية التي قد تلحق بها </a:t>
            </a:r>
            <a:r>
              <a:rPr lang="ar-SA" sz="1400" dirty="0" smtClean="0"/>
              <a:t>لذا</a:t>
            </a:r>
            <a:r>
              <a:rPr lang="ar-IQ" sz="1400" dirty="0" smtClean="0"/>
              <a:t>. </a:t>
            </a:r>
            <a:r>
              <a:rPr lang="ar-SA" sz="1400" dirty="0" smtClean="0"/>
              <a:t>أفضل </a:t>
            </a:r>
            <a:r>
              <a:rPr lang="ar-SA" sz="1400" dirty="0"/>
              <a:t>المخدات </a:t>
            </a:r>
            <a:r>
              <a:rPr lang="ar-SA" sz="1400" dirty="0" smtClean="0"/>
              <a:t>لسلامة </a:t>
            </a:r>
            <a:r>
              <a:rPr lang="ar-SA" sz="1400" dirty="0"/>
              <a:t>جسمك أثناء النوم الأكثر مشاهدة فترة النوم من أكثر الفترات التي تؤثر على الجسم ونشاطه طوال اليوم وطوال العُمر أيضا. فوضع جسمك أثناء النوم والمكان الذي تنامين عليه كلاهما يؤثران على صحة ظهرك ورقبتك وعظامك.</a:t>
            </a:r>
            <a:r>
              <a:rPr lang="ar-IQ" sz="1400" dirty="0" smtClean="0"/>
              <a:t> </a:t>
            </a:r>
            <a:r>
              <a:rPr lang="ar-SA" sz="1400" dirty="0"/>
              <a:t>تختلف الوسائد في الشكل والصفات الوظيفية اعتمادًا على الغرض </a:t>
            </a:r>
            <a:endParaRPr lang="ar-IQ" sz="1400" dirty="0" smtClean="0"/>
          </a:p>
          <a:p>
            <a:pPr algn="r"/>
            <a:r>
              <a:rPr lang="ar-SA" sz="1400" dirty="0" smtClean="0"/>
              <a:t>المقصود منها</a:t>
            </a:r>
            <a:r>
              <a:rPr lang="ar-IQ" sz="1400" dirty="0" smtClean="0"/>
              <a:t>. ( تفاصيل اكثر في المحاضرات اللاحقة )</a:t>
            </a:r>
          </a:p>
          <a:p>
            <a:pPr algn="r"/>
            <a:r>
              <a:rPr lang="ar-SA" sz="1400" dirty="0" smtClean="0"/>
              <a:t>إن وسادة النوم المناسبة لك قد لا تناسب الآخرين، لذا لا تستش</a:t>
            </a:r>
            <a:r>
              <a:rPr lang="ar-IQ" sz="1400" dirty="0" smtClean="0"/>
              <a:t>ي</a:t>
            </a:r>
            <a:r>
              <a:rPr lang="ar-SA" sz="1400" dirty="0" smtClean="0"/>
              <a:t>رهم وتعتمد على رأيهم فقط، بل اصغي لجسدك وراحتك</a:t>
            </a:r>
            <a:r>
              <a:rPr lang="en-US" sz="1400" dirty="0" smtClean="0"/>
              <a:t>.</a:t>
            </a:r>
            <a:endParaRPr lang="ar-IQ" sz="1400" dirty="0"/>
          </a:p>
          <a:p>
            <a:pPr algn="r"/>
            <a:r>
              <a:rPr lang="ar-SA" sz="1400" dirty="0"/>
              <a:t>إن الحصول على الوسادة </a:t>
            </a:r>
            <a:r>
              <a:rPr lang="ar-SA" sz="1400" dirty="0" smtClean="0"/>
              <a:t>المناسبة، </a:t>
            </a:r>
            <a:r>
              <a:rPr lang="ar-SA" sz="1400" dirty="0"/>
              <a:t>يضمن الحصول على نوم بجودة عالية، وهذا الأمر ينعكس بشكل إيجابي على </a:t>
            </a:r>
            <a:r>
              <a:rPr lang="ar-IQ" sz="1400" dirty="0" smtClean="0"/>
              <a:t>الجسم </a:t>
            </a:r>
            <a:r>
              <a:rPr lang="ar-SA" sz="1400" dirty="0" smtClean="0"/>
              <a:t>وصحت</a:t>
            </a:r>
            <a:r>
              <a:rPr lang="ar-IQ" sz="1400" dirty="0" smtClean="0"/>
              <a:t>ه</a:t>
            </a:r>
            <a:r>
              <a:rPr lang="ar-SA" sz="1400" dirty="0" smtClean="0"/>
              <a:t>، </a:t>
            </a:r>
            <a:r>
              <a:rPr lang="ar-SA" sz="1400" dirty="0">
                <a:solidFill>
                  <a:srgbClr val="C00000"/>
                </a:solidFill>
              </a:rPr>
              <a:t>فالنوم الجيد يضم فوائد عديدة من أهمها</a:t>
            </a:r>
            <a:r>
              <a:rPr lang="ar-IQ" sz="1400" dirty="0">
                <a:solidFill>
                  <a:srgbClr val="C00000"/>
                </a:solidFill>
              </a:rPr>
              <a:t>:</a:t>
            </a:r>
            <a:endParaRPr lang="en-US" sz="1400" dirty="0">
              <a:solidFill>
                <a:srgbClr val="C00000"/>
              </a:solidFill>
            </a:endParaRPr>
          </a:p>
          <a:p>
            <a:pPr lvl="0" algn="r"/>
            <a:r>
              <a:rPr lang="ar-SA" sz="1400" dirty="0">
                <a:solidFill>
                  <a:srgbClr val="C00000"/>
                </a:solidFill>
              </a:rPr>
              <a:t>تقليل خطر الإصابة بالسمنة والوزن الزائد</a:t>
            </a:r>
            <a:endParaRPr lang="en-US" sz="1400" dirty="0">
              <a:solidFill>
                <a:srgbClr val="C00000"/>
              </a:solidFill>
            </a:endParaRPr>
          </a:p>
          <a:p>
            <a:pPr lvl="0" algn="r"/>
            <a:r>
              <a:rPr lang="ar-IQ" sz="1400" dirty="0">
                <a:solidFill>
                  <a:srgbClr val="C00000"/>
                </a:solidFill>
              </a:rPr>
              <a:t>الوقاية من الاصابة بمرض السكري </a:t>
            </a:r>
            <a:r>
              <a:rPr lang="en-US" sz="1400" dirty="0">
                <a:solidFill>
                  <a:srgbClr val="C00000"/>
                </a:solidFill>
              </a:rPr>
              <a:t> </a:t>
            </a:r>
          </a:p>
          <a:p>
            <a:pPr lvl="0" algn="r"/>
            <a:r>
              <a:rPr lang="ar-SA" sz="1400" dirty="0">
                <a:solidFill>
                  <a:srgbClr val="C00000"/>
                </a:solidFill>
              </a:rPr>
              <a:t>خفض خطر الإصابة بأمراض القلب</a:t>
            </a:r>
            <a:endParaRPr lang="en-US" sz="1400" dirty="0">
              <a:solidFill>
                <a:srgbClr val="C00000"/>
              </a:solidFill>
            </a:endParaRPr>
          </a:p>
          <a:p>
            <a:pPr lvl="0" algn="r"/>
            <a:r>
              <a:rPr lang="ar-SA" sz="1400" dirty="0">
                <a:solidFill>
                  <a:srgbClr val="C00000"/>
                </a:solidFill>
              </a:rPr>
              <a:t>يعزز الصحة الجنسية</a:t>
            </a:r>
            <a:endParaRPr lang="en-US" sz="1400" dirty="0">
              <a:solidFill>
                <a:srgbClr val="C00000"/>
              </a:solidFill>
            </a:endParaRPr>
          </a:p>
          <a:p>
            <a:pPr lvl="0" algn="r"/>
            <a:r>
              <a:rPr lang="ar-SA" sz="1400" dirty="0">
                <a:solidFill>
                  <a:srgbClr val="C00000"/>
                </a:solidFill>
              </a:rPr>
              <a:t>يعزز الجهاز المناعي وعمله ويقيك من </a:t>
            </a:r>
            <a:r>
              <a:rPr lang="ar-SA" sz="1400" dirty="0" smtClean="0">
                <a:solidFill>
                  <a:srgbClr val="C00000"/>
                </a:solidFill>
              </a:rPr>
              <a:t>العدوى</a:t>
            </a:r>
            <a:endParaRPr lang="en-US" sz="1400" dirty="0" smtClean="0">
              <a:solidFill>
                <a:srgbClr val="C00000"/>
              </a:solidFill>
            </a:endParaRPr>
          </a:p>
          <a:p>
            <a:pPr lvl="0" algn="r"/>
            <a:r>
              <a:rPr lang="ar-IQ" sz="1400" dirty="0" smtClean="0">
                <a:solidFill>
                  <a:srgbClr val="C00000"/>
                </a:solidFill>
              </a:rPr>
              <a:t>و</a:t>
            </a:r>
            <a:r>
              <a:rPr lang="ar-SA" sz="1400" dirty="0" smtClean="0">
                <a:solidFill>
                  <a:srgbClr val="C00000"/>
                </a:solidFill>
              </a:rPr>
              <a:t>يساعد</a:t>
            </a:r>
            <a:r>
              <a:rPr lang="ar-IQ" sz="1400" dirty="0" smtClean="0">
                <a:solidFill>
                  <a:srgbClr val="C00000"/>
                </a:solidFill>
              </a:rPr>
              <a:t> </a:t>
            </a:r>
            <a:r>
              <a:rPr lang="ar-SA" sz="1400" dirty="0" smtClean="0">
                <a:solidFill>
                  <a:srgbClr val="C00000"/>
                </a:solidFill>
              </a:rPr>
              <a:t>في التخلص من التوتر</a:t>
            </a:r>
            <a:r>
              <a:rPr lang="ar-IQ" sz="1400" dirty="0">
                <a:solidFill>
                  <a:srgbClr val="C00000"/>
                </a:solidFill>
              </a:rPr>
              <a:t> </a:t>
            </a:r>
            <a:r>
              <a:rPr lang="ar-SA" sz="1400" dirty="0" smtClean="0">
                <a:solidFill>
                  <a:srgbClr val="C00000"/>
                </a:solidFill>
              </a:rPr>
              <a:t>ويعزز الصحة النفسية </a:t>
            </a:r>
            <a:r>
              <a:rPr lang="ar-IQ" sz="1400" dirty="0" smtClean="0">
                <a:solidFill>
                  <a:srgbClr val="C00000"/>
                </a:solidFill>
              </a:rPr>
              <a:t>للشخص </a:t>
            </a:r>
            <a:r>
              <a:rPr lang="en-US" sz="1400" dirty="0" smtClean="0">
                <a:solidFill>
                  <a:srgbClr val="C00000"/>
                </a:solidFill>
              </a:rPr>
              <a:t> </a:t>
            </a:r>
            <a:endParaRPr lang="ar-IQ" sz="1400" dirty="0" smtClean="0">
              <a:solidFill>
                <a:srgbClr val="C00000"/>
              </a:solidFill>
            </a:endParaRPr>
          </a:p>
          <a:p>
            <a:pPr lvl="0" algn="r"/>
            <a:endParaRPr lang="ar-IQ" sz="1400" dirty="0"/>
          </a:p>
          <a:p>
            <a:pPr algn="r" rtl="1"/>
            <a:r>
              <a:rPr lang="ar-SA" sz="1400" dirty="0"/>
              <a:t>اختيار الوسادة الصحيحة مهم جداً،</a:t>
            </a:r>
            <a:r>
              <a:rPr lang="en-US" sz="1400" dirty="0"/>
              <a:t> </a:t>
            </a:r>
            <a:r>
              <a:rPr lang="ar-SA" sz="1400" dirty="0"/>
              <a:t> ولكن لسوء الحظ أن أغلبية الناس</a:t>
            </a:r>
            <a:r>
              <a:rPr lang="en-US" sz="1400" dirty="0"/>
              <a:t> </a:t>
            </a:r>
            <a:r>
              <a:rPr lang="ar-SA" sz="1400" dirty="0"/>
              <a:t> لا يلتفتون إلى المكونات الأساسية الداعمة المناسبة لرقبتهم، بل فقط إلى الحشوة بداخلها ونعومة غطائها.</a:t>
            </a:r>
            <a:endParaRPr lang="en-US" sz="1400" dirty="0"/>
          </a:p>
          <a:p>
            <a:pPr algn="r" rtl="1"/>
            <a:r>
              <a:rPr lang="ar-SA" sz="1400" dirty="0"/>
              <a:t>عند اختيار</a:t>
            </a:r>
            <a:r>
              <a:rPr lang="ar-IQ" sz="1400" dirty="0"/>
              <a:t> </a:t>
            </a:r>
            <a:r>
              <a:rPr lang="ar-SA" sz="1400" dirty="0"/>
              <a:t>وسادة السرير علي</a:t>
            </a:r>
            <a:r>
              <a:rPr lang="ar-IQ" sz="1400" dirty="0"/>
              <a:t>نا</a:t>
            </a:r>
            <a:r>
              <a:rPr lang="ar-SA" sz="1400" dirty="0"/>
              <a:t> أن </a:t>
            </a:r>
            <a:r>
              <a:rPr lang="ar-IQ" sz="1400" dirty="0"/>
              <a:t>ن</a:t>
            </a:r>
            <a:r>
              <a:rPr lang="ar-SA" sz="1400" dirty="0"/>
              <a:t>أخذ في </a:t>
            </a:r>
            <a:r>
              <a:rPr lang="ar-IQ" sz="1400" dirty="0"/>
              <a:t>ال</a:t>
            </a:r>
            <a:r>
              <a:rPr lang="ar-SA" sz="1400" dirty="0"/>
              <a:t>اعتبار بعض المعايير الهامة والتي من أهمها</a:t>
            </a:r>
            <a:r>
              <a:rPr lang="ar-IQ" sz="1400" dirty="0"/>
              <a:t>.</a:t>
            </a:r>
          </a:p>
          <a:p>
            <a:pPr lvl="0" algn="r"/>
            <a:endParaRPr lang="ar-IQ" sz="1400" dirty="0" smtClean="0"/>
          </a:p>
          <a:p>
            <a:pPr lvl="0" algn="r"/>
            <a:endParaRPr lang="ar-IQ" sz="1400" dirty="0"/>
          </a:p>
          <a:p>
            <a:pPr lvl="0" algn="r"/>
            <a:endParaRPr lang="ar-IQ" sz="1400" dirty="0"/>
          </a:p>
          <a:p>
            <a:pPr algn="r"/>
            <a:endParaRPr lang="ar-IQ" sz="1400" dirty="0" smtClean="0"/>
          </a:p>
          <a:p>
            <a:pPr algn="r"/>
            <a:endParaRPr lang="ar-IQ" sz="1400" dirty="0"/>
          </a:p>
          <a:p>
            <a:pPr algn="r"/>
            <a:endParaRPr lang="en-US" sz="1400" dirty="0" smtClean="0"/>
          </a:p>
          <a:p>
            <a:r>
              <a:rPr lang="en-US" sz="1400" dirty="0"/>
              <a:t> </a:t>
            </a:r>
          </a:p>
          <a:p>
            <a:pPr algn="r"/>
            <a:r>
              <a:rPr lang="ar-IQ" sz="1400" dirty="0" smtClean="0"/>
              <a:t>        </a:t>
            </a:r>
            <a:r>
              <a:rPr lang="en-US" sz="1400" dirty="0"/>
              <a:t/>
            </a:r>
            <a:br>
              <a:rPr lang="en-US" sz="1400" dirty="0"/>
            </a:br>
            <a:r>
              <a:rPr lang="en-US" sz="1400" dirty="0"/>
              <a:t/>
            </a:r>
            <a:br>
              <a:rPr lang="en-US" sz="1400" dirty="0"/>
            </a:br>
            <a:r>
              <a:rPr lang="ar-IQ" dirty="0" smtClean="0"/>
              <a:t>     </a:t>
            </a:r>
            <a:endParaRPr lang="en-US" dirty="0"/>
          </a:p>
        </p:txBody>
      </p:sp>
    </p:spTree>
    <p:extLst>
      <p:ext uri="{BB962C8B-B14F-4D97-AF65-F5344CB8AC3E}">
        <p14:creationId xmlns:p14="http://schemas.microsoft.com/office/powerpoint/2010/main" val="14302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762000"/>
            <a:ext cx="7772400" cy="369332"/>
          </a:xfrm>
          <a:prstGeom prst="rect">
            <a:avLst/>
          </a:prstGeom>
          <a:noFill/>
        </p:spPr>
        <p:txBody>
          <a:bodyPr wrap="square" rtlCol="0">
            <a:spAutoFit/>
          </a:bodyPr>
          <a:lstStyle/>
          <a:p>
            <a:pPr algn="r"/>
            <a:r>
              <a:rPr lang="ar-SA" dirty="0"/>
              <a:t> </a:t>
            </a:r>
            <a:endParaRPr lang="en-US" dirty="0"/>
          </a:p>
        </p:txBody>
      </p:sp>
      <p:sp>
        <p:nvSpPr>
          <p:cNvPr id="3" name="TextBox 2"/>
          <p:cNvSpPr txBox="1"/>
          <p:nvPr/>
        </p:nvSpPr>
        <p:spPr>
          <a:xfrm>
            <a:off x="561975" y="778907"/>
            <a:ext cx="8001000" cy="3539430"/>
          </a:xfrm>
          <a:prstGeom prst="rect">
            <a:avLst/>
          </a:prstGeom>
          <a:noFill/>
        </p:spPr>
        <p:txBody>
          <a:bodyPr wrap="square" rtlCol="0">
            <a:spAutoFit/>
          </a:bodyPr>
          <a:lstStyle/>
          <a:p>
            <a:pPr algn="r" rtl="1"/>
            <a:r>
              <a:rPr lang="ar-IQ" sz="1400" b="1" dirty="0"/>
              <a:t>العوامل المؤثرة</a:t>
            </a:r>
            <a:r>
              <a:rPr lang="ar-SA" sz="1400" b="1" dirty="0"/>
              <a:t> عند اختيارك للوسادة:</a:t>
            </a:r>
            <a:endParaRPr lang="en-US" sz="1400" dirty="0"/>
          </a:p>
          <a:p>
            <a:pPr algn="r" rtl="1"/>
            <a:r>
              <a:rPr lang="ar-SA" sz="1400" dirty="0"/>
              <a:t>١- طريقة </a:t>
            </a:r>
            <a:r>
              <a:rPr lang="ar-IQ" sz="1400" dirty="0" smtClean="0"/>
              <a:t>النوم </a:t>
            </a:r>
            <a:r>
              <a:rPr lang="ar-SA" sz="1400" dirty="0" smtClean="0"/>
              <a:t> </a:t>
            </a:r>
            <a:r>
              <a:rPr lang="ar-SA" sz="1400" dirty="0"/>
              <a:t>(على الجنب، الظهر، الجنب والظهر، البطن، الجنب مع ميول إلى </a:t>
            </a:r>
            <a:r>
              <a:rPr lang="ar-SA" sz="1400" dirty="0" smtClean="0"/>
              <a:t>البطن)</a:t>
            </a:r>
            <a:endParaRPr lang="en-US" sz="1400" dirty="0" smtClean="0"/>
          </a:p>
          <a:p>
            <a:pPr algn="r" rtl="1"/>
            <a:r>
              <a:rPr lang="ar-IQ" sz="1400" dirty="0" smtClean="0"/>
              <a:t>2</a:t>
            </a:r>
            <a:r>
              <a:rPr lang="ar-SA" sz="1400" dirty="0" smtClean="0"/>
              <a:t>- عرض الكتف</a:t>
            </a:r>
            <a:endParaRPr lang="ar-IQ" sz="1400" dirty="0" smtClean="0"/>
          </a:p>
          <a:p>
            <a:pPr algn="r" rtl="1"/>
            <a:r>
              <a:rPr lang="ar-IQ" sz="1400" dirty="0" smtClean="0"/>
              <a:t>3- </a:t>
            </a:r>
            <a:r>
              <a:rPr lang="ar-IQ" sz="1400" dirty="0"/>
              <a:t>خامة الوسادة </a:t>
            </a:r>
            <a:r>
              <a:rPr lang="ar-IQ" sz="1400" dirty="0" smtClean="0"/>
              <a:t>( المادة المصنوعه منها )</a:t>
            </a:r>
            <a:endParaRPr lang="ar-IQ" sz="1400" dirty="0"/>
          </a:p>
          <a:p>
            <a:pPr algn="r" rtl="1"/>
            <a:r>
              <a:rPr lang="ar-IQ" sz="1400" dirty="0" smtClean="0"/>
              <a:t>4- </a:t>
            </a:r>
            <a:r>
              <a:rPr lang="ar-IQ" sz="1400" dirty="0"/>
              <a:t>وزن الوسادة </a:t>
            </a:r>
          </a:p>
          <a:p>
            <a:pPr algn="r" rtl="1"/>
            <a:r>
              <a:rPr lang="ar-IQ" sz="1400" dirty="0" smtClean="0"/>
              <a:t>5- </a:t>
            </a:r>
            <a:r>
              <a:rPr lang="ar-IQ" sz="1400" dirty="0"/>
              <a:t>اختيار الحشو </a:t>
            </a:r>
            <a:r>
              <a:rPr lang="ar-IQ" sz="1400" dirty="0" smtClean="0"/>
              <a:t>وكميتها </a:t>
            </a:r>
            <a:endParaRPr lang="ar-IQ" sz="1400" dirty="0"/>
          </a:p>
          <a:p>
            <a:pPr algn="r" rtl="1"/>
            <a:r>
              <a:rPr lang="ar-IQ" sz="1400" dirty="0" smtClean="0"/>
              <a:t>6- </a:t>
            </a:r>
            <a:r>
              <a:rPr lang="ar-IQ" sz="1400" dirty="0"/>
              <a:t>حجم الوسادة </a:t>
            </a:r>
            <a:endParaRPr lang="en-US" sz="1400" dirty="0"/>
          </a:p>
          <a:p>
            <a:pPr algn="r" rtl="1"/>
            <a:endParaRPr lang="ar-IQ" sz="1400" dirty="0"/>
          </a:p>
          <a:p>
            <a:pPr algn="r" rtl="1"/>
            <a:endParaRPr lang="ar-IQ" sz="1400" dirty="0" smtClean="0"/>
          </a:p>
          <a:p>
            <a:pPr algn="r" rtl="1"/>
            <a:r>
              <a:rPr lang="ar-IQ" sz="1400" dirty="0" smtClean="0"/>
              <a:t>وفيما يلي شرح تفصيلي لهذه العوامل :</a:t>
            </a:r>
          </a:p>
          <a:p>
            <a:pPr algn="r" rtl="1"/>
            <a:r>
              <a:rPr lang="ar-IQ" sz="1400" dirty="0" smtClean="0"/>
              <a:t>اولا \ طريقة النوم  </a:t>
            </a:r>
            <a:r>
              <a:rPr lang="ar-IQ" sz="1400" dirty="0"/>
              <a:t>: </a:t>
            </a:r>
            <a:r>
              <a:rPr lang="ar-IQ" sz="1400" dirty="0" smtClean="0"/>
              <a:t>1-عند </a:t>
            </a:r>
            <a:r>
              <a:rPr lang="ar-IQ" sz="1400" dirty="0"/>
              <a:t>الاستلقاء على الوسادة، يجب أن يكون العامود الفقري مستقيم من أسفل الظهر إلى وسط -</a:t>
            </a:r>
          </a:p>
          <a:p>
            <a:pPr algn="r" rtl="1"/>
            <a:r>
              <a:rPr lang="ar-IQ" sz="1400" dirty="0"/>
              <a:t>    </a:t>
            </a:r>
            <a:r>
              <a:rPr lang="ar-IQ" sz="1400" dirty="0" smtClean="0"/>
              <a:t>                     الرأس </a:t>
            </a:r>
            <a:r>
              <a:rPr lang="ar-IQ" sz="1400" dirty="0"/>
              <a:t>(وذلك في وضعية النوم على الجنب)  </a:t>
            </a:r>
          </a:p>
          <a:p>
            <a:pPr algn="r" rtl="1"/>
            <a:r>
              <a:rPr lang="ar-IQ" sz="1400" dirty="0" smtClean="0"/>
              <a:t>                      2- </a:t>
            </a:r>
            <a:r>
              <a:rPr lang="ar-IQ" sz="1400" dirty="0"/>
              <a:t>عند الاستلقاء على الوسادة، يجب أن يكون الرأس مستقيم وليس منحنياً إلى الأمام ولا إلى الوراء </a:t>
            </a:r>
          </a:p>
          <a:p>
            <a:pPr algn="r" rtl="1"/>
            <a:r>
              <a:rPr lang="ar-IQ" sz="1400" dirty="0"/>
              <a:t> </a:t>
            </a:r>
            <a:endParaRPr lang="ar-IQ" sz="1400" dirty="0" smtClean="0"/>
          </a:p>
          <a:p>
            <a:pPr algn="r" rtl="1"/>
            <a:endParaRPr lang="ar-IQ" sz="1400" dirty="0" smtClean="0"/>
          </a:p>
          <a:p>
            <a:pPr algn="r" rtl="1"/>
            <a:endParaRPr lang="ar-IQ" sz="1400" dirty="0"/>
          </a:p>
        </p:txBody>
      </p:sp>
    </p:spTree>
    <p:extLst>
      <p:ext uri="{BB962C8B-B14F-4D97-AF65-F5344CB8AC3E}">
        <p14:creationId xmlns:p14="http://schemas.microsoft.com/office/powerpoint/2010/main" val="360853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85800"/>
            <a:ext cx="8001000" cy="338554"/>
          </a:xfrm>
          <a:prstGeom prst="rect">
            <a:avLst/>
          </a:prstGeom>
          <a:noFill/>
        </p:spPr>
        <p:txBody>
          <a:bodyPr wrap="square" rtlCol="0">
            <a:spAutoFit/>
          </a:bodyPr>
          <a:lstStyle/>
          <a:p>
            <a:pPr algn="r" rtl="1"/>
            <a:r>
              <a:rPr lang="ar-SA" sz="1600" dirty="0"/>
              <a:t> </a:t>
            </a:r>
            <a:endParaRPr lang="en-US" sz="1600" dirty="0"/>
          </a:p>
        </p:txBody>
      </p:sp>
      <p:sp>
        <p:nvSpPr>
          <p:cNvPr id="5" name="Rectangle 4"/>
          <p:cNvSpPr>
            <a:spLocks noChangeArrowheads="1"/>
          </p:cNvSpPr>
          <p:nvPr/>
        </p:nvSpPr>
        <p:spPr bwMode="auto">
          <a:xfrm>
            <a:off x="0" y="2705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C00000"/>
                </a:solidFill>
                <a:effectLst/>
                <a:latin typeface="Tahoma" pitchFamily="34" charset="0"/>
                <a:ea typeface="Times New Roman" pitchFamily="18" charset="0"/>
                <a:cs typeface="Tahoma" pitchFamily="34" charset="0"/>
              </a:rPr>
              <a:t/>
            </a:r>
            <a:br>
              <a:rPr kumimoji="0" lang="en-US" sz="1100" b="0" i="0" u="none" strike="noStrike" cap="none" normalizeH="0" baseline="0" smtClean="0">
                <a:ln>
                  <a:noFill/>
                </a:ln>
                <a:solidFill>
                  <a:srgbClr val="C00000"/>
                </a:solidFill>
                <a:effectLst/>
                <a:latin typeface="Tahoma" pitchFamily="34" charset="0"/>
                <a:ea typeface="Times New Roman" pitchFamily="18" charset="0"/>
                <a:cs typeface="Tahoma" pitchFamily="34" charset="0"/>
              </a:rPr>
            </a:br>
            <a:r>
              <a:rPr kumimoji="0" lang="en-US" sz="1100" b="0" i="0" u="none" strike="noStrike" cap="none" normalizeH="0" baseline="0" smtClean="0">
                <a:ln>
                  <a:noFill/>
                </a:ln>
                <a:solidFill>
                  <a:srgbClr val="C00000"/>
                </a:solidFill>
                <a:effectLst/>
                <a:latin typeface="Tahoma" pitchFamily="34" charset="0"/>
                <a:ea typeface="Times New Roman" pitchFamily="18" charset="0"/>
                <a:cs typeface="Tahoma" pitchFamily="34" charset="0"/>
              </a:rPr>
              <a:t/>
            </a:r>
            <a:br>
              <a:rPr kumimoji="0" lang="en-US" sz="1100" b="0" i="0" u="none" strike="noStrike" cap="none" normalizeH="0" baseline="0" smtClean="0">
                <a:ln>
                  <a:noFill/>
                </a:ln>
                <a:solidFill>
                  <a:srgbClr val="C00000"/>
                </a:solidFill>
                <a:effectLst/>
                <a:latin typeface="Tahoma" pitchFamily="34" charset="0"/>
                <a:ea typeface="Times New Roman" pitchFamily="18" charset="0"/>
                <a:cs typeface="Tahoma" pitchFamily="34" charset="0"/>
              </a:rPr>
            </a:br>
            <a:r>
              <a:rPr kumimoji="0" lang="en-US" sz="1100" b="0" i="0" u="none" strike="noStrike" cap="none" normalizeH="0" baseline="0" smtClean="0">
                <a:ln>
                  <a:noFill/>
                </a:ln>
                <a:solidFill>
                  <a:srgbClr val="C00000"/>
                </a:solidFill>
                <a:effectLst/>
                <a:latin typeface="Tahoma" pitchFamily="34" charset="0"/>
                <a:ea typeface="Times New Roman" pitchFamily="18" charset="0"/>
                <a:cs typeface="Tahoma" pitchFamily="34" charset="0"/>
              </a:rPr>
              <a:t/>
            </a:r>
            <a:br>
              <a:rPr kumimoji="0" lang="en-US" sz="1100" b="0" i="0" u="none" strike="noStrike" cap="none" normalizeH="0" baseline="0" smtClean="0">
                <a:ln>
                  <a:noFill/>
                </a:ln>
                <a:solidFill>
                  <a:srgbClr val="C00000"/>
                </a:solidFill>
                <a:effectLst/>
                <a:latin typeface="Tahoma" pitchFamily="34" charset="0"/>
                <a:ea typeface="Times New Roman" pitchFamily="18" charset="0"/>
                <a:cs typeface="Tahoma" pitchFamily="34" charset="0"/>
              </a:rPr>
            </a:br>
            <a:r>
              <a:rPr kumimoji="0" lang="en-US" sz="1100" b="0" i="0" u="none" strike="noStrike" cap="none" normalizeH="0" baseline="0" smtClean="0">
                <a:ln>
                  <a:noFill/>
                </a:ln>
                <a:solidFill>
                  <a:srgbClr val="C00000"/>
                </a:solidFill>
                <a:effectLst/>
                <a:latin typeface="Tahoma" pitchFamily="34" charset="0"/>
                <a:ea typeface="Times New Roman" pitchFamily="18" charset="0"/>
                <a:cs typeface="Tahoma" pitchFamily="34" charset="0"/>
              </a:rPr>
              <a:t/>
            </a:r>
            <a:br>
              <a:rPr kumimoji="0" lang="en-US" sz="1100" b="0" i="0" u="none" strike="noStrike" cap="none" normalizeH="0" baseline="0" smtClean="0">
                <a:ln>
                  <a:noFill/>
                </a:ln>
                <a:solidFill>
                  <a:srgbClr val="C00000"/>
                </a:solidFill>
                <a:effectLst/>
                <a:latin typeface="Tahoma" pitchFamily="34" charset="0"/>
                <a:ea typeface="Times New Roman" pitchFamily="18" charset="0"/>
                <a:cs typeface="Tahoma" pitchFamily="34" charset="0"/>
              </a:rPr>
            </a:br>
            <a:r>
              <a:rPr kumimoji="0" lang="en-US" sz="1100" b="0" i="0" u="none" strike="noStrike" cap="none" normalizeH="0" baseline="0" smtClean="0">
                <a:ln>
                  <a:noFill/>
                </a:ln>
                <a:solidFill>
                  <a:srgbClr val="C00000"/>
                </a:solidFill>
                <a:effectLst/>
                <a:latin typeface="Tahoma" pitchFamily="34" charset="0"/>
                <a:ea typeface="Times New Roman" pitchFamily="18" charset="0"/>
                <a:cs typeface="Tahoma" pitchFamily="34" charset="0"/>
              </a:rPr>
              <a:t/>
            </a:r>
            <a:br>
              <a:rPr kumimoji="0" lang="en-US" sz="1100" b="0" i="0" u="none" strike="noStrike" cap="none" normalizeH="0" baseline="0" smtClean="0">
                <a:ln>
                  <a:noFill/>
                </a:ln>
                <a:solidFill>
                  <a:srgbClr val="C00000"/>
                </a:solidFill>
                <a:effectLst/>
                <a:latin typeface="Tahoma" pitchFamily="34" charset="0"/>
                <a:ea typeface="Times New Roman" pitchFamily="18" charset="0"/>
                <a:cs typeface="Tahoma" pitchFamily="34" charset="0"/>
              </a:rPr>
            </a:br>
            <a:r>
              <a:rPr kumimoji="0" lang="en-US" sz="1100" b="0" i="0" u="none" strike="noStrike" cap="none" normalizeH="0" baseline="0" smtClean="0">
                <a:ln>
                  <a:noFill/>
                </a:ln>
                <a:solidFill>
                  <a:srgbClr val="C00000"/>
                </a:solidFill>
                <a:effectLst/>
                <a:latin typeface="Tahoma" pitchFamily="34" charset="0"/>
                <a:ea typeface="Times New Roman" pitchFamily="18" charset="0"/>
                <a:cs typeface="Tahoma" pitchFamily="34" charset="0"/>
              </a:rPr>
              <a:t/>
            </a:r>
            <a:br>
              <a:rPr kumimoji="0" lang="en-US" sz="1100" b="0" i="0" u="none" strike="noStrike" cap="none" normalizeH="0" baseline="0" smtClean="0">
                <a:ln>
                  <a:noFill/>
                </a:ln>
                <a:solidFill>
                  <a:srgbClr val="C00000"/>
                </a:solidFill>
                <a:effectLst/>
                <a:latin typeface="Tahoma" pitchFamily="34" charset="0"/>
                <a:ea typeface="Times New Roman" pitchFamily="18" charset="0"/>
                <a:cs typeface="Tahoma" pitchFamily="34" charset="0"/>
              </a:rPr>
            </a:br>
            <a:r>
              <a:rPr kumimoji="0" lang="en-US" sz="1100" b="0" i="0" u="none" strike="noStrike" cap="none" normalizeH="0" baseline="0" smtClean="0">
                <a:ln>
                  <a:noFill/>
                </a:ln>
                <a:solidFill>
                  <a:srgbClr val="C00000"/>
                </a:solidFill>
                <a:effectLst/>
                <a:latin typeface="Tahoma" pitchFamily="34" charset="0"/>
                <a:ea typeface="Times New Roman" pitchFamily="18" charset="0"/>
                <a:cs typeface="Tahoma" pitchFamily="34" charset="0"/>
              </a:rPr>
              <a:t/>
            </a:r>
            <a:br>
              <a:rPr kumimoji="0" lang="en-US" sz="1100" b="0" i="0" u="none" strike="noStrike" cap="none" normalizeH="0" baseline="0" smtClean="0">
                <a:ln>
                  <a:noFill/>
                </a:ln>
                <a:solidFill>
                  <a:srgbClr val="C00000"/>
                </a:solidFill>
                <a:effectLst/>
                <a:latin typeface="Tahoma" pitchFamily="34" charset="0"/>
                <a:ea typeface="Times New Roman" pitchFamily="18" charset="0"/>
                <a:cs typeface="Tahoma" pitchFamily="34" charset="0"/>
              </a:rPr>
            </a:br>
            <a:r>
              <a:rPr kumimoji="0" lang="en-US" sz="1100" b="0" i="0" u="none" strike="noStrike" cap="none" normalizeH="0" baseline="0" smtClean="0">
                <a:ln>
                  <a:noFill/>
                </a:ln>
                <a:solidFill>
                  <a:srgbClr val="C00000"/>
                </a:solidFill>
                <a:effectLst/>
                <a:latin typeface="Tahoma" pitchFamily="34" charset="0"/>
                <a:ea typeface="Times New Roman" pitchFamily="18" charset="0"/>
                <a:cs typeface="Tahoma" pitchFamily="34" charset="0"/>
              </a:rPr>
              <a:t/>
            </a:r>
            <a:br>
              <a:rPr kumimoji="0" lang="en-US" sz="1100" b="0" i="0" u="none" strike="noStrike" cap="none" normalizeH="0" baseline="0" smtClean="0">
                <a:ln>
                  <a:noFill/>
                </a:ln>
                <a:solidFill>
                  <a:srgbClr val="C00000"/>
                </a:solidFill>
                <a:effectLst/>
                <a:latin typeface="Tahoma" pitchFamily="34" charset="0"/>
                <a:ea typeface="Times New Roman" pitchFamily="18" charset="0"/>
                <a:cs typeface="Tahoma" pitchFamily="34" charset="0"/>
              </a:rPr>
            </a:br>
            <a:r>
              <a:rPr kumimoji="0" lang="en-US" sz="1100" b="0" i="0" u="none" strike="noStrike" cap="none" normalizeH="0" baseline="0" smtClean="0">
                <a:ln>
                  <a:noFill/>
                </a:ln>
                <a:solidFill>
                  <a:srgbClr val="C00000"/>
                </a:solidFill>
                <a:effectLst/>
                <a:latin typeface="Tahoma" pitchFamily="34" charset="0"/>
                <a:ea typeface="Times New Roman" pitchFamily="18" charset="0"/>
                <a:cs typeface="Tahoma" pitchFamily="34" charset="0"/>
              </a:rPr>
              <a:t/>
            </a:r>
            <a:br>
              <a:rPr kumimoji="0" lang="en-US" sz="1100" b="0" i="0" u="none" strike="noStrike" cap="none" normalizeH="0" baseline="0" smtClean="0">
                <a:ln>
                  <a:noFill/>
                </a:ln>
                <a:solidFill>
                  <a:srgbClr val="C00000"/>
                </a:solidFill>
                <a:effectLst/>
                <a:latin typeface="Tahoma" pitchFamily="34" charset="0"/>
                <a:ea typeface="Times New Roman" pitchFamily="18" charset="0"/>
                <a:cs typeface="Tahoma" pitchFamily="34" charset="0"/>
              </a:rPr>
            </a:br>
            <a:r>
              <a:rPr kumimoji="0" lang="en-US" sz="1100" b="0" i="0" u="none" strike="noStrike" cap="none" normalizeH="0" baseline="0" smtClean="0">
                <a:ln>
                  <a:noFill/>
                </a:ln>
                <a:solidFill>
                  <a:srgbClr val="C00000"/>
                </a:solidFill>
                <a:effectLst/>
                <a:latin typeface="Tahoma" pitchFamily="34" charset="0"/>
                <a:ea typeface="Times New Roman" pitchFamily="18" charset="0"/>
                <a:cs typeface="Tahoma" pitchFamily="34" charset="0"/>
              </a:rPr>
              <a:t/>
            </a:r>
            <a:br>
              <a:rPr kumimoji="0" lang="en-US" sz="1100" b="0" i="0" u="none" strike="noStrike" cap="none" normalizeH="0" baseline="0" smtClean="0">
                <a:ln>
                  <a:noFill/>
                </a:ln>
                <a:solidFill>
                  <a:srgbClr val="C00000"/>
                </a:solidFill>
                <a:effectLst/>
                <a:latin typeface="Tahoma" pitchFamily="34" charset="0"/>
                <a:ea typeface="Times New Roman" pitchFamily="18" charset="0"/>
                <a:cs typeface="Tahoma" pitchFamily="34" charset="0"/>
              </a:rPr>
            </a:br>
            <a:r>
              <a:rPr kumimoji="0" lang="en-US" sz="1100" b="0" i="0" u="none" strike="noStrike" cap="none" normalizeH="0" baseline="0" smtClean="0">
                <a:ln>
                  <a:noFill/>
                </a:ln>
                <a:solidFill>
                  <a:srgbClr val="C00000"/>
                </a:solidFill>
                <a:effectLst/>
                <a:latin typeface="Tahoma" pitchFamily="34" charset="0"/>
                <a:ea typeface="Times New Roman" pitchFamily="18" charset="0"/>
                <a:cs typeface="Tahoma" pitchFamily="34" charset="0"/>
              </a:rPr>
              <a:t/>
            </a:r>
            <a:br>
              <a:rPr kumimoji="0" lang="en-US" sz="1100" b="0" i="0" u="none" strike="noStrike" cap="none" normalizeH="0" baseline="0" smtClean="0">
                <a:ln>
                  <a:noFill/>
                </a:ln>
                <a:solidFill>
                  <a:srgbClr val="C00000"/>
                </a:solidFill>
                <a:effectLst/>
                <a:latin typeface="Tahoma" pitchFamily="34" charset="0"/>
                <a:ea typeface="Times New Roman" pitchFamily="18" charset="0"/>
                <a:cs typeface="Tahoma" pitchFamily="34" charset="0"/>
              </a:rPr>
            </a:br>
            <a:r>
              <a:rPr kumimoji="0" lang="en-US" sz="1100" b="0" i="0" u="none" strike="noStrike" cap="none" normalizeH="0" baseline="0" smtClean="0">
                <a:ln>
                  <a:noFill/>
                </a:ln>
                <a:solidFill>
                  <a:srgbClr val="C00000"/>
                </a:solidFill>
                <a:effectLst/>
                <a:latin typeface="Tahoma" pitchFamily="34" charset="0"/>
                <a:ea typeface="Times New Roman" pitchFamily="18" charset="0"/>
                <a:cs typeface="Tahoma" pitchFamily="34" charset="0"/>
              </a:rPr>
              <a:t/>
            </a:r>
            <a:br>
              <a:rPr kumimoji="0" lang="en-US" sz="1100" b="0" i="0" u="none" strike="noStrike" cap="none" normalizeH="0" baseline="0" smtClean="0">
                <a:ln>
                  <a:noFill/>
                </a:ln>
                <a:solidFill>
                  <a:srgbClr val="C00000"/>
                </a:solidFill>
                <a:effectLst/>
                <a:latin typeface="Tahoma" pitchFamily="34" charset="0"/>
                <a:ea typeface="Times New Roman" pitchFamily="18" charset="0"/>
                <a:cs typeface="Tahoma" pitchFamily="34" charset="0"/>
              </a:rPr>
            </a:br>
            <a:r>
              <a:rPr kumimoji="0" lang="en-US" sz="1500" b="0" i="0" u="none" strike="noStrike" cap="none" normalizeH="0" baseline="0" smtClean="0">
                <a:ln>
                  <a:noFill/>
                </a:ln>
                <a:solidFill>
                  <a:srgbClr val="C00000"/>
                </a:solidFill>
                <a:effectLst/>
                <a:latin typeface="Calibri" pitchFamily="34" charset="0"/>
                <a:ea typeface="Times New Roman" pitchFamily="18" charset="0"/>
                <a:cs typeface="Arial" pitchFamily="34" charset="0"/>
              </a:rPr>
              <a:t/>
            </a:r>
            <a:br>
              <a:rPr kumimoji="0" lang="en-US" sz="1500" b="0" i="0" u="none" strike="noStrike" cap="none" normalizeH="0" baseline="0" smtClean="0">
                <a:ln>
                  <a:noFill/>
                </a:ln>
                <a:solidFill>
                  <a:srgbClr val="C00000"/>
                </a:solidFill>
                <a:effectLst/>
                <a:latin typeface="Calibri" pitchFamily="34" charset="0"/>
                <a:ea typeface="Times New Roman" pitchFamily="18" charset="0"/>
                <a:cs typeface="Arial" pitchFamily="34" charset="0"/>
              </a:rPr>
            </a:br>
            <a:r>
              <a:rPr kumimoji="0" lang="en-US" sz="1500" b="0" i="0" u="none" strike="noStrike" cap="none" normalizeH="0" baseline="0" smtClean="0">
                <a:ln>
                  <a:noFill/>
                </a:ln>
                <a:solidFill>
                  <a:srgbClr val="C00000"/>
                </a:solidFill>
                <a:effectLst/>
                <a:latin typeface="Calibri" pitchFamily="34" charset="0"/>
                <a:ea typeface="Times New Roman" pitchFamily="18" charset="0"/>
                <a:cs typeface="Arial" pitchFamily="34" charset="0"/>
              </a:rPr>
              <a:t/>
            </a:r>
            <a:br>
              <a:rPr kumimoji="0" lang="en-US" sz="1500" b="0" i="0" u="none" strike="noStrike" cap="none" normalizeH="0" baseline="0" smtClean="0">
                <a:ln>
                  <a:noFill/>
                </a:ln>
                <a:solidFill>
                  <a:srgbClr val="C00000"/>
                </a:solidFill>
                <a:effectLst/>
                <a:latin typeface="Calibri" pitchFamily="34" charset="0"/>
                <a:ea typeface="Times New Roman" pitchFamily="18" charset="0"/>
                <a:cs typeface="Arial" pitchFamily="34" charset="0"/>
              </a:rPr>
            </a:b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0" y="7591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9" name="Picture 51" descr="Description: https://2.bp.blogspot.com/-QI-vCX6DwXw/WPjJZLf-AdI/AAAAAAAABgQ/MCmRTSHkjA8tpG6XS4Bp6Fc4KqHUk8qzQCLcB/s640/test2.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609600"/>
            <a:ext cx="8077200" cy="4886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5316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457200"/>
            <a:ext cx="8001000" cy="5539978"/>
          </a:xfrm>
          <a:prstGeom prst="rect">
            <a:avLst/>
          </a:prstGeom>
          <a:noFill/>
        </p:spPr>
        <p:txBody>
          <a:bodyPr wrap="square" rtlCol="0">
            <a:spAutoFit/>
          </a:bodyPr>
          <a:lstStyle/>
          <a:p>
            <a:pPr algn="r" rtl="1"/>
            <a:r>
              <a:rPr lang="ar-SA" sz="1400" b="1" dirty="0"/>
              <a:t>يؤثر ارتفاع الوسادة خلال النوم على الجسم، وخاصةً ضغط الدم والعمود الفقري، ولذلك يمكن أن يصاب الإنسان بأوجاع وعدم انضباط الضغط على مدار اليوم بسببها فقط، وهذا أمر يمكن ألا يتوقعه البعض ويعتقد أنه يعاني من مرض خطير</a:t>
            </a:r>
            <a:r>
              <a:rPr lang="en-US" sz="1400" b="1" dirty="0"/>
              <a:t>.</a:t>
            </a:r>
            <a:endParaRPr lang="en-US" sz="1400" dirty="0"/>
          </a:p>
          <a:p>
            <a:pPr algn="r" rtl="1"/>
            <a:r>
              <a:rPr lang="ar-SA" sz="1400" dirty="0"/>
              <a:t>وسلطت دراسة صادرة عن معهد "هارفارد" للصحة الضوء على أضرار ارتفاع الوسادة، وفي مقابل ذلك تم فحص عينة مكونة من 20 شخصًا منقسمين بالتساوي ذكور وأناث تتراوح أعمارهم بين 25 إلى 40 عامًا، وتم تدوين معلوماتهم الخاصة بالوزن والطول وارتفاع الوسادة ومدى تأثيرها السلبي على الجسم</a:t>
            </a:r>
            <a:r>
              <a:rPr lang="en-US" sz="1400" dirty="0"/>
              <a:t>.</a:t>
            </a:r>
          </a:p>
          <a:p>
            <a:pPr algn="r" rtl="1"/>
            <a:r>
              <a:rPr lang="ar-SA" sz="1400" dirty="0"/>
              <a:t>وأظهرت النتائج أن ارتفاع الوسادة الكبير زاد من الضغط على العمود الفقري الذي ضغط بدوره على الساقين مع طول ساعات النوم، وحينما يكون مستوى الوسادة مناسب، فإن ذلك لا يفرض ضغطًا على العمود الفقري وأنسجة الجسم الآخرى، ويمنح منطقة الرأس والساقين راحة، وأفضل ارتفاع للوسادة هو 7 سم- وفقًا لموقع</a:t>
            </a:r>
            <a:r>
              <a:rPr lang="en-US" sz="1400" dirty="0"/>
              <a:t>" </a:t>
            </a:r>
            <a:r>
              <a:rPr lang="en-US" sz="1400" dirty="0" err="1"/>
              <a:t>link.springer</a:t>
            </a:r>
            <a:r>
              <a:rPr lang="en-US" sz="1400" dirty="0"/>
              <a:t>".</a:t>
            </a:r>
          </a:p>
          <a:p>
            <a:pPr algn="r" rtl="1"/>
            <a:r>
              <a:rPr lang="ar-SA" sz="1400" dirty="0"/>
              <a:t>وقال الطبيب الصيني جون ليو شين، مدير مركز النوم والتنفس بالصين، إن ارتفاع الوسادة الجيد ضروري لحياة أكثر صحة لأنها تدعم الرأس والرقبة خلال الاسترخاء والنوم، وذلك لأن الرقبة عبارة عن جسر بين الرأس وبقية الجسم، وأي تأثير سلبي عليها يضغط على أجهزة الجسم الآخرى من خلال الأوتار والعضلات- حسبما ذكر موقع</a:t>
            </a:r>
            <a:r>
              <a:rPr lang="en-US" sz="1400" dirty="0"/>
              <a:t> " </a:t>
            </a:r>
            <a:r>
              <a:rPr lang="en-US" sz="1400" dirty="0" err="1"/>
              <a:t>Researchgate</a:t>
            </a:r>
            <a:r>
              <a:rPr lang="en-US" sz="1400" dirty="0"/>
              <a:t>".</a:t>
            </a:r>
          </a:p>
          <a:p>
            <a:pPr algn="r" rtl="1"/>
            <a:r>
              <a:rPr lang="ar-SA" sz="1400" dirty="0"/>
              <a:t>من جانبه أوضح ليو يانجياو، مدير الأكاديمية الصينية للطب، أن ارتفاع الوسادة الزائد يقلل من تدفق الدم إلى المخ وهذا يؤدي إلى انخفاض الضغط خلال اليوم ويتسبب في وجود صداع شديد عند الاستيقاظ</a:t>
            </a:r>
            <a:r>
              <a:rPr lang="en-US" sz="1400" dirty="0"/>
              <a:t>.</a:t>
            </a:r>
          </a:p>
          <a:p>
            <a:pPr algn="r" rtl="1"/>
            <a:r>
              <a:rPr lang="ar-SA" sz="1400" dirty="0"/>
              <a:t>وقال إن الوسادة المرتفعة تجعل رأس النائم تنحني للأمام، وهذا يفرض ضغط على الشريان في الرقبة، وبذلك لا يصل الدم بنسبة كافية إلى الدماغ، وهذا يسبب أضرار آخرى غير ضغط الدم، وهي الشخير أثناء النوم وأوجاع في الرقبة</a:t>
            </a:r>
            <a:r>
              <a:rPr lang="en-US" sz="1400" dirty="0"/>
              <a:t>.</a:t>
            </a:r>
          </a:p>
          <a:p>
            <a:pPr algn="r" rtl="1"/>
            <a:r>
              <a:rPr lang="ar-SA" sz="1400" dirty="0"/>
              <a:t>وأشار إلى أن انخفاض مستوى الوسادة بنسبة كبيرة له أضرار أيضًا، وهي زيادة ضغط الدم وهذا يؤدي إلى حدوث دوخة وتورم في الوجه باليوم التالي بسبب تدفق كمية دم زائدة للدماغ- حسبما ذكر موقع</a:t>
            </a:r>
            <a:r>
              <a:rPr lang="en-US" sz="1400" dirty="0"/>
              <a:t> " "</a:t>
            </a:r>
            <a:r>
              <a:rPr lang="en-US" sz="1400" dirty="0" err="1"/>
              <a:t>Chinadaily</a:t>
            </a:r>
            <a:r>
              <a:rPr lang="en-US" sz="1400" dirty="0"/>
              <a:t>.</a:t>
            </a:r>
          </a:p>
          <a:p>
            <a:pPr algn="r" rtl="1"/>
            <a:r>
              <a:rPr lang="ar-SA" sz="1400" dirty="0"/>
              <a:t>وأوضح أن أفضل ارتفاع للوسادة هو من 6 إلى 9 سم، وذلك يتوقف على مكونات الوسادة، ومدى تفاعلها مع وزن الدماغ، ولكن عند النوم على الجانبين أكثر من الظهر فأن الجسم يحتاج إلى وسادة أعلى قليلًا لمنح راحة للعمود الفقري</a:t>
            </a:r>
            <a:r>
              <a:rPr lang="en-US" sz="1400" dirty="0"/>
              <a:t>.</a:t>
            </a:r>
          </a:p>
          <a:p>
            <a:pPr algn="r" rtl="1"/>
            <a:r>
              <a:rPr lang="ar-SA" sz="1400" dirty="0"/>
              <a:t>وأكد أن من يعاني من ارتفاع في ضغط الدم يجب أن يبتعد عن استخدام الوسادة السميكة، أما من لديه مرض في القلب أو الربو، فجيب الاستعانة بالوسادة الرقيقة، وللأشخاص العاديين يجب اختيار وسادة متوسط في السمك حتى لا تكون ناعمة للغاية فلا تمنح الارتفاع المناسب خلال النوم أو صلبة فلا تتفاعل مع وزن المخ خلال تغير وضعية الجسم ليلًا</a:t>
            </a:r>
            <a:r>
              <a:rPr lang="en-US" sz="1400" dirty="0"/>
              <a:t>.</a:t>
            </a:r>
          </a:p>
          <a:p>
            <a:pPr algn="r" rtl="1"/>
            <a:r>
              <a:rPr lang="ar-SA" sz="1400" dirty="0"/>
              <a:t>ونصح مدير الأكاديمية الصينية للطب الأمهات بضرورة انتقاء طول وسادة مناسبة للأطفال الأكبر من 3 أشهر، بحيث يكون الارتفاع بين 3 أو 4 سم لضمان راحة الرقبة</a:t>
            </a:r>
            <a:r>
              <a:rPr lang="en-US" sz="1400" dirty="0"/>
              <a:t>.</a:t>
            </a:r>
          </a:p>
          <a:p>
            <a:pPr rtl="1"/>
            <a:r>
              <a:rPr lang="ar-SA" dirty="0"/>
              <a:t> </a:t>
            </a:r>
            <a:endParaRPr lang="en-US" dirty="0"/>
          </a:p>
        </p:txBody>
      </p:sp>
    </p:spTree>
    <p:extLst>
      <p:ext uri="{BB962C8B-B14F-4D97-AF65-F5344CB8AC3E}">
        <p14:creationId xmlns:p14="http://schemas.microsoft.com/office/powerpoint/2010/main" val="1144870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95325" y="432316"/>
            <a:ext cx="7924800" cy="6186309"/>
          </a:xfrm>
          <a:prstGeom prst="rect">
            <a:avLst/>
          </a:prstGeom>
          <a:noFill/>
        </p:spPr>
        <p:txBody>
          <a:bodyPr wrap="square" rtlCol="0">
            <a:spAutoFit/>
          </a:bodyPr>
          <a:lstStyle/>
          <a:p>
            <a:pPr algn="r" rtl="1"/>
            <a:r>
              <a:rPr lang="ar-IQ" sz="1400" dirty="0" smtClean="0"/>
              <a:t>1- </a:t>
            </a:r>
            <a:r>
              <a:rPr lang="ar-SA" sz="1400" dirty="0" smtClean="0"/>
              <a:t>إن </a:t>
            </a:r>
            <a:r>
              <a:rPr lang="ar-SA" sz="1400" dirty="0"/>
              <a:t>كنت ممن ينامون على ظهرهم فيجب أن تكون الوسادة التي تختارها متوسطة السمك، بحيث لا يكون الرأس مرتفعاً جداً أو على مستوى الفرشة</a:t>
            </a:r>
            <a:r>
              <a:rPr lang="en-US" sz="1400" dirty="0"/>
              <a:t>.</a:t>
            </a:r>
            <a:br>
              <a:rPr lang="en-US" sz="1400" dirty="0"/>
            </a:br>
            <a:r>
              <a:rPr lang="ar-IQ" sz="1400" dirty="0" smtClean="0"/>
              <a:t>2- </a:t>
            </a:r>
            <a:r>
              <a:rPr lang="en-US" sz="1400" dirty="0" smtClean="0"/>
              <a:t> </a:t>
            </a:r>
            <a:r>
              <a:rPr lang="ar-SA" sz="1400" dirty="0"/>
              <a:t>إن كانت وضعية النوم المفضلة لديك على بطنك، فبالإمكان اختيار وسادة رفيعة السمك، أو حتى النوم دون وجود هذه الوسادة، ليكون رأسك بمستوى مناسب مع العمود الفقري، ولكن يفضل في هذه الوضعية وضع وسادة أسفل معدتك لتجنب الإصابة بألم في الظهر</a:t>
            </a:r>
            <a:r>
              <a:rPr lang="en-US" sz="1400" dirty="0"/>
              <a:t>.</a:t>
            </a:r>
            <a:br>
              <a:rPr lang="en-US" sz="1400" dirty="0"/>
            </a:br>
            <a:r>
              <a:rPr lang="ar-IQ" sz="1400" dirty="0" smtClean="0"/>
              <a:t>3- </a:t>
            </a:r>
            <a:r>
              <a:rPr lang="en-US" sz="1400" dirty="0" smtClean="0"/>
              <a:t> </a:t>
            </a:r>
            <a:r>
              <a:rPr lang="ar-SA" sz="1400" dirty="0"/>
              <a:t>أما إن كنت تفضل النوم على جانبك فأنت بحاجة أذاً إلى وسادة تدعم رأسك وتملء الفراغ ما بين أذنك وكتفك، أي أن تكون الوسادة أكثر صلابة</a:t>
            </a:r>
            <a:r>
              <a:rPr lang="en-US" sz="1400" dirty="0"/>
              <a:t>.</a:t>
            </a:r>
            <a:br>
              <a:rPr lang="en-US" sz="1400" dirty="0"/>
            </a:br>
            <a:r>
              <a:rPr lang="ar-IQ" sz="1400" dirty="0" smtClean="0"/>
              <a:t>4- </a:t>
            </a:r>
            <a:r>
              <a:rPr lang="en-US" sz="1400" dirty="0" smtClean="0"/>
              <a:t> </a:t>
            </a:r>
            <a:r>
              <a:rPr lang="ar-SA" sz="1400" dirty="0"/>
              <a:t>إن كنت تنام بوضعيات مختلفة أثناء الليل وتتقلب كثيراً، فعليك اختيار وسادة متوسطة السمك، وطرية بعض الشيء لتناسب جميع هذه الوضعيات</a:t>
            </a:r>
            <a:r>
              <a:rPr lang="en-US" sz="1400" dirty="0" smtClean="0"/>
              <a:t>.</a:t>
            </a:r>
            <a:endParaRPr lang="ar-IQ" sz="1400" dirty="0" smtClean="0"/>
          </a:p>
          <a:p>
            <a:pPr algn="r" rtl="1"/>
            <a:endParaRPr lang="ar-IQ" sz="1400" dirty="0"/>
          </a:p>
          <a:p>
            <a:pPr algn="r" rtl="1"/>
            <a:endParaRPr lang="ar-IQ" sz="1400" dirty="0" smtClean="0"/>
          </a:p>
          <a:p>
            <a:pPr algn="r" rtl="1"/>
            <a:r>
              <a:rPr lang="ar-SA" sz="1400" b="1" dirty="0"/>
              <a:t>فوائد </a:t>
            </a:r>
            <a:r>
              <a:rPr lang="ar-IQ" sz="1400" b="1" dirty="0" smtClean="0"/>
              <a:t>غير متوقعة </a:t>
            </a:r>
            <a:r>
              <a:rPr lang="ar-SA" sz="1400" b="1" dirty="0" smtClean="0"/>
              <a:t>.. </a:t>
            </a:r>
            <a:r>
              <a:rPr lang="ar-SA" sz="1400" b="1" dirty="0"/>
              <a:t>ماذا يحدث </a:t>
            </a:r>
            <a:r>
              <a:rPr lang="ar-SA" sz="1400" b="1" dirty="0" smtClean="0"/>
              <a:t>ل</a:t>
            </a:r>
            <a:r>
              <a:rPr lang="ar-IQ" sz="1400" b="1" dirty="0" smtClean="0"/>
              <a:t>ل</a:t>
            </a:r>
            <a:r>
              <a:rPr lang="ar-SA" sz="1400" b="1" dirty="0" smtClean="0"/>
              <a:t>جسم </a:t>
            </a:r>
            <a:r>
              <a:rPr lang="ar-SA" sz="1400" b="1" dirty="0"/>
              <a:t>إذا </a:t>
            </a:r>
            <a:r>
              <a:rPr lang="ar-SA" sz="1400" b="1" dirty="0" smtClean="0"/>
              <a:t>بدأ</a:t>
            </a:r>
            <a:r>
              <a:rPr lang="ar-IQ" sz="1400" b="1" dirty="0" smtClean="0"/>
              <a:t>نا</a:t>
            </a:r>
            <a:r>
              <a:rPr lang="ar-SA" sz="1400" b="1" dirty="0" smtClean="0"/>
              <a:t> </a:t>
            </a:r>
            <a:r>
              <a:rPr lang="ar-SA" sz="1400" b="1" dirty="0"/>
              <a:t>النوم بدون وسادة؟</a:t>
            </a:r>
            <a:endParaRPr lang="en-US" sz="1400" dirty="0"/>
          </a:p>
          <a:p>
            <a:pPr algn="r" rtl="1"/>
            <a:r>
              <a:rPr lang="ar-IQ" sz="1400" dirty="0" smtClean="0"/>
              <a:t>ا</a:t>
            </a:r>
            <a:r>
              <a:rPr lang="ar-SA" sz="1400" dirty="0" smtClean="0"/>
              <a:t>ن </a:t>
            </a:r>
            <a:r>
              <a:rPr lang="ar-SA" sz="1400" dirty="0"/>
              <a:t>الوسائد التي نستخدمها اليوم ناعمة ورقيقة، ولا يستطيع الكثير من الناس</a:t>
            </a:r>
            <a:r>
              <a:rPr lang="en-US" sz="1400" u="sng" dirty="0">
                <a:hlinkClick r:id="rId2"/>
              </a:rPr>
              <a:t> </a:t>
            </a:r>
            <a:r>
              <a:rPr lang="ar-IQ" sz="1400" u="sng" dirty="0" smtClean="0"/>
              <a:t>النوم </a:t>
            </a:r>
            <a:r>
              <a:rPr lang="ar-SA" sz="1400" dirty="0" smtClean="0"/>
              <a:t>دون </a:t>
            </a:r>
            <a:r>
              <a:rPr lang="ar-SA" sz="1400" dirty="0"/>
              <a:t>سادة كبيرة مريحة، لكن في الواقع، قد لا </a:t>
            </a:r>
            <a:r>
              <a:rPr lang="ar-IQ" sz="1400" dirty="0" smtClean="0"/>
              <a:t>يكون النوم </a:t>
            </a:r>
            <a:r>
              <a:rPr lang="ar-SA" sz="1400" dirty="0" smtClean="0"/>
              <a:t>بها </a:t>
            </a:r>
            <a:r>
              <a:rPr lang="ar-SA" sz="1400" dirty="0"/>
              <a:t>أفضل طريقة للراحة، كونها قد تؤثر على </a:t>
            </a:r>
            <a:r>
              <a:rPr lang="ar-IQ" sz="1400" dirty="0" smtClean="0"/>
              <a:t>ال</a:t>
            </a:r>
            <a:r>
              <a:rPr lang="ar-SA" sz="1400" dirty="0" smtClean="0"/>
              <a:t>جسم و</a:t>
            </a:r>
            <a:r>
              <a:rPr lang="ar-IQ" sz="1400" dirty="0" smtClean="0"/>
              <a:t>ال</a:t>
            </a:r>
            <a:r>
              <a:rPr lang="ar-SA" sz="1400" dirty="0" smtClean="0"/>
              <a:t>مزاج.</a:t>
            </a:r>
            <a:r>
              <a:rPr lang="en-US" sz="1400" dirty="0"/>
              <a:t/>
            </a:r>
            <a:br>
              <a:rPr lang="en-US" sz="1400" dirty="0"/>
            </a:br>
            <a:r>
              <a:rPr lang="ar-SA" sz="1400" dirty="0"/>
              <a:t>في التقرير نستعرض </a:t>
            </a:r>
            <a:r>
              <a:rPr lang="ar-SA" sz="1400" dirty="0" smtClean="0"/>
              <a:t>ماذا </a:t>
            </a:r>
            <a:r>
              <a:rPr lang="ar-SA" sz="1400" dirty="0"/>
              <a:t>يحدث لجسمك إذا </a:t>
            </a:r>
            <a:r>
              <a:rPr lang="ar-IQ" sz="1400" dirty="0" smtClean="0"/>
              <a:t>بدانا النوم </a:t>
            </a:r>
            <a:r>
              <a:rPr lang="ar-SA" sz="1400" dirty="0" smtClean="0"/>
              <a:t>بدون </a:t>
            </a:r>
            <a:r>
              <a:rPr lang="ar-SA" sz="1400" dirty="0"/>
              <a:t>وسادة، وفقا لما أورده "</a:t>
            </a:r>
            <a:r>
              <a:rPr lang="en-US" sz="1400" dirty="0" err="1"/>
              <a:t>brightside</a:t>
            </a:r>
            <a:r>
              <a:rPr lang="ar-SA" sz="1400" dirty="0"/>
              <a:t>" الأمريكي.</a:t>
            </a:r>
            <a:r>
              <a:rPr lang="en-US" sz="1400" dirty="0"/>
              <a:t/>
            </a:r>
            <a:br>
              <a:rPr lang="en-US" sz="1400" dirty="0"/>
            </a:br>
            <a:r>
              <a:rPr lang="ar-SA" sz="1400" dirty="0"/>
              <a:t>1- يمنع آلام الظهر</a:t>
            </a:r>
            <a:r>
              <a:rPr lang="en-US" sz="1400" dirty="0"/>
              <a:t/>
            </a:r>
            <a:br>
              <a:rPr lang="en-US" sz="1400" dirty="0"/>
            </a:br>
            <a:r>
              <a:rPr lang="ar-SA" sz="1400" dirty="0"/>
              <a:t>يمكن أن تؤدي العديد من الوسائد إلى وضع غير طبيعي للنوم ولا يستمر الدعم الذي تقدمه لفترة طويلة، على الرغم من أن الوسادة نفسها لن تؤذي ظهرك، إلا أنها قد تؤدي إلى تفاقم العديد من الأعراض الأساسية، عندما تنام بدون وسادة، يمكن لعمودك الفقري أن يرتاح ويكون جسمك في وضعه الطبيعي.</a:t>
            </a:r>
            <a:r>
              <a:rPr lang="en-US" sz="1400" dirty="0"/>
              <a:t/>
            </a:r>
            <a:br>
              <a:rPr lang="en-US" sz="1400" dirty="0"/>
            </a:br>
            <a:r>
              <a:rPr lang="ar-SA" sz="1400" dirty="0"/>
              <a:t>2- يساعدك على التعامل مع آلام الرقبة</a:t>
            </a:r>
            <a:r>
              <a:rPr lang="en-US" sz="1400" dirty="0"/>
              <a:t/>
            </a:r>
            <a:br>
              <a:rPr lang="en-US" sz="1400" dirty="0"/>
            </a:br>
            <a:r>
              <a:rPr lang="ar-SA" sz="1400" dirty="0"/>
              <a:t>لا تساعدك معظم الوسائد </a:t>
            </a:r>
            <a:r>
              <a:rPr lang="ar-IQ" sz="1400" dirty="0" smtClean="0"/>
              <a:t>على النوم </a:t>
            </a:r>
            <a:r>
              <a:rPr lang="ar-SA" sz="1400" dirty="0" smtClean="0"/>
              <a:t>في </a:t>
            </a:r>
            <a:r>
              <a:rPr lang="ar-SA" sz="1400" dirty="0"/>
              <a:t>الوضع الصحيح، بل يمكن أن تجعل </a:t>
            </a:r>
            <a:r>
              <a:rPr lang="ar-IQ" sz="1400" dirty="0" smtClean="0"/>
              <a:t>وضعيات النوم </a:t>
            </a:r>
            <a:r>
              <a:rPr lang="ar-SA" sz="1400" dirty="0" smtClean="0"/>
              <a:t>أسوأ</a:t>
            </a:r>
            <a:r>
              <a:rPr lang="ar-SA" sz="1400" dirty="0"/>
              <a:t>، ثني رقبتك بأي شكل من الأشكال لفترة طويلة سيجعلك غير مرتاح، والوسائد شديدة الصلابة أو اللينة جدًا قد تؤدي إلى آلام الرقبة.</a:t>
            </a:r>
            <a:r>
              <a:rPr lang="en-US" sz="1400" dirty="0"/>
              <a:t/>
            </a:r>
            <a:br>
              <a:rPr lang="en-US" sz="1400" dirty="0"/>
            </a:br>
            <a:r>
              <a:rPr lang="ar-SA" sz="1400" dirty="0"/>
              <a:t>3- يحارب الصداع</a:t>
            </a:r>
            <a:r>
              <a:rPr lang="en-US" sz="1400" dirty="0"/>
              <a:t/>
            </a:r>
            <a:br>
              <a:rPr lang="en-US" sz="1400" dirty="0"/>
            </a:br>
            <a:r>
              <a:rPr lang="ar-SA" sz="1400" dirty="0"/>
              <a:t>إذا كنت تستيقظ من</a:t>
            </a:r>
            <a:r>
              <a:rPr lang="en-US" sz="1400" u="sng" dirty="0">
                <a:hlinkClick r:id="rId2"/>
              </a:rPr>
              <a:t> </a:t>
            </a:r>
            <a:r>
              <a:rPr lang="ar-IQ" sz="1400" u="sng" dirty="0" smtClean="0"/>
              <a:t>النوم </a:t>
            </a:r>
            <a:r>
              <a:rPr lang="ar-SA" sz="1400" dirty="0" smtClean="0"/>
              <a:t>وأنت </a:t>
            </a:r>
            <a:r>
              <a:rPr lang="ar-SA" sz="1400" dirty="0"/>
              <a:t>تعاني </a:t>
            </a:r>
            <a:r>
              <a:rPr lang="ar-IQ" sz="1400" dirty="0" smtClean="0"/>
              <a:t>من الصداع </a:t>
            </a:r>
            <a:r>
              <a:rPr lang="ar-SA" sz="1400" dirty="0" smtClean="0"/>
              <a:t>أو </a:t>
            </a:r>
            <a:r>
              <a:rPr lang="ar-SA" sz="1400" dirty="0"/>
              <a:t>تشعر بالدوخة، فقد تكون وسادتك هي السبب، الوسائد المرتفعة للغاية تجعل رأسك ورقبتك تدور للأمام وتزيد من توتر عضلات الرقبة، قد يصيبك هذا بالصداع في الصباح بمجرد النهوض من السرير.</a:t>
            </a:r>
            <a:r>
              <a:rPr lang="en-US" sz="1400" dirty="0"/>
              <a:t/>
            </a:r>
            <a:br>
              <a:rPr lang="en-US" sz="1400" dirty="0"/>
            </a:br>
            <a:endParaRPr lang="ar-IQ" sz="1400" dirty="0"/>
          </a:p>
          <a:p>
            <a:pPr algn="r" rtl="1"/>
            <a:endParaRPr lang="en-US" sz="1400" dirty="0"/>
          </a:p>
          <a:p>
            <a:pPr algn="r" rtl="1"/>
            <a:r>
              <a:rPr lang="en-US" sz="1400" dirty="0"/>
              <a:t> </a:t>
            </a:r>
          </a:p>
          <a:p>
            <a:pPr rtl="1"/>
            <a:r>
              <a:rPr lang="en-US" dirty="0"/>
              <a:t> </a:t>
            </a:r>
          </a:p>
        </p:txBody>
      </p:sp>
    </p:spTree>
    <p:extLst>
      <p:ext uri="{BB962C8B-B14F-4D97-AF65-F5344CB8AC3E}">
        <p14:creationId xmlns:p14="http://schemas.microsoft.com/office/powerpoint/2010/main" val="966204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9125" y="457199"/>
            <a:ext cx="7924800" cy="3323987"/>
          </a:xfrm>
          <a:prstGeom prst="rect">
            <a:avLst/>
          </a:prstGeom>
          <a:noFill/>
        </p:spPr>
        <p:txBody>
          <a:bodyPr wrap="square" rtlCol="0">
            <a:spAutoFit/>
          </a:bodyPr>
          <a:lstStyle/>
          <a:p>
            <a:pPr algn="r" rtl="1"/>
            <a:r>
              <a:rPr lang="ar-SA" sz="1400" dirty="0"/>
              <a:t>4- قد يخفف التوتر</a:t>
            </a:r>
            <a:r>
              <a:rPr lang="en-US" sz="1400" dirty="0"/>
              <a:t/>
            </a:r>
            <a:br>
              <a:rPr lang="en-US" sz="1400" dirty="0"/>
            </a:br>
            <a:r>
              <a:rPr lang="ar-SA" sz="1400" dirty="0"/>
              <a:t>إذا كانت وسادتك تجعلك غير مرتاح في الليل، فقد ينتهي بك الأمر إلى التقلب في نومك، كلما زاد عدد </a:t>
            </a:r>
            <a:r>
              <a:rPr lang="ar-IQ" sz="1400" dirty="0" smtClean="0"/>
              <a:t>اضطرابات النوم </a:t>
            </a:r>
            <a:r>
              <a:rPr lang="ar-SA" sz="1400" dirty="0" smtClean="0"/>
              <a:t>لديك</a:t>
            </a:r>
            <a:r>
              <a:rPr lang="ar-SA" sz="1400" dirty="0"/>
              <a:t>، قل الوقت المتاح لجسمك للعديد من الوظائف المهمة التي تحدث أثناء النوم، يمكن أن يؤثر الحرمان المستمر </a:t>
            </a:r>
            <a:r>
              <a:rPr lang="ar-IQ" sz="1400" dirty="0" smtClean="0"/>
              <a:t>من النوم </a:t>
            </a:r>
            <a:r>
              <a:rPr lang="ar-SA" sz="1400" dirty="0" smtClean="0"/>
              <a:t>على </a:t>
            </a:r>
            <a:r>
              <a:rPr lang="ar-SA" sz="1400" dirty="0"/>
              <a:t>مزاجك ومهاراتك في التفكير، وسيؤدي إلى إفراز جسمك للمزيد من </a:t>
            </a:r>
            <a:r>
              <a:rPr lang="ar-IQ" sz="1400" dirty="0" smtClean="0"/>
              <a:t>هرمونات التوتر </a:t>
            </a:r>
            <a:r>
              <a:rPr lang="ar-SA" sz="1400" dirty="0" smtClean="0"/>
              <a:t>أثناء </a:t>
            </a:r>
            <a:r>
              <a:rPr lang="ar-SA" sz="1400" dirty="0"/>
              <a:t>النهار.</a:t>
            </a:r>
            <a:r>
              <a:rPr lang="en-US" sz="1400" dirty="0"/>
              <a:t/>
            </a:r>
            <a:br>
              <a:rPr lang="en-US" sz="1400" dirty="0"/>
            </a:br>
            <a:r>
              <a:rPr lang="ar-SA" sz="1400" dirty="0"/>
              <a:t>5- </a:t>
            </a:r>
            <a:r>
              <a:rPr lang="ar-IQ" sz="1400" dirty="0" smtClean="0"/>
              <a:t>يمنع حب الشباب </a:t>
            </a:r>
            <a:r>
              <a:rPr lang="ar-SA" sz="1400" u="sng" dirty="0" smtClean="0">
                <a:hlinkClick r:id="rId2"/>
              </a:rPr>
              <a:t> </a:t>
            </a:r>
            <a:r>
              <a:rPr lang="ar-SA" sz="1400" dirty="0"/>
              <a:t>بالوجه</a:t>
            </a:r>
            <a:r>
              <a:rPr lang="en-US" sz="1400" dirty="0"/>
              <a:t/>
            </a:r>
            <a:br>
              <a:rPr lang="en-US" sz="1400" dirty="0"/>
            </a:br>
            <a:r>
              <a:rPr lang="ar-SA" sz="1400" dirty="0" smtClean="0"/>
              <a:t>عادة </a:t>
            </a:r>
            <a:r>
              <a:rPr lang="ar-SA" sz="1400" dirty="0"/>
              <a:t>ما يتم الضغط على </a:t>
            </a:r>
            <a:r>
              <a:rPr lang="ar-IQ" sz="1400" dirty="0" smtClean="0"/>
              <a:t>ال</a:t>
            </a:r>
            <a:r>
              <a:rPr lang="ar-SA" sz="1400" dirty="0" smtClean="0"/>
              <a:t>وجه </a:t>
            </a:r>
            <a:r>
              <a:rPr lang="ar-SA" sz="1400" dirty="0"/>
              <a:t>على </a:t>
            </a:r>
            <a:r>
              <a:rPr lang="ar-IQ" sz="1400" dirty="0" smtClean="0"/>
              <a:t>ال</a:t>
            </a:r>
            <a:r>
              <a:rPr lang="ar-SA" sz="1400" dirty="0" smtClean="0"/>
              <a:t>وساد</a:t>
            </a:r>
            <a:r>
              <a:rPr lang="ar-IQ" sz="1400" dirty="0" smtClean="0"/>
              <a:t>ة</a:t>
            </a:r>
            <a:r>
              <a:rPr lang="ar-SA" sz="1400" dirty="0" smtClean="0"/>
              <a:t> </a:t>
            </a:r>
            <a:r>
              <a:rPr lang="ar-SA" sz="1400" dirty="0"/>
              <a:t>معظم الوقت أثناء الليل، ربما لا تغسل كيس الوسادة كل يوم، فهي تجمع الأوساخ والزيوت والغبار المنزلي عليها، كل هذا يمكن أن يؤدي إلى ظهور الحبوب والالتهابات والتجاعيد المبكرة.</a:t>
            </a:r>
            <a:r>
              <a:rPr lang="en-US" sz="1400" dirty="0"/>
              <a:t/>
            </a:r>
            <a:br>
              <a:rPr lang="en-US" sz="1400" dirty="0"/>
            </a:br>
            <a:r>
              <a:rPr lang="ar-SA" sz="1400" dirty="0"/>
              <a:t>6- قد يكون مفيدا </a:t>
            </a:r>
            <a:r>
              <a:rPr lang="ar-IQ" sz="1400" dirty="0" smtClean="0"/>
              <a:t>ل</a:t>
            </a:r>
            <a:r>
              <a:rPr lang="ar-SA" sz="1400" dirty="0" smtClean="0"/>
              <a:t>لشعر</a:t>
            </a:r>
            <a:r>
              <a:rPr lang="en-US" sz="1400" dirty="0"/>
              <a:t/>
            </a:r>
            <a:br>
              <a:rPr lang="en-US" sz="1400" dirty="0"/>
            </a:br>
            <a:r>
              <a:rPr lang="ar-SA" sz="1400" dirty="0"/>
              <a:t>إذا </a:t>
            </a:r>
            <a:r>
              <a:rPr lang="ar-SA" sz="1400" dirty="0" smtClean="0"/>
              <a:t>كن</a:t>
            </a:r>
            <a:r>
              <a:rPr lang="ar-IQ" sz="1400" dirty="0" smtClean="0"/>
              <a:t>ا</a:t>
            </a:r>
            <a:r>
              <a:rPr lang="ar-SA" sz="1400" dirty="0" smtClean="0"/>
              <a:t> </a:t>
            </a:r>
            <a:r>
              <a:rPr lang="ar-IQ" sz="1400" dirty="0" smtClean="0"/>
              <a:t>نستيقض</a:t>
            </a:r>
            <a:r>
              <a:rPr lang="ar-SA" sz="1400" dirty="0" smtClean="0"/>
              <a:t> </a:t>
            </a:r>
            <a:r>
              <a:rPr lang="ar-SA" sz="1400" dirty="0"/>
              <a:t>في الصباح بشعر جاف ومتشابك، فقد </a:t>
            </a:r>
            <a:r>
              <a:rPr lang="ar-IQ" sz="1400" dirty="0" smtClean="0"/>
              <a:t>نرغب</a:t>
            </a:r>
            <a:r>
              <a:rPr lang="ar-SA" sz="1400" dirty="0" smtClean="0"/>
              <a:t> </a:t>
            </a:r>
            <a:r>
              <a:rPr lang="ar-SA" sz="1400" dirty="0"/>
              <a:t>في التخلي عن </a:t>
            </a:r>
            <a:r>
              <a:rPr lang="ar-IQ" sz="1400" dirty="0" smtClean="0"/>
              <a:t>ال</a:t>
            </a:r>
            <a:r>
              <a:rPr lang="ar-SA" sz="1400" dirty="0" smtClean="0"/>
              <a:t>وساد</a:t>
            </a:r>
            <a:r>
              <a:rPr lang="ar-IQ" sz="1400" dirty="0" smtClean="0"/>
              <a:t>ة</a:t>
            </a:r>
            <a:r>
              <a:rPr lang="ar-SA" sz="1400" dirty="0" smtClean="0"/>
              <a:t> </a:t>
            </a:r>
            <a:r>
              <a:rPr lang="ar-SA" sz="1400" dirty="0"/>
              <a:t>من أجل خصلات </a:t>
            </a:r>
            <a:r>
              <a:rPr lang="ar-IQ" sz="1400" dirty="0" smtClean="0"/>
              <a:t>ال</a:t>
            </a:r>
            <a:r>
              <a:rPr lang="ar-SA" sz="1400" dirty="0" smtClean="0"/>
              <a:t>شعر، </a:t>
            </a:r>
            <a:r>
              <a:rPr lang="ar-SA" sz="1400" dirty="0"/>
              <a:t>عندما </a:t>
            </a:r>
            <a:r>
              <a:rPr lang="ar-IQ" sz="1400" dirty="0" smtClean="0"/>
              <a:t>نتقلب </a:t>
            </a:r>
            <a:r>
              <a:rPr lang="ar-SA" sz="1400" dirty="0" smtClean="0"/>
              <a:t> </a:t>
            </a:r>
            <a:r>
              <a:rPr lang="ar-SA" sz="1400" dirty="0"/>
              <a:t>ليلاً، فإن </a:t>
            </a:r>
            <a:r>
              <a:rPr lang="ar-IQ" sz="1400" dirty="0" smtClean="0"/>
              <a:t>ال</a:t>
            </a:r>
            <a:r>
              <a:rPr lang="ar-SA" sz="1400" dirty="0" smtClean="0"/>
              <a:t>شعر يفر </a:t>
            </a:r>
            <a:r>
              <a:rPr lang="ar-SA" sz="1400" dirty="0"/>
              <a:t>بغطاء الوسادة، مما يؤدي إلى تكسره، يمكن لأكياس الوسادة أيضًا امتصاص الزيوت من </a:t>
            </a:r>
            <a:r>
              <a:rPr lang="ar-IQ" sz="1400" dirty="0" smtClean="0"/>
              <a:t>ال</a:t>
            </a:r>
            <a:r>
              <a:rPr lang="ar-SA" sz="1400" dirty="0" smtClean="0"/>
              <a:t>شعر، </a:t>
            </a:r>
            <a:r>
              <a:rPr lang="ar-SA" sz="1400" dirty="0"/>
              <a:t>مما يجعله جافًا وهشًا</a:t>
            </a:r>
            <a:r>
              <a:rPr lang="ar-SA" sz="1400" dirty="0" smtClean="0"/>
              <a:t>.</a:t>
            </a:r>
            <a:endParaRPr lang="ar-IQ" sz="1400" dirty="0" smtClean="0"/>
          </a:p>
          <a:p>
            <a:pPr algn="r" rtl="1"/>
            <a:endParaRPr lang="ar-IQ" sz="1400" dirty="0"/>
          </a:p>
          <a:p>
            <a:pPr algn="r" rtl="1"/>
            <a:endParaRPr lang="ar-IQ" sz="1400" dirty="0" smtClean="0"/>
          </a:p>
          <a:p>
            <a:pPr algn="r" rtl="1"/>
            <a:endParaRPr lang="ar-IQ" sz="1400" dirty="0"/>
          </a:p>
          <a:p>
            <a:pPr algn="r" rtl="1"/>
            <a:r>
              <a:rPr lang="ar-IQ" sz="1400" dirty="0" smtClean="0"/>
              <a:t>ثانيا \ عرض الكتف :</a:t>
            </a:r>
            <a:endParaRPr lang="en-US" sz="1400" dirty="0"/>
          </a:p>
          <a:p>
            <a:pPr algn="r" rtl="1"/>
            <a:r>
              <a:rPr lang="en-US" sz="1400" dirty="0"/>
              <a:t> </a:t>
            </a:r>
            <a:endParaRPr lang="en-US" sz="1400" dirty="0"/>
          </a:p>
        </p:txBody>
      </p:sp>
      <p:pic>
        <p:nvPicPr>
          <p:cNvPr id="3" name="Picture 2" descr="https://3.bp.blogspot.com/-4Fh8C5V7u58/WPjI9y7DDMI/AAAAAAAABgM/61Fbt1oKdyQbev5PMaTskkjEAO_GBZXcgCLcB/s640/Gap%2B-%2BPillow.jp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1038225" y="3581400"/>
            <a:ext cx="5029200" cy="2247900"/>
          </a:xfrm>
          <a:prstGeom prst="rect">
            <a:avLst/>
          </a:prstGeom>
          <a:noFill/>
          <a:ln>
            <a:noFill/>
          </a:ln>
        </p:spPr>
      </p:pic>
    </p:spTree>
    <p:extLst>
      <p:ext uri="{BB962C8B-B14F-4D97-AF65-F5344CB8AC3E}">
        <p14:creationId xmlns:p14="http://schemas.microsoft.com/office/powerpoint/2010/main" val="135429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66750" y="695325"/>
            <a:ext cx="7620000" cy="4832092"/>
          </a:xfrm>
          <a:prstGeom prst="rect">
            <a:avLst/>
          </a:prstGeom>
          <a:noFill/>
        </p:spPr>
        <p:txBody>
          <a:bodyPr wrap="square" rtlCol="0">
            <a:spAutoFit/>
          </a:bodyPr>
          <a:lstStyle/>
          <a:p>
            <a:pPr algn="r"/>
            <a:r>
              <a:rPr lang="ar-IQ" sz="1400" dirty="0" smtClean="0"/>
              <a:t>3- خامة الوسادة </a:t>
            </a:r>
            <a:r>
              <a:rPr lang="ar-SA" sz="1400" dirty="0" smtClean="0"/>
              <a:t>- </a:t>
            </a:r>
            <a:r>
              <a:rPr lang="ar-SA" sz="1400" dirty="0"/>
              <a:t>خامة المخدة الخامة المصنوع منها المخدة الطبية بالإضافة للحشو يجب أن يكونا الأفضل، صحيح أن هذا يعني سعر أعلى ولكن اختيار الجودة يعني مدة أطول للمخدة وراحة أفضل </a:t>
            </a:r>
            <a:r>
              <a:rPr lang="ar-IQ" sz="1400" dirty="0" smtClean="0"/>
              <a:t>ل</a:t>
            </a:r>
            <a:r>
              <a:rPr lang="ar-SA" sz="1400" dirty="0" smtClean="0"/>
              <a:t>لرقب</a:t>
            </a:r>
            <a:r>
              <a:rPr lang="ar-IQ" sz="1400" dirty="0" smtClean="0"/>
              <a:t>ه</a:t>
            </a:r>
            <a:r>
              <a:rPr lang="ar-SA" sz="1400" dirty="0" smtClean="0"/>
              <a:t> و</a:t>
            </a:r>
            <a:r>
              <a:rPr lang="ar-IQ" sz="1400" dirty="0" smtClean="0"/>
              <a:t>لل</a:t>
            </a:r>
            <a:r>
              <a:rPr lang="ar-SA" sz="1400" dirty="0" smtClean="0"/>
              <a:t>ظهر. </a:t>
            </a:r>
            <a:r>
              <a:rPr lang="ar-IQ" sz="1400" dirty="0" smtClean="0"/>
              <a:t>ال</a:t>
            </a:r>
            <a:r>
              <a:rPr lang="ar-SA" sz="1400" dirty="0" smtClean="0"/>
              <a:t>اخت</a:t>
            </a:r>
            <a:r>
              <a:rPr lang="ar-IQ" sz="1400" dirty="0" smtClean="0"/>
              <a:t>ي</a:t>
            </a:r>
            <a:r>
              <a:rPr lang="ar-SA" sz="1400" dirty="0" smtClean="0"/>
              <a:t>ار </a:t>
            </a:r>
            <a:r>
              <a:rPr lang="ar-SA" sz="1400" dirty="0"/>
              <a:t>دائما </a:t>
            </a:r>
            <a:r>
              <a:rPr lang="ar-IQ" sz="1400" dirty="0" smtClean="0"/>
              <a:t>ل</a:t>
            </a:r>
            <a:r>
              <a:rPr lang="ar-SA" sz="1400" dirty="0" smtClean="0"/>
              <a:t>لخامات </a:t>
            </a:r>
            <a:r>
              <a:rPr lang="ar-SA" sz="1400" dirty="0"/>
              <a:t>الأقرب للمواد الطبيعية والمخدات التي يُمكنها أن تتنفس حتى لا يتراكم عليها الأوساخ والعرق.</a:t>
            </a:r>
            <a:r>
              <a:rPr lang="ar-SA" sz="1400" dirty="0" smtClean="0"/>
              <a:t>أنواع </a:t>
            </a:r>
            <a:r>
              <a:rPr lang="ar-SA" sz="1400" dirty="0"/>
              <a:t>المخدات </a:t>
            </a:r>
            <a:r>
              <a:rPr lang="ar-SA" sz="1400" dirty="0" smtClean="0"/>
              <a:t>لا </a:t>
            </a:r>
            <a:r>
              <a:rPr lang="ar-SA" sz="1400" dirty="0"/>
              <a:t>يوجد نوع أو خامة واحدة للمخدات </a:t>
            </a:r>
            <a:r>
              <a:rPr lang="ar-SA" sz="1400" dirty="0" smtClean="0"/>
              <a:t>ا </a:t>
            </a:r>
            <a:r>
              <a:rPr lang="ar-SA" sz="1400" dirty="0"/>
              <a:t>بل أن هناك أنواع متعددة وكل منهم لها مميزاتها وعيوبها وعليكِ الاختيار وفقا لاحتياجتك. </a:t>
            </a:r>
            <a:r>
              <a:rPr lang="en-US" sz="1400" dirty="0" smtClean="0"/>
              <a:t>Down </a:t>
            </a:r>
            <a:r>
              <a:rPr lang="en-US" sz="1400" dirty="0"/>
              <a:t>Pillows </a:t>
            </a:r>
            <a:r>
              <a:rPr lang="ar-SA" sz="1400" dirty="0"/>
              <a:t>تُصنع هذه المخدات من ريش طائر الأوز أو الطب وتكون كبيرة حجما ويُمكن </a:t>
            </a:r>
            <a:endParaRPr lang="ar-IQ" sz="1400" dirty="0" smtClean="0"/>
          </a:p>
          <a:p>
            <a:pPr algn="r"/>
            <a:r>
              <a:rPr lang="ar-SA" sz="1400" dirty="0" smtClean="0"/>
              <a:t>فإذا </a:t>
            </a:r>
            <a:r>
              <a:rPr lang="ar-SA" sz="1400" dirty="0"/>
              <a:t>كُنتِ تُحبين المخدات اللينة والخفيفة والتي تُشعرك بالاسترخاء سيكون هذا الخيار مُميز بالنسبة </a:t>
            </a:r>
            <a:r>
              <a:rPr lang="ar-SA" sz="1400" dirty="0" smtClean="0"/>
              <a:t>لكِ.</a:t>
            </a:r>
            <a:r>
              <a:rPr lang="ar-IQ" sz="1400" dirty="0" smtClean="0"/>
              <a:t>فان</a:t>
            </a:r>
            <a:r>
              <a:rPr lang="ar-SA" sz="1400" dirty="0" smtClean="0"/>
              <a:t> </a:t>
            </a:r>
            <a:r>
              <a:rPr lang="ar-SA" sz="1400" dirty="0"/>
              <a:t>المخدات الطبية</a:t>
            </a:r>
            <a:r>
              <a:rPr lang="en-US" sz="1400" dirty="0"/>
              <a:t> </a:t>
            </a:r>
            <a:r>
              <a:rPr lang="en-US" sz="1400" dirty="0" smtClean="0"/>
              <a:t>Latex </a:t>
            </a:r>
            <a:r>
              <a:rPr lang="en-US" sz="1400" dirty="0"/>
              <a:t>Pillow </a:t>
            </a:r>
            <a:r>
              <a:rPr lang="ar-SA" sz="1400" dirty="0"/>
              <a:t>هى تلك التي تكون مطاطة، لا يُمكنكِ تشكيلها وفقا لما تُريدين، ولكنها تتخذ شكل جسمك ثُم تعود لطبيعتها بعد ذلك. هى أكثر صلابة من مخدات الداون، ولكنها مُريحة ومرنة نوعا ما أيضا. هذا النوع من المخدات مُقاوم للأوساخ ويوفر الدعم لرقبتك وظهرك. المخدات الطبية</a:t>
            </a:r>
            <a:r>
              <a:rPr lang="en-US" sz="1400" dirty="0"/>
              <a:t> Memory Foam </a:t>
            </a:r>
            <a:r>
              <a:rPr lang="ar-SA" sz="1400" dirty="0"/>
              <a:t>يتم حشو هذا النوع من المخدات بمواد كيميائية وأهمهم مادة البولي يورثين. ويُعتبر هذا النوع من المخدات أنيق ومُريح لذلك يُفضله الكثيرون. فهى لا تتكتل وتُدعم الرقبة والظهر بشكل مثالي. المخدات الطبية</a:t>
            </a:r>
            <a:r>
              <a:rPr lang="en-US" sz="1400" dirty="0"/>
              <a:t> Water Pillows </a:t>
            </a:r>
            <a:r>
              <a:rPr lang="ar-SA" sz="1400" dirty="0"/>
              <a:t>هل سمعتِ قبل ذلك عن الوسادات المائية؟ نعم هى وسادة تكون مليئة بالماء بدلا من الريش أو الإسفنج. وتوفر دعم مثالي وثابت للرقبة والرأس وهى مرنة وناعمة ولا يتغير شكلها أثناء النوم. على عكس الوسادات الأخرى التي قد تسقط للأسفل نتيجة وزن الرأس أثناء النوم. لذلك يُفضل الكثيرون المخدات الطبية المائية. المخدات الطبية </a:t>
            </a:r>
            <a:r>
              <a:rPr lang="en-US" sz="1400" dirty="0"/>
              <a:t>Wedge Pillows </a:t>
            </a:r>
            <a:r>
              <a:rPr lang="ar-SA" sz="1400" dirty="0"/>
              <a:t>وهى تلك المُخصصة لمن يُعانون من آلام في </a:t>
            </a:r>
            <a:endParaRPr lang="ar-IQ" sz="1400" dirty="0" smtClean="0"/>
          </a:p>
          <a:p>
            <a:pPr algn="r"/>
            <a:r>
              <a:rPr lang="ar-SA" sz="1400" dirty="0" smtClean="0"/>
              <a:t>الظهر </a:t>
            </a:r>
            <a:r>
              <a:rPr lang="ar-SA" sz="1400" dirty="0"/>
              <a:t>وتكون أكبر حجما من الوسائد العادية وأحيانا تكون مكونة من قطعتين إحداهما للظهر والأخرة للرقبة. </a:t>
            </a:r>
            <a:r>
              <a:rPr lang="ar-IQ" sz="1400" dirty="0" smtClean="0"/>
              <a:t>(سيتم شرحه تفصيلا في المحاضرات اللاحقة )</a:t>
            </a:r>
          </a:p>
          <a:p>
            <a:pPr algn="r"/>
            <a:endParaRPr lang="ar-IQ" sz="1400" dirty="0"/>
          </a:p>
          <a:p>
            <a:pPr algn="r"/>
            <a:endParaRPr lang="ar-IQ" sz="1400" dirty="0" smtClean="0"/>
          </a:p>
          <a:p>
            <a:pPr algn="r"/>
            <a:r>
              <a:rPr lang="ar-SA" sz="1400" dirty="0"/>
              <a:t> </a:t>
            </a:r>
            <a:r>
              <a:rPr lang="ar-IQ" sz="1400" dirty="0" smtClean="0"/>
              <a:t>رابعا \ وزن الوسادة :</a:t>
            </a:r>
            <a:r>
              <a:rPr lang="ar-SA" sz="1400" dirty="0" smtClean="0"/>
              <a:t>يختلف </a:t>
            </a:r>
            <a:r>
              <a:rPr lang="ar-SA" sz="1400" dirty="0"/>
              <a:t>وزن المخدة الطبية وفقا للحشو من الداخل، فمثلا المخدات الريش تكون خفيفة، بينما المطاطية وتلك التي يتم حشوها بمواد كيميائية تكون أثقل</a:t>
            </a:r>
            <a:r>
              <a:rPr lang="ar-SA" sz="1400" dirty="0" smtClean="0"/>
              <a:t>.</a:t>
            </a:r>
            <a:endParaRPr lang="ar-IQ" sz="1400" dirty="0"/>
          </a:p>
          <a:p>
            <a:pPr algn="r"/>
            <a:endParaRPr lang="ar-IQ" sz="1400" dirty="0" smtClean="0"/>
          </a:p>
          <a:p>
            <a:pPr algn="r"/>
            <a:endParaRPr lang="ar-IQ" sz="1400" dirty="0"/>
          </a:p>
          <a:p>
            <a:pPr algn="r"/>
            <a:r>
              <a:rPr lang="ar-IQ" sz="1400" dirty="0" smtClean="0"/>
              <a:t>.</a:t>
            </a:r>
            <a:endParaRPr lang="en-US" sz="1400" dirty="0"/>
          </a:p>
        </p:txBody>
      </p:sp>
    </p:spTree>
    <p:extLst>
      <p:ext uri="{BB962C8B-B14F-4D97-AF65-F5344CB8AC3E}">
        <p14:creationId xmlns:p14="http://schemas.microsoft.com/office/powerpoint/2010/main" val="1172139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457200"/>
            <a:ext cx="8001000" cy="4524315"/>
          </a:xfrm>
          <a:prstGeom prst="rect">
            <a:avLst/>
          </a:prstGeom>
          <a:noFill/>
        </p:spPr>
        <p:txBody>
          <a:bodyPr wrap="square" rtlCol="0">
            <a:spAutoFit/>
          </a:bodyPr>
          <a:lstStyle/>
          <a:p>
            <a:pPr algn="r"/>
            <a:r>
              <a:rPr lang="ar-IQ" sz="1400" dirty="0"/>
              <a:t>خامسا \ اختيار الحشوة وكميتها : هناك مجموعه من خيارات الحشو او التعبئة المتاحة للوسائد .ليس هناك ماهو الافضل على الاطلاق فجميعها لها عيوب ومزايا </a:t>
            </a:r>
            <a:r>
              <a:rPr lang="ar-SA" sz="1400" dirty="0" smtClean="0"/>
              <a:t>وأشار </a:t>
            </a:r>
            <a:r>
              <a:rPr lang="ar-SA" sz="1400" dirty="0"/>
              <a:t>إلى أن </a:t>
            </a:r>
            <a:r>
              <a:rPr lang="ar-SA" sz="1400" dirty="0" smtClean="0"/>
              <a:t>اختبار </a:t>
            </a:r>
            <a:r>
              <a:rPr lang="ar-IQ" sz="1400" dirty="0"/>
              <a:t>ا</a:t>
            </a:r>
            <a:r>
              <a:rPr lang="ar-SA" sz="1400" dirty="0" smtClean="0"/>
              <a:t>لوسادة</a:t>
            </a:r>
            <a:r>
              <a:rPr lang="ar-SA" sz="1400" dirty="0"/>
              <a:t>، هو الطي، حيث يتم طي الوسادة من المنتصف، وإذا عادت إلى شكلها الأصلي بعد تركها، فهذا دليل على أنها مازالت جيدة والحشو داخلها متين، وإذا كانت الوسادة كبيرة، فيجب طيها عدة مرات وليس مرة واحدة من المنتصف فقط؛ للتأكد من أن كل الأجزاء فيها سليمة- بحسب موقع "طبيب النوم" الأمريكي التابع لدكتور مايكل بريوس</a:t>
            </a:r>
            <a:r>
              <a:rPr lang="en-US" sz="1400" dirty="0"/>
              <a:t>.</a:t>
            </a:r>
          </a:p>
          <a:p>
            <a:pPr algn="r"/>
            <a:r>
              <a:rPr lang="ar-SA" sz="1400" dirty="0"/>
              <a:t>وأكد أنه بعد اتخاذ قرار باستبدال الوسادة، يجب شراء واحدة بناءً على مواصفات معينة، منها اختيار الحشوة، فهناك وسائد ناعمة تحتوي على الريش، ولكنها يمكن أن تسبب الحساسية، ولذلك فمن الأفضل شراء واحدة تتكون من الريش الاصطناعي والبوليستر، لأنها غير مكلفة مقارنة بالأولى، ولا تسبب حساسية مثل غيرها، ولكن يجب عند البحث، اختيار المنتج المدون عليه قوة تعبئة 600 أو أعلى؛ حتى تدوم وقت أطول</a:t>
            </a:r>
            <a:r>
              <a:rPr lang="en-US" sz="1400" dirty="0"/>
              <a:t>.</a:t>
            </a:r>
          </a:p>
          <a:p>
            <a:pPr algn="r"/>
            <a:r>
              <a:rPr lang="ar-SA" sz="1400" dirty="0"/>
              <a:t>وقال إنه في حالة المعاناة من الحساسية، فيجب اختيار وسادة مصنوعة من الصوف؛ لأنها غير مسببة للحساسية ومقاومة للعفن وعث الغبار، كما أنها تزيل الرطوبة من الرأس والرقبة وتساعد في تنظيم حرارة الجسم خلال النوم</a:t>
            </a:r>
            <a:r>
              <a:rPr lang="en-US" sz="1400" dirty="0"/>
              <a:t>.</a:t>
            </a:r>
          </a:p>
          <a:p>
            <a:pPr algn="r"/>
            <a:r>
              <a:rPr lang="ar-SA" sz="1400" dirty="0"/>
              <a:t>وأضاف أنه يمكن أيضًا اختيار الوسادة القطن؛ لأنها لا تسبب الحساسية وتقاوم العفن، وتميل إلى أن تكون مسطحة وثابتة</a:t>
            </a:r>
            <a:r>
              <a:rPr lang="en-US" sz="1400" dirty="0"/>
              <a:t>.</a:t>
            </a:r>
          </a:p>
          <a:p>
            <a:pPr algn="r"/>
            <a:r>
              <a:rPr lang="ar-SA" sz="1400" dirty="0"/>
              <a:t>وأكد أنه </a:t>
            </a:r>
            <a:r>
              <a:rPr lang="ar-SA" sz="1400" dirty="0" smtClean="0"/>
              <a:t>ي</a:t>
            </a:r>
            <a:r>
              <a:rPr lang="ar-IQ" sz="1400" dirty="0" smtClean="0"/>
              <a:t>ج</a:t>
            </a:r>
            <a:r>
              <a:rPr lang="ar-SA" sz="1400" dirty="0" smtClean="0"/>
              <a:t>ب </a:t>
            </a:r>
            <a:r>
              <a:rPr lang="ar-SA" sz="1400" dirty="0"/>
              <a:t>البحث أيضًا عن النسيج، لأن الوسادة المغلفة بالأقمشة الطبيعية تسمح للهواء بالمرور داخلها، وهذا يطيل من عمرها ويحميها </a:t>
            </a:r>
            <a:endParaRPr lang="ar-IQ" sz="1400" dirty="0" smtClean="0"/>
          </a:p>
          <a:p>
            <a:pPr algn="r"/>
            <a:r>
              <a:rPr lang="ar-SA" sz="1400" dirty="0" smtClean="0"/>
              <a:t>من </a:t>
            </a:r>
            <a:r>
              <a:rPr lang="ar-SA" sz="1400" dirty="0"/>
              <a:t>العفن، إضافة إلى التأكد من عدم احتواء الوسادة على علاجات مضادة للميكروبات؛ لأن تزيد من </a:t>
            </a:r>
            <a:r>
              <a:rPr lang="ar-SA" sz="1400" dirty="0" smtClean="0"/>
              <a:t>الحساسية</a:t>
            </a:r>
            <a:r>
              <a:rPr lang="ar-IQ" sz="1400" dirty="0" smtClean="0"/>
              <a:t>.</a:t>
            </a:r>
          </a:p>
          <a:p>
            <a:pPr algn="r"/>
            <a:endParaRPr lang="ar-IQ" sz="1400" dirty="0"/>
          </a:p>
          <a:p>
            <a:pPr algn="r"/>
            <a:endParaRPr lang="ar-IQ" sz="1400" dirty="0" smtClean="0"/>
          </a:p>
          <a:p>
            <a:pPr algn="r"/>
            <a:r>
              <a:rPr lang="ar-IQ" sz="1400" dirty="0" smtClean="0"/>
              <a:t> </a:t>
            </a:r>
            <a:r>
              <a:rPr lang="ar-IQ" sz="1400" dirty="0"/>
              <a:t>سادسا \حجم الوسادة :</a:t>
            </a:r>
            <a:endParaRPr lang="en-US" sz="1400" dirty="0"/>
          </a:p>
          <a:p>
            <a:pPr algn="r"/>
            <a:r>
              <a:rPr lang="ar-IQ" sz="1400" dirty="0" smtClean="0"/>
              <a:t>      </a:t>
            </a:r>
            <a:r>
              <a:rPr lang="ar-SA" sz="1400" dirty="0" smtClean="0"/>
              <a:t>بالنسبة </a:t>
            </a:r>
            <a:r>
              <a:rPr lang="ar-SA" sz="1400" dirty="0"/>
              <a:t>لحجم الوسادة، فإن الحجم القياسي كبير بدرجة كافية، ويجب أن يمكّنك سمك أو وسادتك من النوم مع محاذاة رأسك ورقبتك وكتفيك مع عمودك الفقري </a:t>
            </a:r>
            <a:r>
              <a:rPr lang="ar-IQ" sz="1400" dirty="0" smtClean="0"/>
              <a:t>.</a:t>
            </a:r>
          </a:p>
          <a:p>
            <a:pPr algn="r"/>
            <a:endParaRPr lang="ar-IQ" sz="1400" dirty="0"/>
          </a:p>
          <a:p>
            <a:pPr algn="r"/>
            <a:endParaRPr lang="en-US" dirty="0"/>
          </a:p>
          <a:p>
            <a:pPr algn="r"/>
            <a:r>
              <a:rPr lang="ar-SA" dirty="0"/>
              <a:t> </a:t>
            </a:r>
            <a:endParaRPr lang="en-US" dirty="0"/>
          </a:p>
        </p:txBody>
      </p:sp>
    </p:spTree>
    <p:extLst>
      <p:ext uri="{BB962C8B-B14F-4D97-AF65-F5344CB8AC3E}">
        <p14:creationId xmlns:p14="http://schemas.microsoft.com/office/powerpoint/2010/main" val="324774853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1105</TotalTime>
  <Words>1379</Words>
  <Application>Microsoft Office PowerPoint</Application>
  <PresentationFormat>On-screen Show (4:3)</PresentationFormat>
  <Paragraphs>112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Trek</vt:lpstr>
      <vt:lpstr>دورة \ حشوات وسائد النوم – ما افضل خيار  للفترة من 1-3\3\2022 كلية التربية للبنات \ قسم الاقتصاد المنزلي   المحاضرون  أ.بشرى فاضل صالح  م. شيماء خليل فضيل  م.م.رشا علي رسول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DR.Ahmed Saker 2o1O</cp:lastModifiedBy>
  <cp:revision>32</cp:revision>
  <dcterms:created xsi:type="dcterms:W3CDTF">2006-08-16T00:00:00Z</dcterms:created>
  <dcterms:modified xsi:type="dcterms:W3CDTF">2022-03-01T16:16:09Z</dcterms:modified>
</cp:coreProperties>
</file>