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71" r:id="rId4"/>
    <p:sldId id="272" r:id="rId5"/>
    <p:sldId id="273" r:id="rId6"/>
    <p:sldId id="276" r:id="rId7"/>
    <p:sldId id="258" r:id="rId8"/>
    <p:sldId id="269" r:id="rId9"/>
    <p:sldId id="270" r:id="rId10"/>
    <p:sldId id="266" r:id="rId11"/>
    <p:sldId id="268" r:id="rId12"/>
    <p:sldId id="267" r:id="rId13"/>
    <p:sldId id="264" r:id="rId14"/>
    <p:sldId id="265" r:id="rId15"/>
    <p:sldId id="259" r:id="rId16"/>
    <p:sldId id="263" r:id="rId17"/>
    <p:sldId id="262" r:id="rId18"/>
    <p:sldId id="260" r:id="rId19"/>
    <p:sldId id="261" r:id="rId20"/>
    <p:sldId id="274" r:id="rId21"/>
    <p:sldId id="27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3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1A5ABE-EEB5-47F8-88C0-4F32F648EB0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2138087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5ABE-EEB5-47F8-88C0-4F32F648EB0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1762078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5ABE-EEB5-47F8-88C0-4F32F648EB0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2715143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5ABE-EEB5-47F8-88C0-4F32F648EB0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BF84-90F2-4D5E-A51F-134EC1975DC2}"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38286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5ABE-EEB5-47F8-88C0-4F32F648EB0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302367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D1A5ABE-EEB5-47F8-88C0-4F32F648EB0F}"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1794443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D1A5ABE-EEB5-47F8-88C0-4F32F648EB0F}"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1876078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A5ABE-EEB5-47F8-88C0-4F32F648EB0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2248977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A5ABE-EEB5-47F8-88C0-4F32F648EB0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56260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1A5ABE-EEB5-47F8-88C0-4F32F648EB0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50874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1A5ABE-EEB5-47F8-88C0-4F32F648EB0F}" type="datetimeFigureOut">
              <a:rPr lang="en-US" smtClean="0"/>
              <a:t>2/27/2022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396639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1A5ABE-EEB5-47F8-88C0-4F32F648EB0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1847928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1A5ABE-EEB5-47F8-88C0-4F32F648EB0F}" type="datetimeFigureOut">
              <a:rPr lang="en-US" smtClean="0"/>
              <a:t>2/27/2022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2826743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1A5ABE-EEB5-47F8-88C0-4F32F648EB0F}" type="datetimeFigureOut">
              <a:rPr lang="en-US" smtClean="0"/>
              <a:t>2/27/2022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1596065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D1A5ABE-EEB5-47F8-88C0-4F32F648EB0F}" type="datetimeFigureOut">
              <a:rPr lang="en-US" smtClean="0"/>
              <a:t>2/27/2022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374094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5ABE-EEB5-47F8-88C0-4F32F648EB0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330507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1A5ABE-EEB5-47F8-88C0-4F32F648EB0F}" type="datetimeFigureOut">
              <a:rPr lang="en-US" smtClean="0"/>
              <a:t>2/27/2022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0BF84-90F2-4D5E-A51F-134EC1975DC2}" type="slidenum">
              <a:rPr lang="en-US" smtClean="0"/>
              <a:t>‹#›</a:t>
            </a:fld>
            <a:endParaRPr lang="en-US"/>
          </a:p>
        </p:txBody>
      </p:sp>
    </p:spTree>
    <p:extLst>
      <p:ext uri="{BB962C8B-B14F-4D97-AF65-F5344CB8AC3E}">
        <p14:creationId xmlns:p14="http://schemas.microsoft.com/office/powerpoint/2010/main" val="3162702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8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D1A5ABE-EEB5-47F8-88C0-4F32F648EB0F}" type="datetimeFigureOut">
              <a:rPr lang="en-US" smtClean="0"/>
              <a:t>2/27/2022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A40BF84-90F2-4D5E-A51F-134EC1975DC2}" type="slidenum">
              <a:rPr lang="en-US" smtClean="0"/>
              <a:t>‹#›</a:t>
            </a:fld>
            <a:endParaRPr lang="en-US"/>
          </a:p>
        </p:txBody>
      </p:sp>
    </p:spTree>
    <p:extLst>
      <p:ext uri="{BB962C8B-B14F-4D97-AF65-F5344CB8AC3E}">
        <p14:creationId xmlns:p14="http://schemas.microsoft.com/office/powerpoint/2010/main" val="109994546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22630" y="819268"/>
            <a:ext cx="5194242" cy="2060627"/>
          </a:xfrm>
          <a:prstGeom prst="rect">
            <a:avLst/>
          </a:prstGeom>
        </p:spPr>
      </p:pic>
      <p:sp>
        <p:nvSpPr>
          <p:cNvPr id="5" name="Rectangle 4"/>
          <p:cNvSpPr/>
          <p:nvPr/>
        </p:nvSpPr>
        <p:spPr>
          <a:xfrm>
            <a:off x="2905496" y="3752444"/>
            <a:ext cx="6096000" cy="1544846"/>
          </a:xfrm>
          <a:prstGeom prst="rect">
            <a:avLst/>
          </a:prstGeom>
        </p:spPr>
        <p:txBody>
          <a:bodyPr>
            <a:spAutoFit/>
          </a:bodyPr>
          <a:lstStyle/>
          <a:p>
            <a:pPr algn="ctr" rtl="1">
              <a:lnSpc>
                <a:spcPct val="115000"/>
              </a:lnSpc>
              <a:spcAft>
                <a:spcPts val="800"/>
              </a:spcAft>
            </a:pPr>
            <a:r>
              <a:rPr lang="ar-SA" sz="2400" b="1"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 (فيروس كورونا) لدى الرُّضَّع والأطفال</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IQ" sz="2400" b="1" dirty="0" err="1" smtClean="0">
                <a:effectLst/>
                <a:latin typeface="Calibri" panose="020F0502020204030204" pitchFamily="34" charset="0"/>
                <a:ea typeface="Calibri" panose="020F0502020204030204" pitchFamily="34" charset="0"/>
                <a:cs typeface="Times New Roman" panose="02020603050405020304" pitchFamily="18" charset="0"/>
              </a:rPr>
              <a:t>م.م</a:t>
            </a:r>
            <a:r>
              <a:rPr lang="ar-IQ" sz="2400" b="1" dirty="0" smtClean="0">
                <a:effectLst/>
                <a:latin typeface="Calibri" panose="020F0502020204030204" pitchFamily="34" charset="0"/>
                <a:ea typeface="Calibri" panose="020F0502020204030204" pitchFamily="34" charset="0"/>
                <a:cs typeface="Times New Roman" panose="02020603050405020304" pitchFamily="18" charset="0"/>
              </a:rPr>
              <a:t> نور حسين عبد الجليل</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IQ" sz="2400" b="1" dirty="0" smtClean="0">
                <a:effectLst/>
                <a:latin typeface="Calibri" panose="020F0502020204030204" pitchFamily="34" charset="0"/>
                <a:ea typeface="Calibri" panose="020F0502020204030204" pitchFamily="34" charset="0"/>
                <a:cs typeface="Times New Roman" panose="02020603050405020304" pitchFamily="18" charset="0"/>
              </a:rPr>
              <a:t>بالتعاون مع وحدة التعليم المستمر 31/3/2022</a:t>
            </a:r>
            <a:endParaRPr lang="en-US" sz="24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56475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0681" y="2215323"/>
            <a:ext cx="8098972" cy="1938992"/>
          </a:xfrm>
          <a:prstGeom prst="rect">
            <a:avLst/>
          </a:prstGeom>
        </p:spPr>
        <p:txBody>
          <a:bodyPr wrap="square">
            <a:spAutoFit/>
          </a:bodyPr>
          <a:lstStyle/>
          <a:p>
            <a:pPr algn="r" rtl="1"/>
            <a:r>
              <a:rPr lang="ar-SA" sz="2400" b="1" dirty="0" smtClean="0">
                <a:effectLst/>
                <a:latin typeface="Times New Roman" panose="02020603050405020304" pitchFamily="18" charset="0"/>
                <a:ea typeface="Times New Roman" panose="02020603050405020304" pitchFamily="18" charset="0"/>
              </a:rPr>
              <a:t>كيف يهاجم الفيروس</a:t>
            </a:r>
            <a:r>
              <a:rPr lang="ar-SA" sz="2400" b="1" u="sng" dirty="0" smtClean="0">
                <a:solidFill>
                  <a:srgbClr val="000000"/>
                </a:solidFill>
                <a:effectLst/>
                <a:latin typeface="Times New Roman" panose="02020603050405020304" pitchFamily="18" charset="0"/>
                <a:ea typeface="Times New Roman" panose="02020603050405020304" pitchFamily="18" charset="0"/>
              </a:rPr>
              <a:t> :</a:t>
            </a:r>
            <a:br>
              <a:rPr lang="ar-SA" sz="2400" b="1" u="sng" dirty="0" smtClean="0">
                <a:solidFill>
                  <a:srgbClr val="000000"/>
                </a:solidFill>
                <a:effectLst/>
                <a:latin typeface="Times New Roman" panose="02020603050405020304" pitchFamily="18" charset="0"/>
                <a:ea typeface="Times New Roman" panose="02020603050405020304" pitchFamily="18" charset="0"/>
              </a:rPr>
            </a:br>
            <a:r>
              <a:rPr lang="ar-SA" sz="2400" dirty="0" smtClean="0">
                <a:solidFill>
                  <a:srgbClr val="000000"/>
                </a:solidFill>
                <a:effectLst/>
                <a:latin typeface="Times New Roman" panose="02020603050405020304" pitchFamily="18" charset="0"/>
                <a:ea typeface="Times New Roman" panose="02020603050405020304" pitchFamily="18" charset="0"/>
              </a:rPr>
              <a:t>وضح الدكتور مجدي عمر، اختصاصي الأطفال في الولايات المتحدة -في حوار خاص للجزيرة نت- إن فيروس كورونا المستجد يهاجم الجسم عبر التسلل من خلال الأنف والفم والعينين إلى داخل الجسم، ويمر بفترة حضانة مدتها ما بين يوم واحد وأسبوعين، قبل أن يستقر في خلايا الجهاز التنفسي وتبدأ هذه الخلايا باستنساخه.</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177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67" y="937207"/>
            <a:ext cx="10414660" cy="4431983"/>
          </a:xfrm>
          <a:prstGeom prst="rect">
            <a:avLst/>
          </a:prstGeom>
        </p:spPr>
        <p:txBody>
          <a:bodyPr wrap="square">
            <a:spAutoFit/>
          </a:bodyPr>
          <a:lstStyle/>
          <a:p>
            <a:pPr algn="r" rtl="1"/>
            <a:r>
              <a:rPr lang="en-US" b="1" dirty="0" smtClean="0">
                <a:solidFill>
                  <a:srgbClr val="000000"/>
                </a:solidFill>
                <a:effectLst/>
                <a:latin typeface="Times New Roman" panose="02020603050405020304" pitchFamily="18" charset="0"/>
                <a:ea typeface="Times New Roman" panose="02020603050405020304" pitchFamily="18" charset="0"/>
              </a:rPr>
              <a:t> </a:t>
            </a:r>
            <a:endParaRPr lang="en-US" sz="1400" dirty="0" smtClean="0">
              <a:effectLst/>
              <a:latin typeface="Times New Roman" panose="02020603050405020304" pitchFamily="18" charset="0"/>
              <a:ea typeface="Times New Roman" panose="02020603050405020304" pitchFamily="18" charset="0"/>
            </a:endParaRPr>
          </a:p>
          <a:p>
            <a:pPr algn="r" rtl="1"/>
            <a:r>
              <a:rPr lang="ar-SA" sz="2400" b="1" dirty="0" smtClean="0">
                <a:solidFill>
                  <a:srgbClr val="000000"/>
                </a:solidFill>
                <a:effectLst/>
                <a:latin typeface="Times New Roman" panose="02020603050405020304" pitchFamily="18" charset="0"/>
                <a:ea typeface="Times New Roman" panose="02020603050405020304" pitchFamily="18" charset="0"/>
              </a:rPr>
              <a:t>هل تختلف آلية عمل فيروس كورونا لدى الأطفال مقارنة مع الكبار</a:t>
            </a:r>
            <a:r>
              <a:rPr lang="ar-SA" sz="2400" dirty="0" smtClean="0">
                <a:solidFill>
                  <a:srgbClr val="000000"/>
                </a:solidFill>
                <a:effectLst/>
                <a:latin typeface="Times New Roman" panose="02020603050405020304" pitchFamily="18" charset="0"/>
                <a:ea typeface="Times New Roman" panose="02020603050405020304" pitchFamily="18" charset="0"/>
              </a:rPr>
              <a:t>؟ </a:t>
            </a:r>
            <a:endParaRPr lang="en-US" sz="2400" dirty="0" smtClean="0">
              <a:effectLst/>
              <a:latin typeface="Times New Roman" panose="02020603050405020304" pitchFamily="18" charset="0"/>
              <a:ea typeface="Times New Roman" panose="02020603050405020304" pitchFamily="18" charset="0"/>
            </a:endParaRPr>
          </a:p>
          <a:p>
            <a:pPr algn="r" rtl="1"/>
            <a:r>
              <a:rPr lang="ar-SA" sz="2400" dirty="0" smtClean="0">
                <a:solidFill>
                  <a:srgbClr val="000000"/>
                </a:solidFill>
                <a:effectLst/>
                <a:latin typeface="Times New Roman" panose="02020603050405020304" pitchFamily="18" charset="0"/>
                <a:ea typeface="Times New Roman" panose="02020603050405020304" pitchFamily="18" charset="0"/>
              </a:rPr>
              <a:t>أجاب الدكتور عمر -الحاصل على البورد الأميركي في طب الأطفال، وزميل جمعية أطباء الأطفال الأميركية- أن نتائج معظم الأبحاث التي جرت تشير إلى عدم وجود اختلاف في آلية عمل الفيروس بين الفئات العمرية، فنسبة تركيز الفيروس في خلايا الأطفال التنفسية مماثلة لما في خلايا الكبار.</a:t>
            </a:r>
            <a:endParaRPr lang="en-US" sz="2400" dirty="0" smtClean="0">
              <a:effectLst/>
              <a:latin typeface="Times New Roman" panose="02020603050405020304" pitchFamily="18" charset="0"/>
              <a:ea typeface="Times New Roman" panose="02020603050405020304" pitchFamily="18" charset="0"/>
            </a:endParaRPr>
          </a:p>
          <a:p>
            <a:pPr algn="r" rtl="1"/>
            <a:r>
              <a:rPr lang="ar-SA" sz="2400" dirty="0" smtClean="0">
                <a:solidFill>
                  <a:srgbClr val="000000"/>
                </a:solidFill>
                <a:effectLst/>
                <a:latin typeface="Times New Roman" panose="02020603050405020304" pitchFamily="18" charset="0"/>
                <a:ea typeface="Times New Roman" panose="02020603050405020304" pitchFamily="18" charset="0"/>
              </a:rPr>
              <a:t>أضاف أن الأطفال معرضون للعدوى بفيروس كورونا بنسب مماثلة للكبار، ولكن الأبحاث مؤخرا تشير إلى أنهم لا ينقلون العدوى في الوسط الذي يعيشون فيه بنفس درجة الكبار، وغالبا ما يصاب الأطفال بالعدوى بسبب اختلاطهم بالكبار المصابين.</a:t>
            </a:r>
            <a:endParaRPr lang="en-US" sz="2400" dirty="0" smtClean="0">
              <a:effectLst/>
              <a:latin typeface="Times New Roman" panose="02020603050405020304" pitchFamily="18" charset="0"/>
              <a:ea typeface="Times New Roman" panose="02020603050405020304" pitchFamily="18" charset="0"/>
            </a:endParaRPr>
          </a:p>
          <a:p>
            <a:pPr algn="r" rtl="1"/>
            <a:r>
              <a:rPr lang="ar-SA" sz="2400" dirty="0" smtClean="0">
                <a:solidFill>
                  <a:srgbClr val="000000"/>
                </a:solidFill>
                <a:effectLst/>
                <a:latin typeface="Times New Roman" panose="02020603050405020304" pitchFamily="18" charset="0"/>
                <a:ea typeface="Times New Roman" panose="02020603050405020304" pitchFamily="18" charset="0"/>
              </a:rPr>
              <a:t>وقال إن الأطفال واليافعين حتى سن العشرين هم أقل الفئات العمرية من حيث الإصابة بمضاعفات شديدة جراء إصابتهم </a:t>
            </a:r>
            <a:r>
              <a:rPr lang="ar-SA" sz="2400" dirty="0" err="1" smtClean="0">
                <a:solidFill>
                  <a:srgbClr val="000000"/>
                </a:solidFill>
                <a:effectLst/>
                <a:latin typeface="Times New Roman" panose="02020603050405020304" pitchFamily="18" charset="0"/>
                <a:ea typeface="Times New Roman" panose="02020603050405020304" pitchFamily="18" charset="0"/>
              </a:rPr>
              <a:t>بكورونا</a:t>
            </a:r>
            <a:r>
              <a:rPr lang="ar-SA" sz="2400" dirty="0" smtClean="0">
                <a:solidFill>
                  <a:srgbClr val="000000"/>
                </a:solidFill>
                <a:effectLst/>
                <a:latin typeface="Times New Roman" panose="02020603050405020304" pitchFamily="18" charset="0"/>
                <a:ea typeface="Times New Roman" panose="02020603050405020304" pitchFamily="18" charset="0"/>
              </a:rPr>
              <a:t>، ومن حيث نسبة الوفيات فيما بينهم.</a:t>
            </a:r>
            <a:endParaRPr lang="en-US" sz="2400" dirty="0" smtClean="0">
              <a:effectLst/>
              <a:latin typeface="Times New Roman" panose="02020603050405020304" pitchFamily="18" charset="0"/>
              <a:ea typeface="Times New Roman" panose="02020603050405020304" pitchFamily="18" charset="0"/>
            </a:endParaRPr>
          </a:p>
          <a:p>
            <a:pPr algn="r" rtl="1"/>
            <a:r>
              <a:rPr lang="ar-SA" sz="2400" dirty="0" smtClean="0">
                <a:solidFill>
                  <a:srgbClr val="000000"/>
                </a:solidFill>
                <a:effectLst/>
                <a:latin typeface="Times New Roman" panose="02020603050405020304" pitchFamily="18" charset="0"/>
                <a:ea typeface="Times New Roman" panose="02020603050405020304" pitchFamily="18" charset="0"/>
              </a:rPr>
              <a:t>وتكون شدة المرض واحتمالات الوفاة بينهم أكثر حدوثا لدى الأطفال دون السنتين، ويلاحظ أيضا أن المضاعفات تزداد عند الأطفال المصابين بأمراض مزمنة في القلب والرئتين وجهاز المناعة.</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022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647" y="550645"/>
            <a:ext cx="10177153" cy="5673348"/>
          </a:xfrm>
          <a:prstGeom prst="rect">
            <a:avLst/>
          </a:prstGeom>
        </p:spPr>
        <p:txBody>
          <a:bodyPr wrap="square">
            <a:spAutoFit/>
          </a:bodyPr>
          <a:lstStyle/>
          <a:p>
            <a:pPr algn="r" rtl="1">
              <a:lnSpc>
                <a:spcPct val="150000"/>
              </a:lnSpc>
              <a:spcAft>
                <a:spcPts val="800"/>
              </a:spcAft>
            </a:pP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دراسة: الأطفال </a:t>
            </a:r>
            <a:r>
              <a:rPr lang="ar-IQ"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الذين </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يحملون فيروس </a:t>
            </a:r>
            <a:r>
              <a:rPr lang="ar-SA" sz="2400" b="1"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24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400" b="1"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a:t>
            </a:r>
            <a:endParaRPr lang="en-US" sz="24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أظهرت دراسة نشرت في يوليو/تموز -ونقلتها رويترز- وجود كميات كبيرة من فيروس كورونا في الجهاز التنفسي العلوي لدى الأطفال دون سن الخامسة.</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وقال الباحثون، الذين نشروا الدراسة في دورية جاما لطب الأطفال، إن فهم احتمال نقل الأطفال للعدوى سيكون أساسيا في عملية تطوير إرشادات الصحة العامة</a:t>
            </a:r>
            <a:r>
              <a:rPr lang="en-US" sz="20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800"/>
              </a:spcAft>
            </a:pP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وقام فريق بحثي من مستشفى آن أند روبرت إتش. لوري وجامعة نورث وسترن في الفترة بين 23 مارس/ آذار و27 أبريل/ نيسان 2020 باختبار </a:t>
            </a:r>
            <a:r>
              <a:rPr lang="ar-SA"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مسحات</a:t>
            </a: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من المرضى الداخليين والخارجيين وقسم الطوارئ ومواقع أخذ </a:t>
            </a:r>
            <a:r>
              <a:rPr lang="ar-SA"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المسحات</a:t>
            </a: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من قائدي السيارة في شيكاغو بولاية </a:t>
            </a:r>
            <a:r>
              <a:rPr lang="ar-SA"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إلينوي</a:t>
            </a:r>
            <a:endParaRPr lang="en-US"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algn="r" rtl="1">
              <a:lnSpc>
                <a:spcPct val="150000"/>
              </a:lnSpc>
              <a:spcAft>
                <a:spcPts val="800"/>
              </a:spcAft>
            </a:pP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وتضمنت الدراسة 145 شخصا، أعمارهم بين شهر واحد و65 عاما، وتتراوح إصاباتهم بمرض </a:t>
            </a:r>
            <a:r>
              <a:rPr lang="ar-SA" sz="20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0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a:t>
            </a:r>
            <a:r>
              <a:rPr lang="ar-SA" sz="20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من خفيفة إلى متوسطة، وتمت دراستهم في 3 مجموعات: الأطفال الذين تقل أعمارهم عن 5 سنوات، والأطفال من 5 إلى 17 عاما، ومن 18 إلى 65 سنة</a:t>
            </a:r>
            <a:r>
              <a:rPr lang="en-US" sz="20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757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0660" y="998929"/>
            <a:ext cx="9832768" cy="3547574"/>
          </a:xfrm>
          <a:prstGeom prst="rect">
            <a:avLst/>
          </a:prstGeom>
        </p:spPr>
        <p:txBody>
          <a:bodyPr wrap="square">
            <a:spAutoFit/>
          </a:bodyPr>
          <a:lstStyle/>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وتشير تحاليلهم إلى أن الأطفال الصغار كانت لديهم كميات من الفيروس في الجهاز التنفسي العلوي تزيد على البالغين بما يتراوح بين 10 أمثال و100 مثل</a:t>
            </a:r>
            <a:r>
              <a:rPr lang="en-US" sz="24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وتوصلت الدراسة إلى أن كميات الفيروس لدى الأطفال الأكبر سنا المصابين بمرض </a:t>
            </a:r>
            <a:r>
              <a:rPr lang="ar-SA" sz="2400" dirty="0" err="1"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4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19</a:t>
            </a:r>
            <a:r>
              <a:rPr lang="ar-SA" sz="2400"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مماثلة للمستويات لدى البالغين ، ووجود كميات أكبر من الحمض النووي الفيروسي، وهو الرموز الوراثية للبروتينات لإنتاج فيروسات جديدة، في الأطفال دون سن الخامسة</a:t>
            </a:r>
            <a:r>
              <a:rPr lang="en-US" sz="2400" dirty="0" smtClean="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لاختبار الإصابة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يستخدم مزود الرعاية الصحية مسحةً طويلة لأخذ عينة من الجزء الخلفي للأنف (مسحة أنفية بلعومية). ثم تُرسَل العينة إلى المختبر لفحصها. إذا كان سعال الطفل مصحوبًا بالبلغم، فقد يرسله الطبيب للمختبر أيضًا</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60496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8161" y="630677"/>
            <a:ext cx="9880270" cy="4146328"/>
          </a:xfrm>
          <a:prstGeom prst="rect">
            <a:avLst/>
          </a:prstGeom>
        </p:spPr>
        <p:txBody>
          <a:bodyPr wrap="square">
            <a:spAutoFit/>
          </a:bodyPr>
          <a:lstStyle/>
          <a:p>
            <a:pPr algn="r" rtl="1">
              <a:lnSpc>
                <a:spcPct val="115000"/>
              </a:lnSpc>
              <a:spcAft>
                <a:spcPts val="800"/>
              </a:spcAft>
            </a:pPr>
            <a:r>
              <a:rPr lang="ar-SA"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b="1" dirty="0" err="1" smtClean="0">
                <a:effectLst/>
                <a:latin typeface="Calibri" panose="020F0502020204030204" pitchFamily="34" charset="0"/>
                <a:ea typeface="Calibri" panose="020F0502020204030204" pitchFamily="34" charset="0"/>
                <a:cs typeface="Times New Roman" panose="02020603050405020304" pitchFamily="18" charset="0"/>
              </a:rPr>
              <a:t>التاثير</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الاجتماعي البيئي </a:t>
            </a:r>
            <a:r>
              <a:rPr lang="ar-SA" sz="2000" b="1" dirty="0" err="1" smtClean="0">
                <a:effectLst/>
                <a:latin typeface="Calibri" panose="020F0502020204030204" pitchFamily="34" charset="0"/>
                <a:ea typeface="Calibri" panose="020F0502020204030204" pitchFamily="34" charset="0"/>
                <a:cs typeface="Times New Roman" panose="02020603050405020304" pitchFamily="18" charset="0"/>
              </a:rPr>
              <a:t>لكوفيد</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 19</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a:lnSpc>
                <a:spcPct val="150000"/>
              </a:lnSpc>
            </a:pPr>
            <a:r>
              <a:rPr lang="ar-SA" sz="2000" dirty="0" smtClean="0">
                <a:effectLst/>
                <a:ea typeface="Calibri" panose="020F0502020204030204" pitchFamily="34" charset="0"/>
                <a:cs typeface="Times New Roman" panose="02020603050405020304" pitchFamily="18" charset="0"/>
              </a:rPr>
              <a:t>يمكن ان يحدث تغييراً سريعاً في السياق الذي يعيش فيه الطفل، فإجراءات الحجر الصحي مثل إغلاق المدارس والقيود على الحركة تعطل الروتين اليومي للأطفال والدعم الاجتماعي الذي يحصلون عليه ، كما يؤدي ذلك إلى ضغوط جديدة على الوالدين ومقدمي الرعاية الذين قد يضطرون إلى العثور على خيارات جديدة لرعاية الأطفال أو أن يتوقفوا عن العمل، كما قد يؤدي الوصم والتمييز المرتبطان بكوفيد-19 إلى جعل الأطفال أكثر عرضة للعنف والضغط النفسي –الاجتماعي، وكذلك بوسع إجراءات السيطرة على المرض التي لا تأخذ بالاعتبار الاحتياجات ونقاط الضعف المحددة للنساء والفتيات أن تزيد المخاطر على حمايتهن وأن تؤدي إلى استخدام آليات سلبية للتعامل مع الوضع، ويزداد الخطر بصفة خاصة للأطفال والأسر الأكثر احتياجاً أصلاً بسبب الإقصاء الاجتماعي -الاقتصادي أو لأولئك الذين يعيشون في ظروف ازدحام شديد</a:t>
            </a:r>
            <a:r>
              <a:rPr lang="en-US" dirty="0" smtClean="0">
                <a:effectLst/>
                <a:latin typeface="Times New Roman" panose="02020603050405020304" pitchFamily="18" charset="0"/>
                <a:ea typeface="Calibri" panose="020F0502020204030204" pitchFamily="34" charset="0"/>
              </a:rPr>
              <a:t>.</a:t>
            </a:r>
            <a:endParaRPr lang="en-US" dirty="0"/>
          </a:p>
        </p:txBody>
      </p:sp>
    </p:spTree>
    <p:extLst>
      <p:ext uri="{BB962C8B-B14F-4D97-AF65-F5344CB8AC3E}">
        <p14:creationId xmlns:p14="http://schemas.microsoft.com/office/powerpoint/2010/main" val="26542478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1615045" y="629393"/>
            <a:ext cx="8490856" cy="5628904"/>
          </a:xfrm>
          <a:prstGeom prst="rect">
            <a:avLst/>
          </a:prstGeom>
          <a:noFill/>
        </p:spPr>
      </p:pic>
    </p:spTree>
    <p:extLst>
      <p:ext uri="{BB962C8B-B14F-4D97-AF65-F5344CB8AC3E}">
        <p14:creationId xmlns:p14="http://schemas.microsoft.com/office/powerpoint/2010/main" val="3014658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ندوات دورات\31   3   تعليم مستمر\images.jpg"/>
          <p:cNvPicPr/>
          <p:nvPr/>
        </p:nvPicPr>
        <p:blipFill>
          <a:blip r:embed="rId2">
            <a:extLst>
              <a:ext uri="{28A0092B-C50C-407E-A947-70E740481C1C}">
                <a14:useLocalDpi xmlns:a14="http://schemas.microsoft.com/office/drawing/2010/main" val="0"/>
              </a:ext>
            </a:extLst>
          </a:blip>
          <a:srcRect/>
          <a:stretch>
            <a:fillRect/>
          </a:stretch>
        </p:blipFill>
        <p:spPr bwMode="auto">
          <a:xfrm>
            <a:off x="980457" y="904482"/>
            <a:ext cx="3390900" cy="1082675"/>
          </a:xfrm>
          <a:prstGeom prst="rect">
            <a:avLst/>
          </a:prstGeom>
          <a:noFill/>
          <a:ln>
            <a:noFill/>
          </a:ln>
        </p:spPr>
      </p:pic>
      <p:sp>
        <p:nvSpPr>
          <p:cNvPr id="3" name="Rectangle 2"/>
          <p:cNvSpPr/>
          <p:nvPr/>
        </p:nvSpPr>
        <p:spPr>
          <a:xfrm>
            <a:off x="9544020" y="904482"/>
            <a:ext cx="1300357" cy="587853"/>
          </a:xfrm>
          <a:prstGeom prst="rect">
            <a:avLst/>
          </a:prstGeom>
        </p:spPr>
        <p:txBody>
          <a:bodyPr wrap="none">
            <a:spAutoFit/>
          </a:bodyPr>
          <a:lstStyle/>
          <a:p>
            <a:pPr algn="r" rtl="1">
              <a:lnSpc>
                <a:spcPct val="115000"/>
              </a:lnSpc>
              <a:spcAft>
                <a:spcPts val="800"/>
              </a:spcAft>
            </a:pPr>
            <a:r>
              <a:rPr lang="ar-IQ" sz="2800" b="1" dirty="0">
                <a:latin typeface="Calibri" panose="020F0502020204030204" pitchFamily="34" charset="0"/>
                <a:ea typeface="Calibri" panose="020F0502020204030204" pitchFamily="34" charset="0"/>
                <a:cs typeface="Times New Roman" panose="02020603050405020304" pitchFamily="18" charset="0"/>
              </a:rPr>
              <a:t>ا</a:t>
            </a:r>
            <a:r>
              <a:rPr lang="ar-SA" sz="2800" b="1" dirty="0" smtClean="0">
                <a:effectLst/>
                <a:latin typeface="Calibri" panose="020F0502020204030204" pitchFamily="34" charset="0"/>
                <a:ea typeface="Calibri" panose="020F0502020204030204" pitchFamily="34" charset="0"/>
                <a:cs typeface="Times New Roman" panose="02020603050405020304" pitchFamily="18" charset="0"/>
              </a:rPr>
              <a:t>لتوصيات</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8738083" y="1513366"/>
            <a:ext cx="2601994" cy="400110"/>
          </a:xfrm>
          <a:prstGeom prst="rect">
            <a:avLst/>
          </a:prstGeom>
        </p:spPr>
        <p:txBody>
          <a:bodyPr wrap="none">
            <a:spAutoFit/>
          </a:bodyPr>
          <a:lstStyle/>
          <a:p>
            <a:r>
              <a:rPr lang="ar-IQ" sz="2000" dirty="0" smtClean="0">
                <a:effectLst/>
                <a:ea typeface="Calibri" panose="020F0502020204030204" pitchFamily="34" charset="0"/>
                <a:cs typeface="Times New Roman" panose="02020603050405020304" pitchFamily="18" charset="0"/>
              </a:rPr>
              <a:t>1</a:t>
            </a:r>
            <a:r>
              <a:rPr lang="ar-SA" sz="2000" dirty="0" smtClean="0">
                <a:effectLst/>
                <a:ea typeface="Calibri" panose="020F0502020204030204" pitchFamily="34" charset="0"/>
                <a:cs typeface="Times New Roman" panose="02020603050405020304" pitchFamily="18" charset="0"/>
              </a:rPr>
              <a:t>-</a:t>
            </a:r>
            <a:r>
              <a:rPr lang="ar-SA" sz="2000" b="1" dirty="0" smtClean="0">
                <a:effectLst/>
                <a:ea typeface="Calibri" panose="020F0502020204030204" pitchFamily="34" charset="0"/>
                <a:cs typeface="Times New Roman" panose="02020603050405020304" pitchFamily="18" charset="0"/>
              </a:rPr>
              <a:t>المحافظة على نظافة اليدين</a:t>
            </a:r>
            <a:endParaRPr lang="en-US" sz="2000" dirty="0"/>
          </a:p>
        </p:txBody>
      </p:sp>
      <p:sp>
        <p:nvSpPr>
          <p:cNvPr id="7" name="Rectangle 6"/>
          <p:cNvSpPr/>
          <p:nvPr/>
        </p:nvSpPr>
        <p:spPr>
          <a:xfrm>
            <a:off x="5292437" y="1965804"/>
            <a:ext cx="6096000" cy="1150571"/>
          </a:xfrm>
          <a:prstGeom prst="rect">
            <a:avLst/>
          </a:prstGeom>
        </p:spPr>
        <p:txBody>
          <a:bodyPr>
            <a:spAutoFit/>
          </a:bodyPr>
          <a:lstStyle/>
          <a:p>
            <a:pPr algn="r" rtl="1">
              <a:lnSpc>
                <a:spcPct val="115000"/>
              </a:lnSpc>
              <a:spcAft>
                <a:spcPts val="800"/>
              </a:spcAft>
            </a:pPr>
            <a:r>
              <a:rPr lang="ar-SA" dirty="0" smtClean="0">
                <a:effectLst/>
                <a:latin typeface="Calibri" panose="020F0502020204030204" pitchFamily="34" charset="0"/>
                <a:ea typeface="Calibri" panose="020F0502020204030204" pitchFamily="34" charset="0"/>
                <a:cs typeface="Times New Roman" panose="02020603050405020304" pitchFamily="18" charset="0"/>
              </a:rPr>
              <a:t>يجب غسل اليدين كثيرًا بالماء والصابون لمدة 20 ثانية على الأقل، أو استخدام مطهر يدوي يحتوي على الكحول بنسبة 60٪ على الأقل.</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980457" y="2987226"/>
            <a:ext cx="3029975" cy="877900"/>
          </a:xfrm>
          <a:prstGeom prst="rect">
            <a:avLst/>
          </a:prstGeom>
        </p:spPr>
      </p:pic>
      <p:sp>
        <p:nvSpPr>
          <p:cNvPr id="9" name="Rectangle 8"/>
          <p:cNvSpPr/>
          <p:nvPr/>
        </p:nvSpPr>
        <p:spPr>
          <a:xfrm>
            <a:off x="8975597" y="2910934"/>
            <a:ext cx="2412840" cy="423834"/>
          </a:xfrm>
          <a:prstGeom prst="rect">
            <a:avLst/>
          </a:prstGeom>
        </p:spPr>
        <p:txBody>
          <a:bodyPr wrap="none">
            <a:spAutoFit/>
          </a:bodyPr>
          <a:lstStyle/>
          <a:p>
            <a:pPr algn="r" rtl="1">
              <a:lnSpc>
                <a:spcPct val="115000"/>
              </a:lnSpc>
              <a:spcAft>
                <a:spcPts val="800"/>
              </a:spcAft>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2- </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يجب تغطية الفم والأنف</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Rectangle 9"/>
          <p:cNvSpPr/>
          <p:nvPr/>
        </p:nvSpPr>
        <p:spPr>
          <a:xfrm>
            <a:off x="5434940" y="3537516"/>
            <a:ext cx="6096000" cy="729430"/>
          </a:xfrm>
          <a:prstGeom prst="rect">
            <a:avLst/>
          </a:prstGeom>
        </p:spPr>
        <p:txBody>
          <a:bodyPr>
            <a:spAutoFit/>
          </a:bodyPr>
          <a:lstStyle/>
          <a:p>
            <a:pPr algn="r" rtl="1">
              <a:lnSpc>
                <a:spcPct val="115000"/>
              </a:lnSpc>
              <a:spcAft>
                <a:spcPts val="800"/>
              </a:spcAft>
            </a:pPr>
            <a:r>
              <a:rPr lang="ar-SA" dirty="0" smtClean="0">
                <a:effectLst/>
                <a:latin typeface="Calibri" panose="020F0502020204030204" pitchFamily="34" charset="0"/>
                <a:ea typeface="Calibri" panose="020F0502020204030204" pitchFamily="34" charset="0"/>
                <a:cs typeface="Times New Roman" panose="02020603050405020304" pitchFamily="18" charset="0"/>
              </a:rPr>
              <a:t>بمرفق أو بمنديل عند السعال أو العطس ، التخلص من المناديل المستعملة ثم غسل اليدين، تجنب لمس العينين والأنف والفم.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p:cNvSpPr/>
          <p:nvPr/>
        </p:nvSpPr>
        <p:spPr>
          <a:xfrm>
            <a:off x="5292437" y="4833708"/>
            <a:ext cx="6096000" cy="744627"/>
          </a:xfrm>
          <a:prstGeom prst="rect">
            <a:avLst/>
          </a:prstGeom>
        </p:spPr>
        <p:txBody>
          <a:bodyPr>
            <a:spAutoFit/>
          </a:bodyPr>
          <a:lstStyle/>
          <a:p>
            <a:pPr algn="r" rtl="1">
              <a:lnSpc>
                <a:spcPct val="115000"/>
              </a:lnSpc>
              <a:spcAft>
                <a:spcPts val="800"/>
              </a:spcAft>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3-على الأهل أن يطلبوا</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dirty="0" smtClean="0">
                <a:effectLst/>
                <a:latin typeface="Calibri" panose="020F0502020204030204" pitchFamily="34" charset="0"/>
                <a:ea typeface="Calibri" panose="020F0502020204030204" pitchFamily="34" charset="0"/>
                <a:cs typeface="Times New Roman" panose="02020603050405020304" pitchFamily="18" charset="0"/>
              </a:rPr>
              <a:t>من أطفالهم غسل أيديهم فورًا بعد العودة إلى المنزل، وكذلك بعد استخدام الحمام وقبل تناول الطعام أو إعداده.</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1942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46069" y="1157252"/>
            <a:ext cx="2680542" cy="423834"/>
          </a:xfrm>
          <a:prstGeom prst="rect">
            <a:avLst/>
          </a:prstGeom>
        </p:spPr>
        <p:txBody>
          <a:bodyPr wrap="none">
            <a:spAutoFit/>
          </a:bodyPr>
          <a:lstStyle/>
          <a:p>
            <a:pPr algn="r" rtl="1">
              <a:lnSpc>
                <a:spcPct val="115000"/>
              </a:lnSpc>
              <a:spcAft>
                <a:spcPts val="800"/>
              </a:spcAft>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4-الالتزام بالتباعد الاجتماعي</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1199408" y="729740"/>
            <a:ext cx="5639048" cy="1882831"/>
          </a:xfrm>
          <a:prstGeom prst="rect">
            <a:avLst/>
          </a:prstGeom>
          <a:noFill/>
        </p:spPr>
      </p:pic>
      <p:sp>
        <p:nvSpPr>
          <p:cNvPr id="4" name="Rectangle 3"/>
          <p:cNvSpPr/>
          <p:nvPr/>
        </p:nvSpPr>
        <p:spPr>
          <a:xfrm>
            <a:off x="570016" y="3224865"/>
            <a:ext cx="10875447" cy="2349874"/>
          </a:xfrm>
          <a:prstGeom prst="rect">
            <a:avLst/>
          </a:prstGeom>
        </p:spPr>
        <p:txBody>
          <a:bodyPr wrap="square">
            <a:spAutoFit/>
          </a:bodyPr>
          <a:lstStyle/>
          <a:p>
            <a:pPr algn="r">
              <a:lnSpc>
                <a:spcPct val="150000"/>
              </a:lnSpc>
            </a:pPr>
            <a:r>
              <a:rPr lang="ar-SA" sz="2000" dirty="0" smtClean="0">
                <a:effectLst/>
                <a:ea typeface="Calibri" panose="020F0502020204030204" pitchFamily="34" charset="0"/>
                <a:cs typeface="Times New Roman" panose="02020603050405020304" pitchFamily="18" charset="0"/>
              </a:rPr>
              <a:t>تأكد من أن طفلك وجميع أفراد أسرتك يتجنبون المخالطة اللصيقة (ضمن 6 أقدام أو مترين) مع أي شخص لا يسكن في منزلك. ونظراً لأن الفيروس يمكن أن ينتقل حتى عن طريق أشخاص غير مصابين بأعراض، فإن تجنُب اللعب المباشر مع بقية الأطفال يشكل أقل نسبة خطورة. أما اللعب مباشرة مع نفس العائلة أو نفس الصديق الملتزم بالتدابير الوقائية فإن خطورته متوسطة. إذا سمحْت للأطفال بلقاء بعضهم من أجل اللعب، فخصص لهم مساحة خارج المنزل للعب وتأكد من إبقاء الأطفال على بعد 6 أقدام من بعضهم البعض. لتبسيط الأمر على طفلك، يمكنك وصف هذه المسافة بأنها مقارِبة لطول الباب أو طول الدراجة الهوائية المخصصة للكبار. </a:t>
            </a:r>
            <a:endParaRPr lang="en-US" sz="2000" dirty="0"/>
          </a:p>
        </p:txBody>
      </p:sp>
    </p:spTree>
    <p:extLst>
      <p:ext uri="{BB962C8B-B14F-4D97-AF65-F5344CB8AC3E}">
        <p14:creationId xmlns:p14="http://schemas.microsoft.com/office/powerpoint/2010/main" val="2608164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527" y="608177"/>
            <a:ext cx="10117777" cy="3900555"/>
          </a:xfrm>
          <a:prstGeom prst="rect">
            <a:avLst/>
          </a:prstGeom>
        </p:spPr>
        <p:txBody>
          <a:bodyPr wrap="square">
            <a:spAutoFit/>
          </a:bodyPr>
          <a:lstStyle/>
          <a:p>
            <a:pPr marL="285750" indent="-285750" algn="r" rtl="1">
              <a:lnSpc>
                <a:spcPct val="115000"/>
              </a:lnSpc>
              <a:spcAft>
                <a:spcPts val="800"/>
              </a:spcAft>
              <a:buFontTx/>
              <a:buChar char="-"/>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ويجب على الأهل أن يوضحوا</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للأطفال الصغار كيفية إدخال الصابون بين أصابعهم وإيصاله لأطراف الأصابع والإبهامين وظاهر اليد. ننصح بتشجيع الأطفال على تأدية أغنية "سنة حلوة يا جميل" بالكامل مرتين (بمجموع 20 ثانية تقريبًا) حتى يقضوا الوقت الذي يحتاجونه لتنظيف أيديهم</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endParaRPr lang="ar-IQ"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171450" indent="-171450" algn="r" rtl="1">
              <a:lnSpc>
                <a:spcPct val="115000"/>
              </a:lnSpc>
              <a:spcAft>
                <a:spcPts val="800"/>
              </a:spcAft>
              <a:buFontTx/>
              <a:buChar char="-"/>
            </a:pPr>
            <a:endParaRPr lang="ar-IQ" sz="2000" dirty="0">
              <a:latin typeface="Times New Roman" panose="02020603050405020304" pitchFamily="18" charset="0"/>
              <a:ea typeface="Calibri" panose="020F0502020204030204" pitchFamily="34" charset="0"/>
              <a:cs typeface="Arial" panose="020B0604020202020204" pitchFamily="34" charset="0"/>
            </a:endParaRPr>
          </a:p>
          <a:p>
            <a:pPr marL="171450" indent="-171450" algn="r" rtl="1">
              <a:lnSpc>
                <a:spcPct val="115000"/>
              </a:lnSpc>
              <a:spcAft>
                <a:spcPts val="800"/>
              </a:spcAft>
              <a:buFontTx/>
              <a:buChar char="-"/>
            </a:pPr>
            <a:endParaRPr lang="ar-IQ" sz="2000" dirty="0" smtClean="0">
              <a:effectLst/>
              <a:latin typeface="Times New Roman" panose="02020603050405020304" pitchFamily="18" charset="0"/>
              <a:ea typeface="Calibri" panose="020F0502020204030204" pitchFamily="34" charset="0"/>
              <a:cs typeface="Arial" panose="020B0604020202020204" pitchFamily="34" charset="0"/>
            </a:endParaRPr>
          </a:p>
          <a:p>
            <a:pPr marL="171450" indent="-171450" algn="r" rtl="1">
              <a:lnSpc>
                <a:spcPct val="115000"/>
              </a:lnSpc>
              <a:spcAft>
                <a:spcPts val="800"/>
              </a:spcAft>
              <a:buFontTx/>
              <a:buChar char="-"/>
            </a:pPr>
            <a:r>
              <a:rPr lang="ar-SA" sz="2000" b="1" dirty="0"/>
              <a:t>-الحد من الأنشطة التي تتطلب استخدام</a:t>
            </a:r>
            <a:r>
              <a:rPr lang="ar-SA" sz="2000" dirty="0"/>
              <a:t> </a:t>
            </a:r>
            <a:r>
              <a:rPr lang="ar-SA" sz="2000" b="1" dirty="0"/>
              <a:t>أدوات لعب مشتركة</a:t>
            </a:r>
            <a:r>
              <a:rPr lang="ar-SA" sz="2000" dirty="0"/>
              <a:t>، مثل كرة السلة، أو الألعاب التي لا تتيح مجالًا للتباعد الجسدي. بدلا من ذلك، ننصح بتشجيع الطفل على الاستمرار بالتواصل مع الأصدقاء والأعزاء من خلال المكالمات الهاتفية أو محادثات الفيديو. ومن الأفكار الجديرة بالتجريب استخدام وسائل التواصل الاجتماعي لتنظيم ولائم عائلية عن بُعد، أو استخدام التكنولوجيا لكي يلعب الأطفال مع أقرانهم من العائلة عبر الإنترنت لإبقائهم منشغلين</a:t>
            </a:r>
            <a:r>
              <a:rPr lang="en-US" sz="2000" dirty="0"/>
              <a:t>.</a:t>
            </a:r>
          </a:p>
          <a:p>
            <a:pPr marL="171450" indent="-171450" algn="r" rtl="1">
              <a:lnSpc>
                <a:spcPct val="115000"/>
              </a:lnSpc>
              <a:spcAft>
                <a:spcPts val="800"/>
              </a:spcAft>
              <a:buFontTx/>
              <a:buChar char="-"/>
            </a:pP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3857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486888"/>
            <a:ext cx="10462161" cy="5297476"/>
          </a:xfrm>
          <a:prstGeom prst="rect">
            <a:avLst/>
          </a:prstGeom>
        </p:spPr>
        <p:txBody>
          <a:bodyPr wrap="square">
            <a:spAutoFit/>
          </a:bodyPr>
          <a:lstStyle/>
          <a:p>
            <a:pPr algn="r" rtl="1">
              <a:lnSpc>
                <a:spcPct val="115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6-تنظيف وتطهير المنزل</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يجب يوميًا تنظيف أسطح الأماكن المشتركة التي تُلمَس بشكل متكرر، مثل الطاولات ومقابض الأبواب والكراسي ومفاتيح الإنارة وأجهزة التحكم عن بعد والإلكترونيات والمكاتب والمراحيض والأحواض. يجب أيضًا تنظيف المناطق التي تتسخ بسهولة، والأسطح التي يلمسها طفلك كثيرًا، كهيكل سرير الطفل وطاولة اللعب وخزانة الألعاب والألعاب نفسها. وينبغي استخدام الماء والصابون لتنظيف الألعاب التي يضعها الطفل في فمه، مع الحرص على شطف الصابون وتجفيف الألعاب. وعلى الأهل أن يغسلوا فراش الطفل وألعابه المحشوة القابلة للغسل حسب الحاجة على أعلى درجة حرارة مناسبة، ويجب تجفيف هذه الأشياء بالكامل بعد غسلها. ويجب على الأهل أيضًا غسل أيديهم مباشرة بعد لمس أغراض الطفل. في حال اعتناء الأهل بطفل مصاب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19، يجب عليهم غسل أيديهم بعد تغيير الحفاضات أو لمس فراش الطفل أو ألعابه أو زجاجات الإرضاع الخاصة به</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endParaRPr lang="ar-IQ" sz="2000" dirty="0" smtClean="0">
              <a:effectLst/>
              <a:latin typeface="Times New Roman" panose="02020603050405020304" pitchFamily="18" charset="0"/>
              <a:ea typeface="Calibri" panose="020F0502020204030204" pitchFamily="34" charset="0"/>
              <a:cs typeface="Arial" panose="020B0604020202020204" pitchFamily="34" charset="0"/>
            </a:endParaRPr>
          </a:p>
          <a:p>
            <a:pPr algn="r" rtl="1">
              <a:lnSpc>
                <a:spcPct val="115000"/>
              </a:lnSpc>
              <a:spcAft>
                <a:spcPts val="800"/>
              </a:spcAft>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7-ارتداء الكمامات </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تنصح مراكز مكافحة الأمراض والوقاية منها</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 (CDC) </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بارتداء الكمامات في الأماكن العامة المغلقة وفي الهواء الطلق عند ارتفاع خطر انتقال عدوى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مثلما يحدث خلال الفعاليات والأنشطة المزدحمة. وتختلف التعليمات الإضافية المتعلقة بالكمامات بناءً على ما إذا كنت قد أخذت اللقاح أم لا. إذا كان الطفل بعُمْر عامين أو أكثر، ننصح الأهل بجعله يرتدي كمامة عند تواجده حول أشخاص من خارج المنزل، وذلك لمنع انتقال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للآخرين. يجب عدم وضع كمامة على وجه طفل يقل عمره عن عامين، أو أي طفل لديه أي مشاكل في التنفس، أو أي طفل لديه حالة تمنعه من إزالة الكمامة دون مساعدة</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7591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81069"/>
            <a:ext cx="9892145" cy="3888244"/>
          </a:xfrm>
          <a:prstGeom prst="rect">
            <a:avLst/>
          </a:prstGeom>
        </p:spPr>
        <p:txBody>
          <a:bodyPr wrap="square">
            <a:spAutoFit/>
          </a:bodyPr>
          <a:lstStyle/>
          <a:p>
            <a:pPr algn="r" rtl="1">
              <a:lnSpc>
                <a:spcPct val="150000"/>
              </a:lnSpc>
              <a:spcAft>
                <a:spcPts val="800"/>
              </a:spcAft>
            </a:pPr>
            <a:r>
              <a:rPr lang="ar-IQ" sz="3200" b="1" dirty="0" smtClean="0">
                <a:effectLst/>
                <a:latin typeface="Calibri" panose="020F0502020204030204" pitchFamily="34" charset="0"/>
                <a:ea typeface="Calibri" panose="020F0502020204030204" pitchFamily="34" charset="0"/>
                <a:cs typeface="Times New Roman" panose="02020603050405020304" pitchFamily="18" charset="0"/>
              </a:rPr>
              <a:t>تعريف:</a:t>
            </a:r>
            <a:r>
              <a:rPr lang="ar-SA" sz="3200" b="1"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sz="3200" b="1"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3200" b="1"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3200" b="1"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19</a:t>
            </a:r>
            <a:r>
              <a:rPr lang="ar-SA" sz="3200" b="1"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US" sz="32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350"/>
              </a:spcAft>
            </a:pPr>
            <a:r>
              <a:rPr lang="ar-SA" sz="3200"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32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19 :</a:t>
            </a:r>
            <a:r>
              <a:rPr lang="ar-SA" sz="3200"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هومرض</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تنفسي يسببه فيروس تاجي تم اكتشافه حديثاً يسمى سارس- </a:t>
            </a:r>
            <a:r>
              <a:rPr lang="ar-IQ"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كوف </a:t>
            </a:r>
            <a:r>
              <a:rPr lang="en-US" sz="32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2  </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وكلمة </a:t>
            </a:r>
            <a:r>
              <a:rPr lang="ar-SA" sz="3200"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هي اختصار إنجليزي مشكل على النحو التالي: '</a:t>
            </a:r>
            <a:r>
              <a:rPr lang="ar-SA" sz="3200"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كو</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تعني أنه تاجي (من كلمة كورونا الإنجليزية)، </a:t>
            </a:r>
            <a:r>
              <a:rPr lang="ar-SA" sz="3200"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و'في</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 أول حرفين من كلمة فيروس، أما 'د' فتعني أنه مرض</a:t>
            </a:r>
            <a:r>
              <a:rPr lang="en-US" sz="32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من كلمة</a:t>
            </a:r>
            <a:r>
              <a:rPr lang="en-US" sz="32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disease </a:t>
            </a:r>
            <a:r>
              <a:rPr lang="ar-SA" sz="32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الإنجليزية</a:t>
            </a:r>
            <a:r>
              <a:rPr lang="en-US" sz="32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38531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1901" y="825870"/>
            <a:ext cx="10307782" cy="4042132"/>
          </a:xfrm>
          <a:prstGeom prst="rect">
            <a:avLst/>
          </a:prstGeom>
        </p:spPr>
        <p:txBody>
          <a:bodyPr wrap="square">
            <a:spAutoFit/>
          </a:bodyPr>
          <a:lstStyle/>
          <a:p>
            <a:pPr algn="r" rtl="1">
              <a:lnSpc>
                <a:spcPct val="115000"/>
              </a:lnSpc>
              <a:spcAft>
                <a:spcPts val="800"/>
              </a:spcAft>
            </a:pPr>
            <a:r>
              <a:rPr lang="ar-IQ" sz="2000" b="1" dirty="0" smtClean="0">
                <a:latin typeface="Calibri" panose="020F0502020204030204" pitchFamily="34" charset="0"/>
                <a:ea typeface="Calibri" panose="020F0502020204030204" pitchFamily="34" charset="0"/>
                <a:cs typeface="Times New Roman" panose="02020603050405020304" pitchFamily="18" charset="0"/>
              </a:rPr>
              <a:t>8- ا</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لالتزام بجدول لقاحات الطفل ومواعيد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مراجعته الدورية للطبيب. وهذا مهم خصوصًا للرضع والأطفال الصغار دون عمر سنتين. يَستخدم العديد من الأطباء استراتيجيات لفصل المراجعات الطبية الدورية عن الزيارات المَرَضية، ويفحصون الأطفال المرضى في مناطق مفصولة في العيادة أو حتى في منشآت مختلفة. إذا حان وقت الفحص الدوري للطفل، ينبغي أن يتحدث الأهل مع طبيبه بشأن تدابير السلامة المتبعة</a:t>
            </a: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لحماية الطفل من الأمراض الخطيرة الأخرى</a:t>
            </a: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a:t>
            </a:r>
          </a:p>
          <a:p>
            <a:pPr algn="r" rtl="1">
              <a:lnSpc>
                <a:spcPct val="115000"/>
              </a:lnSpc>
              <a:spcAft>
                <a:spcPts val="800"/>
              </a:spcAft>
            </a:pP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9- </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يجب أن لا يُحرَم الطفل</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من تلقي لقاحاته بدافع الخوف من الإصابة بالفيروس المسبب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لكوفيد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يمكن إعطاء لقاح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للأطفال المؤهلين في نفس اليوم المخصص لأخذ اللقاحات الأخر</a:t>
            </a: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بعد الاستشارة الطبية.</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10-</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يمكن أن يجد الأطفال بالذات صعوبةً في اتباع الإرشادات الهادفة لمنع انتشار فيروس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19</a:t>
            </a: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نشجع الأهل على التحلي بالصبر، وأن يكونوا قدوة حسنة لأطفالهم لتشجيعهم على محاكاة تصرفات ذويهم</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41161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49606" y="3223559"/>
            <a:ext cx="2896948" cy="622799"/>
          </a:xfrm>
          <a:prstGeom prst="rect">
            <a:avLst/>
          </a:prstGeom>
        </p:spPr>
        <p:txBody>
          <a:bodyPr wrap="none">
            <a:spAutoFit/>
          </a:bodyPr>
          <a:lstStyle/>
          <a:p>
            <a:pPr algn="r" rtl="1">
              <a:lnSpc>
                <a:spcPct val="115000"/>
              </a:lnSpc>
              <a:spcAft>
                <a:spcPts val="800"/>
              </a:spcAft>
            </a:pPr>
            <a:r>
              <a:rPr lang="ar-IQ" sz="3200" b="1" i="1" dirty="0" smtClean="0">
                <a:effectLst/>
                <a:latin typeface="Calibri" panose="020F0502020204030204" pitchFamily="34" charset="0"/>
                <a:ea typeface="Calibri" panose="020F0502020204030204" pitchFamily="34" charset="0"/>
                <a:cs typeface="Times New Roman" panose="02020603050405020304" pitchFamily="18" charset="0"/>
              </a:rPr>
              <a:t>شكرا لحسن اصغائكم</a:t>
            </a:r>
            <a:endParaRPr lang="en-US" sz="3200" b="1" i="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22777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891" y="485046"/>
            <a:ext cx="10949050" cy="5184111"/>
          </a:xfrm>
          <a:prstGeom prst="rect">
            <a:avLst/>
          </a:prstGeom>
        </p:spPr>
        <p:txBody>
          <a:bodyPr wrap="square">
            <a:spAutoFit/>
          </a:bodyPr>
          <a:lstStyle/>
          <a:p>
            <a:pPr algn="r" rtl="1">
              <a:lnSpc>
                <a:spcPct val="115000"/>
              </a:lnSpc>
              <a:spcAft>
                <a:spcPts val="800"/>
              </a:spcAft>
            </a:pP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هل يصاب الأطفال </a:t>
            </a:r>
            <a:r>
              <a:rPr lang="ar-IQ" sz="2000" b="1" dirty="0" smtClean="0">
                <a:effectLst/>
                <a:latin typeface="Calibri" panose="020F0502020204030204" pitchFamily="34" charset="0"/>
                <a:ea typeface="Calibri" panose="020F0502020204030204" pitchFamily="34" charset="0"/>
                <a:cs typeface="Times New Roman" panose="02020603050405020304" pitchFamily="18" charset="0"/>
              </a:rPr>
              <a:t>ب</a:t>
            </a:r>
            <a:r>
              <a:rPr lang="ar-SA" sz="2000" b="1"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2000" b="1"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000" b="1"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19 </a:t>
            </a:r>
            <a:r>
              <a:rPr lang="ar-SA" sz="20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b="1"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يمكن أن يصاب الأطفال من جميع الأعمار </a:t>
            </a: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ب</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فيروس كورونا 2019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19)، لكن أعراض معظم الأطفال المصابين لا تكون عادة بنفس حدة أعراض البالغين، يصاب معظم الأطفال بأعراض خفيفة أو لا يصابون بأي أعراض على الإطلاق</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فيكونون وسط ناقل للفيروس لعوائلهم </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حسب الأكاديمية الأمريكية لطب الأطفال ورابطة مستشفيات الأطفال، يمثّل الأطفال في الولايات المتحدة 13% تقريبًا من جميع حالات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تشير الأبحاث إلى أن الأطفال الذين تقل أعمارهم عن 10 سنوات (أو تقل عن 14 سنة حسب أبحاث أخرى) هم أقل عرضة للإصابة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19 مقارنة بالأشخاص الذين تبلغ أعمارهم 20 سنة فأكثر</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ومع ذلك، يصاب بعض الأطفال بمرض شديد العدوى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19. ووفقاً لمراكز مكافحة الأمراض والوقاية منها</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 (CDC)</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فقد يحتاجون إلى دخول المستشفى أو العلاج في وحدة العناية المركزة أو لجهاز تنفس اصطناعي لمساعدتهم على التنفس</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بالإضافة لذلك، فإن الأطفال المصابين بالسُمنة والسكري والربو، قد يكونون أكثر عرضة للإصابة بالعدوى </a:t>
            </a:r>
            <a:r>
              <a:rPr lang="ar-SA" sz="20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 19</a:t>
            </a: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و</a:t>
            </a:r>
            <a:r>
              <a:rPr lang="ar-SA" sz="2000" dirty="0" smtClean="0">
                <a:effectLst/>
                <a:latin typeface="Calibri" panose="020F0502020204030204" pitchFamily="34" charset="0"/>
                <a:ea typeface="Calibri" panose="020F0502020204030204" pitchFamily="34" charset="0"/>
                <a:cs typeface="Times New Roman" panose="02020603050405020304" pitchFamily="18" charset="0"/>
              </a:rPr>
              <a:t>الأطفال المصابون بأمراض القلب الخلقية أو الحالات الوراثية أو الحالات التي تؤثر على الجهاز العصبي أو على التمثيل الغذائي قد يكونون أيضًا أكثر عرضة للإصابة بحالة مَرَضية خطيرة في حال العدوى بكوفي</a:t>
            </a:r>
            <a:r>
              <a:rPr lang="ar-IQ" sz="2000" dirty="0" smtClean="0">
                <a:effectLst/>
                <a:latin typeface="Calibri" panose="020F0502020204030204" pitchFamily="34" charset="0"/>
                <a:ea typeface="Calibri" panose="020F0502020204030204" pitchFamily="34" charset="0"/>
                <a:cs typeface="Times New Roman" panose="02020603050405020304" pitchFamily="18" charset="0"/>
              </a:rPr>
              <a:t>د </a:t>
            </a:r>
            <a:r>
              <a:rPr lang="en-US" sz="2000" dirty="0" smtClean="0">
                <a:effectLst/>
                <a:latin typeface="Times New Roman" panose="02020603050405020304" pitchFamily="18" charset="0"/>
                <a:ea typeface="Calibri" panose="020F0502020204030204" pitchFamily="34" charset="0"/>
                <a:cs typeface="Arial" panose="020B0604020202020204" pitchFamily="34" charset="0"/>
              </a:rPr>
              <a:t>19</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93038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397" y="929187"/>
            <a:ext cx="10450286" cy="5051639"/>
          </a:xfrm>
          <a:prstGeom prst="rect">
            <a:avLst/>
          </a:prstGeom>
        </p:spPr>
        <p:txBody>
          <a:bodyPr wrap="square">
            <a:spAutoFit/>
          </a:bodyPr>
          <a:lstStyle/>
          <a:p>
            <a:pPr algn="r" rtl="1">
              <a:lnSpc>
                <a:spcPct val="115000"/>
              </a:lnSpc>
              <a:spcAft>
                <a:spcPts val="800"/>
              </a:spcAft>
            </a:pP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ما تفسير اختلاف ردة فعل الأطفال تجاه </a:t>
            </a:r>
            <a:r>
              <a:rPr lang="ar-SA" sz="2400" b="1"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200000"/>
              </a:lnSpc>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يشير بعض الخبراء إلى أن الأطفال قد لا يتأثرون بشدة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لأن هناك فيروسات كورونا أخرى منتشرة في المجتمع وتسبب بعض الأمراض مثل الزكام</a:t>
            </a:r>
            <a:r>
              <a:rPr lang="ar-IQ" sz="2400" dirty="0" smtClean="0">
                <a:effectLst/>
                <a:latin typeface="Calibri" panose="020F0502020204030204" pitchFamily="34" charset="0"/>
                <a:ea typeface="Calibri" panose="020F0502020204030204" pitchFamily="34" charset="0"/>
                <a:cs typeface="Times New Roman" panose="02020603050405020304" pitchFamily="18" charset="0"/>
              </a:rPr>
              <a:t>،</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ولأن الأطفال يصابون عادة بالزكام، فإن أجهزتهم المناعية قد تكون مهيأة لتزويدهم ببعض الحماية ضد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ومن الممكن أيضًا أن أجهزة المناعة لدى الأطفال تتفاعل مع الفيروس بشكل مختلف عن أجهزة المناعة لدى البالغين </a:t>
            </a:r>
            <a:r>
              <a:rPr lang="ar-IQ" sz="2400" dirty="0" smtClean="0">
                <a:effectLst/>
                <a:latin typeface="Calibri" panose="020F0502020204030204" pitchFamily="34" charset="0"/>
                <a:ea typeface="Calibri" panose="020F0502020204030204" pitchFamily="34" charset="0"/>
                <a:cs typeface="Times New Roman" panose="02020603050405020304" pitchFamily="18" charset="0"/>
              </a:rPr>
              <a:t>،</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يبدو أن بعض البالغين يَمرضون من الفيروس لأن أجهزتهم المناعية تبالغ في رد فعلها تجاهه، مما يُلحق مزيدًا من الضرر بأجسامهم، قد يكون هذا الأمر أقل حدوثًا بين الأطفال</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1394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ندوات دورات\31   3   تعليم مستمر\download.jpg"/>
          <p:cNvPicPr/>
          <p:nvPr/>
        </p:nvPicPr>
        <p:blipFill>
          <a:blip r:embed="rId2">
            <a:extLst>
              <a:ext uri="{28A0092B-C50C-407E-A947-70E740481C1C}">
                <a14:useLocalDpi xmlns:a14="http://schemas.microsoft.com/office/drawing/2010/main" val="0"/>
              </a:ext>
            </a:extLst>
          </a:blip>
          <a:srcRect/>
          <a:stretch>
            <a:fillRect/>
          </a:stretch>
        </p:blipFill>
        <p:spPr bwMode="auto">
          <a:xfrm>
            <a:off x="403761" y="201880"/>
            <a:ext cx="7255823" cy="2000807"/>
          </a:xfrm>
          <a:prstGeom prst="rect">
            <a:avLst/>
          </a:prstGeom>
          <a:noFill/>
          <a:ln>
            <a:noFill/>
          </a:ln>
        </p:spPr>
      </p:pic>
      <p:sp>
        <p:nvSpPr>
          <p:cNvPr id="5" name="Rectangle 4"/>
          <p:cNvSpPr/>
          <p:nvPr/>
        </p:nvSpPr>
        <p:spPr>
          <a:xfrm>
            <a:off x="7775056" y="1202283"/>
            <a:ext cx="3682418" cy="548099"/>
          </a:xfrm>
          <a:prstGeom prst="rect">
            <a:avLst/>
          </a:prstGeom>
        </p:spPr>
        <p:txBody>
          <a:bodyPr wrap="none">
            <a:spAutoFit/>
          </a:bodyPr>
          <a:lstStyle/>
          <a:p>
            <a:pPr algn="r" rtl="1">
              <a:lnSpc>
                <a:spcPct val="115000"/>
              </a:lnSpc>
              <a:spcAft>
                <a:spcPts val="800"/>
              </a:spcAft>
            </a:pPr>
            <a:r>
              <a:rPr lang="ar-SA" sz="2800" b="1" smtClean="0">
                <a:effectLst/>
                <a:latin typeface="Calibri" panose="020F0502020204030204" pitchFamily="34" charset="0"/>
                <a:ea typeface="Calibri" panose="020F0502020204030204" pitchFamily="34" charset="0"/>
                <a:cs typeface="Times New Roman" panose="02020603050405020304" pitchFamily="18" charset="0"/>
              </a:rPr>
              <a:t>كيف يتأثر</a:t>
            </a:r>
            <a:r>
              <a:rPr lang="en-US" sz="2800" b="1" smtClean="0">
                <a:effectLst/>
                <a:latin typeface="Times New Roman" panose="02020603050405020304" pitchFamily="18" charset="0"/>
                <a:ea typeface="Calibri" panose="020F0502020204030204" pitchFamily="34" charset="0"/>
                <a:cs typeface="Arial" panose="020B0604020202020204" pitchFamily="34" charset="0"/>
              </a:rPr>
              <a:t>  </a:t>
            </a:r>
            <a:r>
              <a:rPr lang="ar-IQ" sz="2800" b="1" dirty="0" smtClean="0">
                <a:effectLst/>
                <a:latin typeface="Calibri" panose="020F0502020204030204" pitchFamily="34" charset="0"/>
                <a:ea typeface="Calibri" panose="020F0502020204030204" pitchFamily="34" charset="0"/>
                <a:cs typeface="Times New Roman" panose="02020603050405020304" pitchFamily="18" charset="0"/>
              </a:rPr>
              <a:t>الرضع</a:t>
            </a:r>
            <a:r>
              <a:rPr lang="ar-SA" sz="2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ar-SA" sz="2800" b="1"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8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0" y="2319726"/>
            <a:ext cx="11831782" cy="4093236"/>
          </a:xfrm>
          <a:prstGeom prst="rect">
            <a:avLst/>
          </a:prstGeom>
        </p:spPr>
        <p:txBody>
          <a:bodyPr wrap="square">
            <a:spAutoFit/>
          </a:bodyPr>
          <a:lstStyle/>
          <a:p>
            <a:pPr algn="r" rtl="1">
              <a:lnSpc>
                <a:spcPct val="115000"/>
              </a:lnSpc>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قد يكون الأطفال دون عُمْر السنة أكثر عرضة لخطر الإصابة بأعراض شديدة في حال العدوى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مقارنة بالأطفال الأكبر سنًا</a:t>
            </a:r>
            <a:r>
              <a:rPr lang="ar-IQ" sz="2400" dirty="0" smtClean="0">
                <a:effectLst/>
                <a:latin typeface="Calibri" panose="020F0502020204030204" pitchFamily="34" charset="0"/>
                <a:ea typeface="Calibri" panose="020F0502020204030204" pitchFamily="34" charset="0"/>
                <a:cs typeface="Times New Roman" panose="02020603050405020304" pitchFamily="18" charset="0"/>
              </a:rPr>
              <a:t>،</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يُحتمل أن يكون ذلك بسبب عدم نضج مناعتهم بشكل كامل، ولأن شعبهم الهوائية أصغر، مما يجعلهم أكثر عرضة للمشاكل التنفسية في حال العدوى بفيروسات الجهاز التنفسي</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يمكن أن يصاب حديثو الولادة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أثناء الولادة أو بسبب انتقال العدوى إليهم بعد الولادة عن طريق مقدمي الرعاية المصابين بالفيروس.</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إذا ك</a:t>
            </a:r>
            <a:r>
              <a:rPr lang="ar-IQ" sz="2400" dirty="0" smtClean="0">
                <a:effectLst/>
                <a:latin typeface="Calibri" panose="020F0502020204030204" pitchFamily="34" charset="0"/>
                <a:ea typeface="Calibri" panose="020F0502020204030204" pitchFamily="34" charset="0"/>
                <a:cs typeface="Times New Roman" panose="02020603050405020304" pitchFamily="18" charset="0"/>
              </a:rPr>
              <a:t>انت الام</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مصابة بعدوى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أو مصابة بأعراض مشابهة له وتنتظر نتائج الاختبار، يُنصح خلال </a:t>
            </a:r>
            <a:r>
              <a:rPr lang="ar-IQ" sz="2400" dirty="0" smtClean="0">
                <a:effectLst/>
                <a:latin typeface="Calibri" panose="020F0502020204030204" pitchFamily="34" charset="0"/>
                <a:ea typeface="Calibri" panose="020F0502020204030204" pitchFamily="34" charset="0"/>
                <a:cs typeface="Times New Roman" panose="02020603050405020304" pitchFamily="18" charset="0"/>
              </a:rPr>
              <a:t>الاقامة</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بالمستشفى وبعد الولادة بأن ترتدي غطاء وجه قماشي </a:t>
            </a:r>
            <a:r>
              <a:rPr lang="ar-IQ" sz="2400" dirty="0" smtClean="0">
                <a:effectLst/>
                <a:latin typeface="Calibri" panose="020F0502020204030204" pitchFamily="34" charset="0"/>
                <a:ea typeface="Calibri" panose="020F0502020204030204" pitchFamily="34" charset="0"/>
                <a:cs typeface="Times New Roman" panose="02020603050405020304" pitchFamily="18" charset="0"/>
              </a:rPr>
              <a:t>وتنظيف اليد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عند العناية بالمولود الجديد، وَضْعُ مهد الطفل المولود حديثًا بجانب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سريرالام</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أثناء وجودها في المستشفى أمر مقبول، ولكن يُنصح أيضًا بإبقاء مسافة معقولة بين الام وبين الطفل قدر الإمكان . عند اتباع هذه الخطوات، فإن خطر تعرض الطفل حديث الولادة للعدوى بفيروس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يكون منخفضًا. </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16758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9392" y="1190444"/>
            <a:ext cx="10248405" cy="2743315"/>
          </a:xfrm>
          <a:prstGeom prst="rect">
            <a:avLst/>
          </a:prstGeom>
        </p:spPr>
        <p:txBody>
          <a:bodyPr wrap="square">
            <a:spAutoFit/>
          </a:bodyPr>
          <a:lstStyle/>
          <a:p>
            <a:pPr algn="r" rtl="1">
              <a:lnSpc>
                <a:spcPct val="115000"/>
              </a:lnSpc>
              <a:spcAft>
                <a:spcPts val="800"/>
              </a:spcAft>
            </a:pPr>
            <a:r>
              <a:rPr lang="ar-SA" sz="2400" dirty="0">
                <a:latin typeface="Calibri" panose="020F0502020204030204" pitchFamily="34" charset="0"/>
                <a:ea typeface="Calibri" panose="020F0502020204030204" pitchFamily="34" charset="0"/>
                <a:cs typeface="Times New Roman" panose="02020603050405020304" pitchFamily="18" charset="0"/>
              </a:rPr>
              <a:t>بالنسبة للرُّضَّع المصابين </a:t>
            </a:r>
            <a:r>
              <a:rPr lang="ar-SA" sz="2400" dirty="0" err="1">
                <a:latin typeface="Calibri" panose="020F0502020204030204" pitchFamily="34" charset="0"/>
                <a:ea typeface="Calibri" panose="020F0502020204030204" pitchFamily="34" charset="0"/>
                <a:cs typeface="Times New Roman" panose="02020603050405020304" pitchFamily="18" charset="0"/>
              </a:rPr>
              <a:t>بكوفيد</a:t>
            </a:r>
            <a:r>
              <a:rPr lang="ar-SA"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 19 </a:t>
            </a:r>
            <a:r>
              <a:rPr lang="ar-SA" sz="2400" dirty="0">
                <a:latin typeface="Calibri" panose="020F0502020204030204" pitchFamily="34" charset="0"/>
                <a:ea typeface="Calibri" panose="020F0502020204030204" pitchFamily="34" charset="0"/>
                <a:cs typeface="Times New Roman" panose="02020603050405020304" pitchFamily="18" charset="0"/>
              </a:rPr>
              <a:t>دون أعراض، أو الذين لا يمكن اختبارهم وليست لديهم أعراض، فقد يقرر الطبيب إخراجهم من المستشفى، وذلك حسب الظروف. </a:t>
            </a:r>
            <a:endParaRPr lang="en-US" sz="2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dirty="0">
                <a:latin typeface="Calibri" panose="020F0502020204030204" pitchFamily="34" charset="0"/>
                <a:ea typeface="Calibri" panose="020F0502020204030204" pitchFamily="34" charset="0"/>
                <a:cs typeface="Times New Roman" panose="02020603050405020304" pitchFamily="18" charset="0"/>
              </a:rPr>
              <a:t>يوصى الأطباء بأن يرتدي مقدمو الرعاية للأطفال كمامات الوجه وأن يغسلوا أيديهم لحماية أنفسهم، من المهم المتابعة باستمرار مع طبيب الطفل لمدة 14 يومًا، إما عبر الهاتف أو المراجعة الطبية الافتراضية أو مباشرة في العيادة. يمكن للأطفال الذين حصلوا على نتيجة سلبية عند فحص إصابتهم </a:t>
            </a:r>
            <a:r>
              <a:rPr lang="ar-SA" sz="2400" dirty="0" err="1">
                <a:latin typeface="Calibri" panose="020F0502020204030204" pitchFamily="34" charset="0"/>
                <a:ea typeface="Calibri" panose="020F0502020204030204" pitchFamily="34" charset="0"/>
                <a:cs typeface="Times New Roman" panose="02020603050405020304" pitchFamily="18" charset="0"/>
              </a:rPr>
              <a:t>بكوفيد</a:t>
            </a:r>
            <a:r>
              <a:rPr lang="ar-SA"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Arial" panose="020B0604020202020204" pitchFamily="34" charset="0"/>
              </a:rPr>
              <a:t>19</a:t>
            </a:r>
            <a:r>
              <a:rPr lang="ar-SA" sz="2400" dirty="0">
                <a:latin typeface="Calibri" panose="020F0502020204030204" pitchFamily="34" charset="0"/>
                <a:ea typeface="Calibri" panose="020F0502020204030204" pitchFamily="34" charset="0"/>
                <a:cs typeface="Times New Roman" panose="02020603050405020304" pitchFamily="18" charset="0"/>
              </a:rPr>
              <a:t> أن يغادروا المستشفى إلى المنزل</a:t>
            </a:r>
            <a:r>
              <a:rPr lang="en-US" sz="2400" dirty="0">
                <a:latin typeface="Times New Roman" panose="02020603050405020304" pitchFamily="18" charset="0"/>
                <a:ea typeface="Calibri" panose="020F0502020204030204" pitchFamily="34" charset="0"/>
                <a:cs typeface="Arial" panose="020B0604020202020204" pitchFamily="34" charset="0"/>
              </a:rPr>
              <a:t>.</a:t>
            </a:r>
            <a:endParaRPr lang="en-US" sz="24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8506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1895" y="161482"/>
            <a:ext cx="10390910" cy="5622052"/>
          </a:xfrm>
          <a:prstGeom prst="rect">
            <a:avLst/>
          </a:prstGeom>
        </p:spPr>
        <p:txBody>
          <a:bodyPr wrap="square">
            <a:spAutoFit/>
          </a:bodyPr>
          <a:lstStyle/>
          <a:p>
            <a:pPr algn="r" rtl="1">
              <a:lnSpc>
                <a:spcPct val="200000"/>
              </a:lnSpc>
              <a:spcAft>
                <a:spcPts val="0"/>
              </a:spcAft>
            </a:pPr>
            <a:r>
              <a:rPr lang="ar-SA" sz="2400" b="1"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ماذا ينبغي أن أفعل إذا ظهرَت على طفلي أعراض كوفيد-19؟</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350"/>
              </a:spcAft>
            </a:pPr>
            <a:r>
              <a:rPr lang="ar-SA" sz="24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اصطحب طفلك للحصول على رعاية طبية، ولكن تذكّر أن الوقت الحالي هو موسم الإنفلونزا وأن أعراض مرض ’</a:t>
            </a:r>
            <a:r>
              <a:rPr lang="ar-SA" sz="2400" dirty="0" err="1"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كوفيد</a:t>
            </a:r>
            <a:r>
              <a:rPr lang="ar-SA" sz="24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a:t>
            </a:r>
            <a:r>
              <a:rPr lang="en-US" sz="24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19 </a:t>
            </a:r>
            <a:r>
              <a:rPr lang="ar-SA" sz="2400" dirty="0">
                <a:solidFill>
                  <a:srgbClr val="333333"/>
                </a:solidFill>
                <a:latin typeface="Times New Roman" panose="02020603050405020304" pitchFamily="18" charset="0"/>
                <a:ea typeface="Times New Roman" panose="02020603050405020304" pitchFamily="18" charset="0"/>
              </a:rPr>
              <a:t>‘ من السعال أو الحُمى تشبه أعراض الإنفلونزا أو الزكام العادي — وهما أكثر انتشاراً</a:t>
            </a:r>
            <a:r>
              <a:rPr lang="en-US" sz="24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350"/>
              </a:spcAft>
            </a:pPr>
            <a:r>
              <a:rPr lang="ar-SA" sz="24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استمِر في الالتزام بالممارسات الجيدة لنظافة اليدين والجهاز التنفسي، من قبيل الغسل المتكرر لليدين، وحصول طفلك على أحدث </a:t>
            </a:r>
            <a:r>
              <a:rPr lang="ar-IQ" sz="24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اللقاحات</a:t>
            </a:r>
            <a:r>
              <a:rPr lang="en-US" sz="24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a:t>
            </a:r>
            <a:r>
              <a:rPr lang="ar-SA" sz="24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لحمايته من الأنواع الأخرى من الفيروسات والبكتيريا التي تسبب الأمراض</a:t>
            </a:r>
            <a:r>
              <a:rPr lang="en-US" sz="24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50000"/>
              </a:lnSpc>
              <a:spcAft>
                <a:spcPts val="1350"/>
              </a:spcAft>
            </a:pPr>
            <a:r>
              <a:rPr lang="ar-SA" sz="24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وكما هي الحال بخصوص التهابات الجهاز التنفسي الأخرى </a:t>
            </a:r>
            <a:r>
              <a:rPr lang="ar-IQ" sz="2400" dirty="0" smtClean="0">
                <a:solidFill>
                  <a:srgbClr val="333333"/>
                </a:solidFill>
                <a:latin typeface="Calibri" panose="020F0502020204030204" pitchFamily="34" charset="0"/>
                <a:ea typeface="Times New Roman" panose="02020603050405020304" pitchFamily="18" charset="0"/>
                <a:cs typeface="Times New Roman" panose="02020603050405020304" pitchFamily="18" charset="0"/>
              </a:rPr>
              <a:t>مثل </a:t>
            </a:r>
            <a:r>
              <a:rPr lang="ar-SA" sz="2400" dirty="0" smtClean="0">
                <a:solidFill>
                  <a:srgbClr val="333333"/>
                </a:solidFill>
                <a:effectLst/>
                <a:latin typeface="Calibri" panose="020F0502020204030204" pitchFamily="34" charset="0"/>
                <a:ea typeface="Times New Roman" panose="02020603050405020304" pitchFamily="18" charset="0"/>
                <a:cs typeface="Times New Roman" panose="02020603050405020304" pitchFamily="18" charset="0"/>
              </a:rPr>
              <a:t>الإنفلونزا، توّجه للحصول على رعاية طبية في مرحلة مبكرة إذا ظهرت عليك أو على طفلك أعراض، وحاول تجنّب التواجد في أماكن عامة (أماكن العمل، والمدارس، والمواصلات العامة)، لتجنب نشر المرض للآخرين</a:t>
            </a:r>
            <a:r>
              <a:rPr lang="en-US" sz="2400" dirty="0" smtClean="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66582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8778" y="0"/>
            <a:ext cx="9524011" cy="2314993"/>
          </a:xfrm>
          <a:prstGeom prst="rect">
            <a:avLst/>
          </a:prstGeom>
        </p:spPr>
        <p:txBody>
          <a:bodyPr wrap="square">
            <a:spAutoFit/>
          </a:bodyPr>
          <a:lstStyle/>
          <a:p>
            <a:pPr algn="r" rtl="1">
              <a:lnSpc>
                <a:spcPct val="115000"/>
              </a:lnSpc>
              <a:spcAft>
                <a:spcPts val="800"/>
              </a:spcAft>
            </a:pPr>
            <a:r>
              <a:rPr lang="en-US" dirty="0" smtClean="0">
                <a:effectLst/>
                <a:latin typeface="Times New Roman" panose="02020603050405020304" pitchFamily="18" charset="0"/>
                <a:ea typeface="Calibri" panose="020F0502020204030204" pitchFamily="34" charset="0"/>
                <a:cs typeface="Arial" panose="020B0604020202020204" pitchFamily="34"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أعراض </a:t>
            </a:r>
            <a:r>
              <a:rPr lang="ar-SA" sz="2400" b="1"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b="1" dirty="0" smtClean="0">
                <a:effectLst/>
                <a:latin typeface="Calibri" panose="020F0502020204030204" pitchFamily="34" charset="0"/>
                <a:ea typeface="Calibri" panose="020F0502020204030204" pitchFamily="34" charset="0"/>
                <a:cs typeface="Times New Roman" panose="02020603050405020304" pitchFamily="18" charset="0"/>
              </a:rPr>
              <a:t> لدى الأطفال</a:t>
            </a:r>
            <a:endParaRPr lang="en-US" sz="24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مع أن الأطفال والبالغين يصابون بأعراض متشابهة في حال التعرض لعدوى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19</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فإن أعراض الأطفال تكون عادة خفيفة وشبيهة بأعراض الزكام، يتعافى معظم الأطفال خلال فترة تتراوح بين أسبوع إلى أسبوعين، ويمكن أن تشمل أعراضهم ما يلي</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descr="9 من أبرز أعراض عدوى كورونا (الجزيرة)"/>
          <p:cNvPicPr/>
          <p:nvPr/>
        </p:nvPicPr>
        <p:blipFill>
          <a:blip r:embed="rId2">
            <a:extLst>
              <a:ext uri="{28A0092B-C50C-407E-A947-70E740481C1C}">
                <a14:useLocalDpi xmlns:a14="http://schemas.microsoft.com/office/drawing/2010/main" val="0"/>
              </a:ext>
            </a:extLst>
          </a:blip>
          <a:srcRect/>
          <a:stretch>
            <a:fillRect/>
          </a:stretch>
        </p:blipFill>
        <p:spPr bwMode="auto">
          <a:xfrm>
            <a:off x="451262" y="2514601"/>
            <a:ext cx="10759044" cy="4076204"/>
          </a:xfrm>
          <a:prstGeom prst="rect">
            <a:avLst/>
          </a:prstGeom>
          <a:noFill/>
          <a:ln>
            <a:noFill/>
          </a:ln>
        </p:spPr>
      </p:pic>
    </p:spTree>
    <p:extLst>
      <p:ext uri="{BB962C8B-B14F-4D97-AF65-F5344CB8AC3E}">
        <p14:creationId xmlns:p14="http://schemas.microsoft.com/office/powerpoint/2010/main" val="1748790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798" y="1563474"/>
            <a:ext cx="9286504" cy="3061864"/>
          </a:xfrm>
          <a:prstGeom prst="rect">
            <a:avLst/>
          </a:prstGeom>
        </p:spPr>
        <p:txBody>
          <a:bodyPr wrap="square">
            <a:spAutoFit/>
          </a:bodyPr>
          <a:lstStyle/>
          <a:p>
            <a:pPr algn="r" rtl="1">
              <a:lnSpc>
                <a:spcPct val="115000"/>
              </a:lnSpc>
              <a:spcAft>
                <a:spcPts val="800"/>
              </a:spcAft>
            </a:pPr>
            <a:r>
              <a:rPr lang="ar-SA"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إذا ظهرَت على الطفل أعراض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19 واعتقد الأهل أنه قد يكون مصابًا </a:t>
            </a:r>
            <a:r>
              <a:rPr lang="ar-SA" sz="2400" dirty="0" err="1" smtClean="0">
                <a:effectLst/>
                <a:latin typeface="Calibri" panose="020F0502020204030204" pitchFamily="34" charset="0"/>
                <a:ea typeface="Calibri" panose="020F0502020204030204" pitchFamily="34" charset="0"/>
                <a:cs typeface="Times New Roman" panose="02020603050405020304" pitchFamily="18" charset="0"/>
              </a:rPr>
              <a:t>بكوفيد</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 19، فيجب الاتصال بطبيب الأطفال. أَبقي طفلك في المنزل وأبعديه عن الآخرين قدر الإمكان، باستثناء الحالات التي تستدعي الحصول على رعاية طبية. خصصي لطفلك غرفة نوم وحمامًا منفصلَيْن عن باقي أفراد الأسرة إن أمكن ذلك. اتبعي التوصيات الصادرة عن مراكز مكافحة الأمراض والوقاية منها</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 (CDC) </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ومنظمة الصحة العالمية</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 (WHO) </a:t>
            </a:r>
            <a:r>
              <a:rPr lang="ar-SA" sz="2400" dirty="0" smtClean="0">
                <a:effectLst/>
                <a:latin typeface="Calibri" panose="020F0502020204030204" pitchFamily="34" charset="0"/>
                <a:ea typeface="Calibri" panose="020F0502020204030204" pitchFamily="34" charset="0"/>
                <a:cs typeface="Times New Roman" panose="02020603050405020304" pitchFamily="18" charset="0"/>
              </a:rPr>
              <a:t>وحكومتك فيما يتعلق بتدابير العزل والحجر الصحي</a:t>
            </a:r>
            <a:r>
              <a:rPr lang="en-US" sz="2400" dirty="0" smtClean="0">
                <a:effectLst/>
                <a:latin typeface="Times New Roman" panose="02020603050405020304" pitchFamily="18" charset="0"/>
                <a:ea typeface="Calibri" panose="020F0502020204030204" pitchFamily="34" charset="0"/>
                <a:cs typeface="Arial" panose="020B0604020202020204" pitchFamily="34" charset="0"/>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1820496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27537E"/>
      </a:dk2>
      <a:lt2>
        <a:srgbClr val="AABED7"/>
      </a:lt2>
      <a:accent1>
        <a:srgbClr val="E34B7A"/>
      </a:accent1>
      <a:accent2>
        <a:srgbClr val="AC339A"/>
      </a:accent2>
      <a:accent3>
        <a:srgbClr val="6953B7"/>
      </a:accent3>
      <a:accent4>
        <a:srgbClr val="1D7EAB"/>
      </a:accent4>
      <a:accent5>
        <a:srgbClr val="43AFD6"/>
      </a:accent5>
      <a:accent6>
        <a:srgbClr val="DE85E1"/>
      </a:accent6>
      <a:hlink>
        <a:srgbClr val="ED87A6"/>
      </a:hlink>
      <a:folHlink>
        <a:srgbClr val="C99EA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78000"/>
                <a:shade val="100000"/>
                <a:hueMod val="136000"/>
                <a:satMod val="160000"/>
                <a:lumMod val="105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C71B277C-C29A-4BA0-A7BA-43502DF21AB3}"/>
    </a:ext>
  </a:extLst>
</a:theme>
</file>

<file path=docProps/app.xml><?xml version="1.0" encoding="utf-8"?>
<Properties xmlns="http://schemas.openxmlformats.org/officeDocument/2006/extended-properties" xmlns:vt="http://schemas.openxmlformats.org/officeDocument/2006/docPropsVTypes">
  <Template>Droplet</Template>
  <TotalTime>139</TotalTime>
  <Words>1465</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11</cp:revision>
  <dcterms:created xsi:type="dcterms:W3CDTF">2022-02-14T20:16:04Z</dcterms:created>
  <dcterms:modified xsi:type="dcterms:W3CDTF">2022-02-27T13:17:43Z</dcterms:modified>
</cp:coreProperties>
</file>