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FF99"/>
    <a:srgbClr val="339966"/>
    <a:srgbClr val="FFFF99"/>
    <a:srgbClr val="FF3300"/>
    <a:srgbClr val="003300"/>
    <a:srgbClr val="99CC00"/>
    <a:srgbClr val="63BD6C"/>
    <a:srgbClr val="003399"/>
    <a:srgbClr val="90A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6" autoAdjust="0"/>
    <p:restoredTop sz="88889" autoAdjust="0"/>
  </p:normalViewPr>
  <p:slideViewPr>
    <p:cSldViewPr>
      <p:cViewPr varScale="1">
        <p:scale>
          <a:sx n="62" d="100"/>
          <a:sy n="62" d="100"/>
        </p:scale>
        <p:origin x="15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925D68-F92A-45E7-89CF-91EDB4D5988B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26D277-CB22-4923-AB11-CDCA1CC3A77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327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6D277-CB22-4923-AB11-CDCA1CC3A776}" type="slidenum">
              <a:rPr lang="ar-IQ" smtClean="0"/>
              <a:pPr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333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EBC9-D95C-4C8B-8150-8394D5AA9F90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768A-5806-4049-AFAB-510E1C6E76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EBC9-D95C-4C8B-8150-8394D5AA9F90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768A-5806-4049-AFAB-510E1C6E76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EBC9-D95C-4C8B-8150-8394D5AA9F90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768A-5806-4049-AFAB-510E1C6E76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EBC9-D95C-4C8B-8150-8394D5AA9F90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768A-5806-4049-AFAB-510E1C6E76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EBC9-D95C-4C8B-8150-8394D5AA9F90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768A-5806-4049-AFAB-510E1C6E76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EBC9-D95C-4C8B-8150-8394D5AA9F90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768A-5806-4049-AFAB-510E1C6E76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EBC9-D95C-4C8B-8150-8394D5AA9F90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768A-5806-4049-AFAB-510E1C6E76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EBC9-D95C-4C8B-8150-8394D5AA9F90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768A-5806-4049-AFAB-510E1C6E76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EBC9-D95C-4C8B-8150-8394D5AA9F90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768A-5806-4049-AFAB-510E1C6E76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EBC9-D95C-4C8B-8150-8394D5AA9F90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768A-5806-4049-AFAB-510E1C6E76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EBC9-D95C-4C8B-8150-8394D5AA9F90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768A-5806-4049-AFAB-510E1C6E76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4EBC9-D95C-4C8B-8150-8394D5AA9F90}" type="datetimeFigureOut">
              <a:rPr lang="ar-IQ" smtClean="0"/>
              <a:pPr/>
              <a:t>25/08/1443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768A-5806-4049-AFAB-510E1C6E7621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u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286000"/>
          </a:xfrm>
        </p:spPr>
        <p:txBody>
          <a:bodyPr>
            <a:normAutofit fontScale="92500" lnSpcReduction="20000"/>
          </a:bodyPr>
          <a:lstStyle/>
          <a:p>
            <a:r>
              <a:rPr lang="ar-IQ" b="1" dirty="0" smtClean="0">
                <a:solidFill>
                  <a:schemeClr val="tx2">
                    <a:lumMod val="75000"/>
                  </a:schemeClr>
                </a:solidFill>
              </a:rPr>
              <a:t>المحاضر</a:t>
            </a:r>
          </a:p>
          <a:p>
            <a:r>
              <a:rPr lang="ar-IQ" b="1" dirty="0" smtClean="0">
                <a:solidFill>
                  <a:schemeClr val="tx2">
                    <a:lumMod val="75000"/>
                  </a:schemeClr>
                </a:solidFill>
              </a:rPr>
              <a:t>م. شيماء خليل فضيل</a:t>
            </a:r>
          </a:p>
          <a:p>
            <a:r>
              <a:rPr lang="ar-IQ" b="1" dirty="0" smtClean="0">
                <a:solidFill>
                  <a:schemeClr val="tx2">
                    <a:lumMod val="75000"/>
                  </a:schemeClr>
                </a:solidFill>
              </a:rPr>
              <a:t>جامعة بغداد</a:t>
            </a:r>
          </a:p>
          <a:p>
            <a:r>
              <a:rPr lang="ar-IQ" b="1" dirty="0" smtClean="0">
                <a:solidFill>
                  <a:srgbClr val="1F497D">
                    <a:lumMod val="75000"/>
                  </a:srgbClr>
                </a:solidFill>
              </a:rPr>
              <a:t>كلية </a:t>
            </a:r>
            <a:r>
              <a:rPr lang="ar-IQ" b="1" dirty="0">
                <a:solidFill>
                  <a:srgbClr val="1F497D">
                    <a:lumMod val="75000"/>
                  </a:srgbClr>
                </a:solidFill>
              </a:rPr>
              <a:t>التربية </a:t>
            </a:r>
            <a:r>
              <a:rPr lang="ar-IQ" b="1" dirty="0" smtClean="0">
                <a:solidFill>
                  <a:srgbClr val="1F497D">
                    <a:lumMod val="75000"/>
                  </a:srgbClr>
                </a:solidFill>
              </a:rPr>
              <a:t>للبنات</a:t>
            </a:r>
          </a:p>
          <a:p>
            <a:r>
              <a:rPr lang="ar-IQ" b="1" dirty="0" smtClean="0">
                <a:solidFill>
                  <a:srgbClr val="1F497D">
                    <a:lumMod val="75000"/>
                  </a:srgbClr>
                </a:solidFill>
              </a:rPr>
              <a:t>الاقتصاد المنزلي</a:t>
            </a:r>
          </a:p>
          <a:p>
            <a:endParaRPr lang="ar-IQ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Octagon 14"/>
          <p:cNvSpPr/>
          <p:nvPr/>
        </p:nvSpPr>
        <p:spPr>
          <a:xfrm>
            <a:off x="1066800" y="914400"/>
            <a:ext cx="7010400" cy="1447800"/>
          </a:xfrm>
          <a:prstGeom prst="octagon">
            <a:avLst>
              <a:gd name="adj" fmla="val 21009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400" b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البطاقة الارشادية</a:t>
            </a:r>
            <a:r>
              <a:rPr lang="ar-IQ" sz="4400" b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IQ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الخاصة في عناية الملابس والمفروشات </a:t>
            </a:r>
            <a:endParaRPr lang="ar-IQ" sz="4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76800"/>
            <a:ext cx="32004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93941 -0.1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0" y="-7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92274 -0.1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00" y="-7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91441 -0.161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0" y="-8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91441 -0.161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91441 -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0" y="-8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8991600" cy="1752600"/>
          </a:xfrm>
        </p:spPr>
        <p:txBody>
          <a:bodyPr/>
          <a:lstStyle/>
          <a:p>
            <a:r>
              <a:rPr lang="ar-IQ" b="1" dirty="0" smtClean="0">
                <a:solidFill>
                  <a:schemeClr val="tx2">
                    <a:lumMod val="75000"/>
                  </a:schemeClr>
                </a:solidFill>
              </a:rPr>
              <a:t>-التعرف على نظام الرموز الخاصة في عناية الملابس والمفروشات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43600" y="0"/>
            <a:ext cx="3200400" cy="1470025"/>
          </a:xfrm>
        </p:spPr>
        <p:txBody>
          <a:bodyPr/>
          <a:lstStyle/>
          <a:p>
            <a:r>
              <a:rPr lang="ar-IQ" b="1" dirty="0" smtClean="0">
                <a:solidFill>
                  <a:schemeClr val="tx2">
                    <a:lumMod val="75000"/>
                  </a:schemeClr>
                </a:solidFill>
              </a:rPr>
              <a:t>هدفا المحاضرةِ :</a:t>
            </a:r>
            <a:endParaRPr lang="ar-IQ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362200"/>
            <a:ext cx="8534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200" b="1" dirty="0" smtClean="0">
                <a:solidFill>
                  <a:schemeClr val="tx2">
                    <a:lumMod val="75000"/>
                  </a:schemeClr>
                </a:solidFill>
              </a:rPr>
              <a:t>-ايضاح معاني الرموز بالكلمات لتسهيل طريقة استعمالها </a:t>
            </a:r>
            <a:endParaRPr lang="ar-IQ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99167 -0.5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agon 4"/>
          <p:cNvSpPr/>
          <p:nvPr/>
        </p:nvSpPr>
        <p:spPr>
          <a:xfrm>
            <a:off x="1143000" y="533400"/>
            <a:ext cx="6934200" cy="990600"/>
          </a:xfrm>
          <a:prstGeom prst="octagon">
            <a:avLst>
              <a:gd name="adj" fmla="val 23687"/>
            </a:avLst>
          </a:prstGeom>
          <a:noFill/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solidFill>
                  <a:schemeClr val="tx2">
                    <a:lumMod val="75000"/>
                  </a:schemeClr>
                </a:solidFill>
              </a:rPr>
              <a:t>الرموز الخاصة  في عناية الملابس والمفروشات </a:t>
            </a:r>
            <a:endParaRPr lang="ar-IQ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rot="16200000" flipH="1">
            <a:off x="7391400" y="3657600"/>
            <a:ext cx="457200" cy="304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H="1">
            <a:off x="6134100" y="3695700"/>
            <a:ext cx="457200" cy="2286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5" name="Flowchart: Manual Operation 74"/>
          <p:cNvSpPr/>
          <p:nvPr/>
        </p:nvSpPr>
        <p:spPr>
          <a:xfrm>
            <a:off x="5943600" y="4343400"/>
            <a:ext cx="1143000" cy="609600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ar-IQ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IQ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6" name="Freeform 75"/>
          <p:cNvSpPr/>
          <p:nvPr/>
        </p:nvSpPr>
        <p:spPr>
          <a:xfrm flipV="1">
            <a:off x="6019800" y="4572000"/>
            <a:ext cx="990600" cy="76200"/>
          </a:xfrm>
          <a:custGeom>
            <a:avLst/>
            <a:gdLst>
              <a:gd name="connsiteX0" fmla="*/ 0 w 904476"/>
              <a:gd name="connsiteY0" fmla="*/ 101600 h 102058"/>
              <a:gd name="connsiteX1" fmla="*/ 116114 w 904476"/>
              <a:gd name="connsiteY1" fmla="*/ 72572 h 102058"/>
              <a:gd name="connsiteX2" fmla="*/ 145143 w 904476"/>
              <a:gd name="connsiteY2" fmla="*/ 29029 h 102058"/>
              <a:gd name="connsiteX3" fmla="*/ 203200 w 904476"/>
              <a:gd name="connsiteY3" fmla="*/ 43543 h 102058"/>
              <a:gd name="connsiteX4" fmla="*/ 232228 w 904476"/>
              <a:gd name="connsiteY4" fmla="*/ 87086 h 102058"/>
              <a:gd name="connsiteX5" fmla="*/ 391886 w 904476"/>
              <a:gd name="connsiteY5" fmla="*/ 72572 h 102058"/>
              <a:gd name="connsiteX6" fmla="*/ 406400 w 904476"/>
              <a:gd name="connsiteY6" fmla="*/ 29029 h 102058"/>
              <a:gd name="connsiteX7" fmla="*/ 493486 w 904476"/>
              <a:gd name="connsiteY7" fmla="*/ 0 h 102058"/>
              <a:gd name="connsiteX8" fmla="*/ 566057 w 904476"/>
              <a:gd name="connsiteY8" fmla="*/ 87086 h 102058"/>
              <a:gd name="connsiteX9" fmla="*/ 609600 w 904476"/>
              <a:gd name="connsiteY9" fmla="*/ 101600 h 102058"/>
              <a:gd name="connsiteX10" fmla="*/ 740228 w 904476"/>
              <a:gd name="connsiteY10" fmla="*/ 87086 h 102058"/>
              <a:gd name="connsiteX11" fmla="*/ 769257 w 904476"/>
              <a:gd name="connsiteY11" fmla="*/ 43543 h 102058"/>
              <a:gd name="connsiteX12" fmla="*/ 812800 w 904476"/>
              <a:gd name="connsiteY12" fmla="*/ 29029 h 102058"/>
              <a:gd name="connsiteX13" fmla="*/ 856343 w 904476"/>
              <a:gd name="connsiteY13" fmla="*/ 43543 h 102058"/>
              <a:gd name="connsiteX14" fmla="*/ 885371 w 904476"/>
              <a:gd name="connsiteY14" fmla="*/ 87086 h 1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4476" h="102058">
                <a:moveTo>
                  <a:pt x="0" y="101600"/>
                </a:moveTo>
                <a:cubicBezTo>
                  <a:pt x="3614" y="100877"/>
                  <a:pt x="101237" y="84473"/>
                  <a:pt x="116114" y="72572"/>
                </a:cubicBezTo>
                <a:cubicBezTo>
                  <a:pt x="129736" y="61675"/>
                  <a:pt x="135467" y="43543"/>
                  <a:pt x="145143" y="29029"/>
                </a:cubicBezTo>
                <a:cubicBezTo>
                  <a:pt x="164495" y="33867"/>
                  <a:pt x="186602" y="32478"/>
                  <a:pt x="203200" y="43543"/>
                </a:cubicBezTo>
                <a:cubicBezTo>
                  <a:pt x="217714" y="53219"/>
                  <a:pt x="214987" y="84433"/>
                  <a:pt x="232228" y="87086"/>
                </a:cubicBezTo>
                <a:cubicBezTo>
                  <a:pt x="285045" y="95212"/>
                  <a:pt x="338667" y="77410"/>
                  <a:pt x="391886" y="72572"/>
                </a:cubicBezTo>
                <a:cubicBezTo>
                  <a:pt x="396724" y="58058"/>
                  <a:pt x="393950" y="37922"/>
                  <a:pt x="406400" y="29029"/>
                </a:cubicBezTo>
                <a:cubicBezTo>
                  <a:pt x="431299" y="11244"/>
                  <a:pt x="493486" y="0"/>
                  <a:pt x="493486" y="0"/>
                </a:cubicBezTo>
                <a:cubicBezTo>
                  <a:pt x="514906" y="32130"/>
                  <a:pt x="532530" y="64735"/>
                  <a:pt x="566057" y="87086"/>
                </a:cubicBezTo>
                <a:cubicBezTo>
                  <a:pt x="578787" y="95573"/>
                  <a:pt x="595086" y="96762"/>
                  <a:pt x="609600" y="101600"/>
                </a:cubicBezTo>
                <a:cubicBezTo>
                  <a:pt x="653143" y="96762"/>
                  <a:pt x="699055" y="102058"/>
                  <a:pt x="740228" y="87086"/>
                </a:cubicBezTo>
                <a:cubicBezTo>
                  <a:pt x="756622" y="81125"/>
                  <a:pt x="755635" y="54440"/>
                  <a:pt x="769257" y="43543"/>
                </a:cubicBezTo>
                <a:cubicBezTo>
                  <a:pt x="781204" y="33986"/>
                  <a:pt x="798286" y="33867"/>
                  <a:pt x="812800" y="29029"/>
                </a:cubicBezTo>
                <a:cubicBezTo>
                  <a:pt x="827314" y="33867"/>
                  <a:pt x="845525" y="32725"/>
                  <a:pt x="856343" y="43543"/>
                </a:cubicBezTo>
                <a:cubicBezTo>
                  <a:pt x="904476" y="91676"/>
                  <a:pt x="845410" y="87086"/>
                  <a:pt x="885371" y="8708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8" name="Flowchart: Manual Operation 77"/>
          <p:cNvSpPr/>
          <p:nvPr/>
        </p:nvSpPr>
        <p:spPr>
          <a:xfrm>
            <a:off x="4343400" y="2819400"/>
            <a:ext cx="11430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9" name="Freeform 78"/>
          <p:cNvSpPr/>
          <p:nvPr/>
        </p:nvSpPr>
        <p:spPr>
          <a:xfrm flipV="1">
            <a:off x="4419600" y="2971800"/>
            <a:ext cx="990600" cy="76200"/>
          </a:xfrm>
          <a:custGeom>
            <a:avLst/>
            <a:gdLst>
              <a:gd name="connsiteX0" fmla="*/ 0 w 904476"/>
              <a:gd name="connsiteY0" fmla="*/ 101600 h 102058"/>
              <a:gd name="connsiteX1" fmla="*/ 116114 w 904476"/>
              <a:gd name="connsiteY1" fmla="*/ 72572 h 102058"/>
              <a:gd name="connsiteX2" fmla="*/ 145143 w 904476"/>
              <a:gd name="connsiteY2" fmla="*/ 29029 h 102058"/>
              <a:gd name="connsiteX3" fmla="*/ 203200 w 904476"/>
              <a:gd name="connsiteY3" fmla="*/ 43543 h 102058"/>
              <a:gd name="connsiteX4" fmla="*/ 232228 w 904476"/>
              <a:gd name="connsiteY4" fmla="*/ 87086 h 102058"/>
              <a:gd name="connsiteX5" fmla="*/ 391886 w 904476"/>
              <a:gd name="connsiteY5" fmla="*/ 72572 h 102058"/>
              <a:gd name="connsiteX6" fmla="*/ 406400 w 904476"/>
              <a:gd name="connsiteY6" fmla="*/ 29029 h 102058"/>
              <a:gd name="connsiteX7" fmla="*/ 493486 w 904476"/>
              <a:gd name="connsiteY7" fmla="*/ 0 h 102058"/>
              <a:gd name="connsiteX8" fmla="*/ 566057 w 904476"/>
              <a:gd name="connsiteY8" fmla="*/ 87086 h 102058"/>
              <a:gd name="connsiteX9" fmla="*/ 609600 w 904476"/>
              <a:gd name="connsiteY9" fmla="*/ 101600 h 102058"/>
              <a:gd name="connsiteX10" fmla="*/ 740228 w 904476"/>
              <a:gd name="connsiteY10" fmla="*/ 87086 h 102058"/>
              <a:gd name="connsiteX11" fmla="*/ 769257 w 904476"/>
              <a:gd name="connsiteY11" fmla="*/ 43543 h 102058"/>
              <a:gd name="connsiteX12" fmla="*/ 812800 w 904476"/>
              <a:gd name="connsiteY12" fmla="*/ 29029 h 102058"/>
              <a:gd name="connsiteX13" fmla="*/ 856343 w 904476"/>
              <a:gd name="connsiteY13" fmla="*/ 43543 h 102058"/>
              <a:gd name="connsiteX14" fmla="*/ 885371 w 904476"/>
              <a:gd name="connsiteY14" fmla="*/ 87086 h 1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4476" h="102058">
                <a:moveTo>
                  <a:pt x="0" y="101600"/>
                </a:moveTo>
                <a:cubicBezTo>
                  <a:pt x="3614" y="100877"/>
                  <a:pt x="101237" y="84473"/>
                  <a:pt x="116114" y="72572"/>
                </a:cubicBezTo>
                <a:cubicBezTo>
                  <a:pt x="129736" y="61675"/>
                  <a:pt x="135467" y="43543"/>
                  <a:pt x="145143" y="29029"/>
                </a:cubicBezTo>
                <a:cubicBezTo>
                  <a:pt x="164495" y="33867"/>
                  <a:pt x="186602" y="32478"/>
                  <a:pt x="203200" y="43543"/>
                </a:cubicBezTo>
                <a:cubicBezTo>
                  <a:pt x="217714" y="53219"/>
                  <a:pt x="214987" y="84433"/>
                  <a:pt x="232228" y="87086"/>
                </a:cubicBezTo>
                <a:cubicBezTo>
                  <a:pt x="285045" y="95212"/>
                  <a:pt x="338667" y="77410"/>
                  <a:pt x="391886" y="72572"/>
                </a:cubicBezTo>
                <a:cubicBezTo>
                  <a:pt x="396724" y="58058"/>
                  <a:pt x="393950" y="37922"/>
                  <a:pt x="406400" y="29029"/>
                </a:cubicBezTo>
                <a:cubicBezTo>
                  <a:pt x="431299" y="11244"/>
                  <a:pt x="493486" y="0"/>
                  <a:pt x="493486" y="0"/>
                </a:cubicBezTo>
                <a:cubicBezTo>
                  <a:pt x="514906" y="32130"/>
                  <a:pt x="532530" y="64735"/>
                  <a:pt x="566057" y="87086"/>
                </a:cubicBezTo>
                <a:cubicBezTo>
                  <a:pt x="578787" y="95573"/>
                  <a:pt x="595086" y="96762"/>
                  <a:pt x="609600" y="101600"/>
                </a:cubicBezTo>
                <a:cubicBezTo>
                  <a:pt x="653143" y="96762"/>
                  <a:pt x="699055" y="102058"/>
                  <a:pt x="740228" y="87086"/>
                </a:cubicBezTo>
                <a:cubicBezTo>
                  <a:pt x="756622" y="81125"/>
                  <a:pt x="755635" y="54440"/>
                  <a:pt x="769257" y="43543"/>
                </a:cubicBezTo>
                <a:cubicBezTo>
                  <a:pt x="781204" y="33986"/>
                  <a:pt x="798286" y="33867"/>
                  <a:pt x="812800" y="29029"/>
                </a:cubicBezTo>
                <a:cubicBezTo>
                  <a:pt x="827314" y="33867"/>
                  <a:pt x="845525" y="32725"/>
                  <a:pt x="856343" y="43543"/>
                </a:cubicBezTo>
                <a:cubicBezTo>
                  <a:pt x="904476" y="91676"/>
                  <a:pt x="845410" y="87086"/>
                  <a:pt x="885371" y="8708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81" name="Straight Arrow Connector 80"/>
          <p:cNvCxnSpPr/>
          <p:nvPr/>
        </p:nvCxnSpPr>
        <p:spPr>
          <a:xfrm rot="5400000">
            <a:off x="3162300" y="3695700"/>
            <a:ext cx="457200" cy="2286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4" name="Flowchart: Manual Operation 83"/>
          <p:cNvSpPr/>
          <p:nvPr/>
        </p:nvSpPr>
        <p:spPr>
          <a:xfrm>
            <a:off x="7315200" y="4343400"/>
            <a:ext cx="1066800" cy="609600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 c</a:t>
            </a:r>
            <a:endParaRPr lang="ar-IQ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ar-IQ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7391400" y="4495800"/>
            <a:ext cx="914400" cy="76200"/>
          </a:xfrm>
          <a:custGeom>
            <a:avLst/>
            <a:gdLst>
              <a:gd name="connsiteX0" fmla="*/ 0 w 904476"/>
              <a:gd name="connsiteY0" fmla="*/ 101600 h 102058"/>
              <a:gd name="connsiteX1" fmla="*/ 116114 w 904476"/>
              <a:gd name="connsiteY1" fmla="*/ 72572 h 102058"/>
              <a:gd name="connsiteX2" fmla="*/ 145143 w 904476"/>
              <a:gd name="connsiteY2" fmla="*/ 29029 h 102058"/>
              <a:gd name="connsiteX3" fmla="*/ 203200 w 904476"/>
              <a:gd name="connsiteY3" fmla="*/ 43543 h 102058"/>
              <a:gd name="connsiteX4" fmla="*/ 232228 w 904476"/>
              <a:gd name="connsiteY4" fmla="*/ 87086 h 102058"/>
              <a:gd name="connsiteX5" fmla="*/ 391886 w 904476"/>
              <a:gd name="connsiteY5" fmla="*/ 72572 h 102058"/>
              <a:gd name="connsiteX6" fmla="*/ 406400 w 904476"/>
              <a:gd name="connsiteY6" fmla="*/ 29029 h 102058"/>
              <a:gd name="connsiteX7" fmla="*/ 493486 w 904476"/>
              <a:gd name="connsiteY7" fmla="*/ 0 h 102058"/>
              <a:gd name="connsiteX8" fmla="*/ 566057 w 904476"/>
              <a:gd name="connsiteY8" fmla="*/ 87086 h 102058"/>
              <a:gd name="connsiteX9" fmla="*/ 609600 w 904476"/>
              <a:gd name="connsiteY9" fmla="*/ 101600 h 102058"/>
              <a:gd name="connsiteX10" fmla="*/ 740228 w 904476"/>
              <a:gd name="connsiteY10" fmla="*/ 87086 h 102058"/>
              <a:gd name="connsiteX11" fmla="*/ 769257 w 904476"/>
              <a:gd name="connsiteY11" fmla="*/ 43543 h 102058"/>
              <a:gd name="connsiteX12" fmla="*/ 812800 w 904476"/>
              <a:gd name="connsiteY12" fmla="*/ 29029 h 102058"/>
              <a:gd name="connsiteX13" fmla="*/ 856343 w 904476"/>
              <a:gd name="connsiteY13" fmla="*/ 43543 h 102058"/>
              <a:gd name="connsiteX14" fmla="*/ 885371 w 904476"/>
              <a:gd name="connsiteY14" fmla="*/ 87086 h 1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4476" h="102058">
                <a:moveTo>
                  <a:pt x="0" y="101600"/>
                </a:moveTo>
                <a:cubicBezTo>
                  <a:pt x="3614" y="100877"/>
                  <a:pt x="101237" y="84473"/>
                  <a:pt x="116114" y="72572"/>
                </a:cubicBezTo>
                <a:cubicBezTo>
                  <a:pt x="129736" y="61675"/>
                  <a:pt x="135467" y="43543"/>
                  <a:pt x="145143" y="29029"/>
                </a:cubicBezTo>
                <a:cubicBezTo>
                  <a:pt x="164495" y="33867"/>
                  <a:pt x="186602" y="32478"/>
                  <a:pt x="203200" y="43543"/>
                </a:cubicBezTo>
                <a:cubicBezTo>
                  <a:pt x="217714" y="53219"/>
                  <a:pt x="214987" y="84433"/>
                  <a:pt x="232228" y="87086"/>
                </a:cubicBezTo>
                <a:cubicBezTo>
                  <a:pt x="285045" y="95212"/>
                  <a:pt x="338667" y="77410"/>
                  <a:pt x="391886" y="72572"/>
                </a:cubicBezTo>
                <a:cubicBezTo>
                  <a:pt x="396724" y="58058"/>
                  <a:pt x="393950" y="37922"/>
                  <a:pt x="406400" y="29029"/>
                </a:cubicBezTo>
                <a:cubicBezTo>
                  <a:pt x="431299" y="11244"/>
                  <a:pt x="493486" y="0"/>
                  <a:pt x="493486" y="0"/>
                </a:cubicBezTo>
                <a:cubicBezTo>
                  <a:pt x="514906" y="32130"/>
                  <a:pt x="532530" y="64735"/>
                  <a:pt x="566057" y="87086"/>
                </a:cubicBezTo>
                <a:cubicBezTo>
                  <a:pt x="578787" y="95573"/>
                  <a:pt x="595086" y="96762"/>
                  <a:pt x="609600" y="101600"/>
                </a:cubicBezTo>
                <a:cubicBezTo>
                  <a:pt x="653143" y="96762"/>
                  <a:pt x="699055" y="102058"/>
                  <a:pt x="740228" y="87086"/>
                </a:cubicBezTo>
                <a:cubicBezTo>
                  <a:pt x="756622" y="81125"/>
                  <a:pt x="755635" y="54440"/>
                  <a:pt x="769257" y="43543"/>
                </a:cubicBezTo>
                <a:cubicBezTo>
                  <a:pt x="781204" y="33986"/>
                  <a:pt x="798286" y="33867"/>
                  <a:pt x="812800" y="29029"/>
                </a:cubicBezTo>
                <a:cubicBezTo>
                  <a:pt x="827314" y="33867"/>
                  <a:pt x="845525" y="32725"/>
                  <a:pt x="856343" y="43543"/>
                </a:cubicBezTo>
                <a:cubicBezTo>
                  <a:pt x="904476" y="91676"/>
                  <a:pt x="845410" y="87086"/>
                  <a:pt x="885371" y="8708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03" name="Flowchart: Connector 102"/>
          <p:cNvSpPr/>
          <p:nvPr/>
        </p:nvSpPr>
        <p:spPr>
          <a:xfrm flipH="1">
            <a:off x="6477000" y="4724400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07" name="Flowchart: Manual Operation 106"/>
          <p:cNvSpPr/>
          <p:nvPr/>
        </p:nvSpPr>
        <p:spPr>
          <a:xfrm>
            <a:off x="1143000" y="4343400"/>
            <a:ext cx="1143000" cy="609600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ar-IQ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191000"/>
            <a:ext cx="390525" cy="6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" name="Flowchart: Manual Operation 121"/>
          <p:cNvSpPr/>
          <p:nvPr/>
        </p:nvSpPr>
        <p:spPr>
          <a:xfrm>
            <a:off x="4419600" y="4343400"/>
            <a:ext cx="1143000" cy="609600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ar-IQ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1562100" y="3619500"/>
            <a:ext cx="533400" cy="304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2" name="Flowchart: Manual Operation 131"/>
          <p:cNvSpPr/>
          <p:nvPr/>
        </p:nvSpPr>
        <p:spPr>
          <a:xfrm>
            <a:off x="2743200" y="4343400"/>
            <a:ext cx="1143000" cy="609600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ar-IQ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14800"/>
            <a:ext cx="390525" cy="6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Freeform 133"/>
          <p:cNvSpPr/>
          <p:nvPr/>
        </p:nvSpPr>
        <p:spPr>
          <a:xfrm flipV="1">
            <a:off x="4495800" y="4495800"/>
            <a:ext cx="990600" cy="76200"/>
          </a:xfrm>
          <a:custGeom>
            <a:avLst/>
            <a:gdLst>
              <a:gd name="connsiteX0" fmla="*/ 0 w 904476"/>
              <a:gd name="connsiteY0" fmla="*/ 101600 h 102058"/>
              <a:gd name="connsiteX1" fmla="*/ 116114 w 904476"/>
              <a:gd name="connsiteY1" fmla="*/ 72572 h 102058"/>
              <a:gd name="connsiteX2" fmla="*/ 145143 w 904476"/>
              <a:gd name="connsiteY2" fmla="*/ 29029 h 102058"/>
              <a:gd name="connsiteX3" fmla="*/ 203200 w 904476"/>
              <a:gd name="connsiteY3" fmla="*/ 43543 h 102058"/>
              <a:gd name="connsiteX4" fmla="*/ 232228 w 904476"/>
              <a:gd name="connsiteY4" fmla="*/ 87086 h 102058"/>
              <a:gd name="connsiteX5" fmla="*/ 391886 w 904476"/>
              <a:gd name="connsiteY5" fmla="*/ 72572 h 102058"/>
              <a:gd name="connsiteX6" fmla="*/ 406400 w 904476"/>
              <a:gd name="connsiteY6" fmla="*/ 29029 h 102058"/>
              <a:gd name="connsiteX7" fmla="*/ 493486 w 904476"/>
              <a:gd name="connsiteY7" fmla="*/ 0 h 102058"/>
              <a:gd name="connsiteX8" fmla="*/ 566057 w 904476"/>
              <a:gd name="connsiteY8" fmla="*/ 87086 h 102058"/>
              <a:gd name="connsiteX9" fmla="*/ 609600 w 904476"/>
              <a:gd name="connsiteY9" fmla="*/ 101600 h 102058"/>
              <a:gd name="connsiteX10" fmla="*/ 740228 w 904476"/>
              <a:gd name="connsiteY10" fmla="*/ 87086 h 102058"/>
              <a:gd name="connsiteX11" fmla="*/ 769257 w 904476"/>
              <a:gd name="connsiteY11" fmla="*/ 43543 h 102058"/>
              <a:gd name="connsiteX12" fmla="*/ 812800 w 904476"/>
              <a:gd name="connsiteY12" fmla="*/ 29029 h 102058"/>
              <a:gd name="connsiteX13" fmla="*/ 856343 w 904476"/>
              <a:gd name="connsiteY13" fmla="*/ 43543 h 102058"/>
              <a:gd name="connsiteX14" fmla="*/ 885371 w 904476"/>
              <a:gd name="connsiteY14" fmla="*/ 87086 h 1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4476" h="102058">
                <a:moveTo>
                  <a:pt x="0" y="101600"/>
                </a:moveTo>
                <a:cubicBezTo>
                  <a:pt x="3614" y="100877"/>
                  <a:pt x="101237" y="84473"/>
                  <a:pt x="116114" y="72572"/>
                </a:cubicBezTo>
                <a:cubicBezTo>
                  <a:pt x="129736" y="61675"/>
                  <a:pt x="135467" y="43543"/>
                  <a:pt x="145143" y="29029"/>
                </a:cubicBezTo>
                <a:cubicBezTo>
                  <a:pt x="164495" y="33867"/>
                  <a:pt x="186602" y="32478"/>
                  <a:pt x="203200" y="43543"/>
                </a:cubicBezTo>
                <a:cubicBezTo>
                  <a:pt x="217714" y="53219"/>
                  <a:pt x="214987" y="84433"/>
                  <a:pt x="232228" y="87086"/>
                </a:cubicBezTo>
                <a:cubicBezTo>
                  <a:pt x="285045" y="95212"/>
                  <a:pt x="338667" y="77410"/>
                  <a:pt x="391886" y="72572"/>
                </a:cubicBezTo>
                <a:cubicBezTo>
                  <a:pt x="396724" y="58058"/>
                  <a:pt x="393950" y="37922"/>
                  <a:pt x="406400" y="29029"/>
                </a:cubicBezTo>
                <a:cubicBezTo>
                  <a:pt x="431299" y="11244"/>
                  <a:pt x="493486" y="0"/>
                  <a:pt x="493486" y="0"/>
                </a:cubicBezTo>
                <a:cubicBezTo>
                  <a:pt x="514906" y="32130"/>
                  <a:pt x="532530" y="64735"/>
                  <a:pt x="566057" y="87086"/>
                </a:cubicBezTo>
                <a:cubicBezTo>
                  <a:pt x="578787" y="95573"/>
                  <a:pt x="595086" y="96762"/>
                  <a:pt x="609600" y="101600"/>
                </a:cubicBezTo>
                <a:cubicBezTo>
                  <a:pt x="653143" y="96762"/>
                  <a:pt x="699055" y="102058"/>
                  <a:pt x="740228" y="87086"/>
                </a:cubicBezTo>
                <a:cubicBezTo>
                  <a:pt x="756622" y="81125"/>
                  <a:pt x="755635" y="54440"/>
                  <a:pt x="769257" y="43543"/>
                </a:cubicBezTo>
                <a:cubicBezTo>
                  <a:pt x="781204" y="33986"/>
                  <a:pt x="798286" y="33867"/>
                  <a:pt x="812800" y="29029"/>
                </a:cubicBezTo>
                <a:cubicBezTo>
                  <a:pt x="827314" y="33867"/>
                  <a:pt x="845525" y="32725"/>
                  <a:pt x="856343" y="43543"/>
                </a:cubicBezTo>
                <a:cubicBezTo>
                  <a:pt x="904476" y="91676"/>
                  <a:pt x="845410" y="87086"/>
                  <a:pt x="885371" y="8708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39" name="Straight Connector 138"/>
          <p:cNvCxnSpPr/>
          <p:nvPr/>
        </p:nvCxnSpPr>
        <p:spPr>
          <a:xfrm rot="10800000" flipV="1">
            <a:off x="1066800" y="4419600"/>
            <a:ext cx="1295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914400" y="4419600"/>
            <a:ext cx="14478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590800" y="4419600"/>
            <a:ext cx="12192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800000" flipV="1">
            <a:off x="2743200" y="4419600"/>
            <a:ext cx="12192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981200" y="3505200"/>
            <a:ext cx="5486400" cy="762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4687094" y="3847306"/>
            <a:ext cx="5334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0" y="1728878"/>
            <a:ext cx="3124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IQ" sz="3200" b="1" dirty="0" smtClean="0">
                <a:solidFill>
                  <a:schemeClr val="tx2">
                    <a:lumMod val="75000"/>
                  </a:schemeClr>
                </a:solidFill>
              </a:rPr>
              <a:t>أ- الغسل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(washing)</a:t>
            </a:r>
            <a:endParaRPr lang="ar-IQ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72083 -0.00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82819"/>
            <a:ext cx="3505200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IQ" sz="3200" b="1" dirty="0" smtClean="0">
                <a:solidFill>
                  <a:schemeClr val="tx2">
                    <a:lumMod val="75000"/>
                  </a:schemeClr>
                </a:solidFill>
              </a:rPr>
              <a:t>ب- القصر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(Bleaching)</a:t>
            </a:r>
            <a:endParaRPr lang="ar-IQ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05200" y="2667000"/>
            <a:ext cx="2667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6019800" y="2819400"/>
            <a:ext cx="609600" cy="3048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048000" y="2819400"/>
            <a:ext cx="609600" cy="3048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4267200" y="1524000"/>
            <a:ext cx="1066800" cy="990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5943600" y="3352800"/>
            <a:ext cx="1066800" cy="990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</a:t>
            </a:r>
            <a:endParaRPr lang="ar-IQ" sz="3200" b="1" dirty="0">
              <a:solidFill>
                <a:schemeClr val="bg1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2667000" y="3352800"/>
            <a:ext cx="1066800" cy="990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667000" y="3581400"/>
            <a:ext cx="11430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2514600" y="3581400"/>
            <a:ext cx="11430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48148E-6 L 0.74167 -0.0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59813"/>
            <a:ext cx="3505200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IQ" sz="3200" b="1" dirty="0" smtClean="0">
                <a:solidFill>
                  <a:schemeClr val="tx2">
                    <a:lumMod val="75000"/>
                  </a:schemeClr>
                </a:solidFill>
              </a:rPr>
              <a:t>ج- التجفيف (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Drying</a:t>
            </a:r>
            <a:r>
              <a:rPr lang="ar-IQ" sz="3200" b="1" dirty="0" smtClean="0">
                <a:solidFill>
                  <a:schemeClr val="tx2">
                    <a:lumMod val="75000"/>
                  </a:schemeClr>
                </a:solidFill>
              </a:rPr>
              <a:t> )</a:t>
            </a:r>
            <a:endParaRPr lang="ar-IQ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57400" y="2743200"/>
            <a:ext cx="51816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038600" y="19812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7124700" y="2857500"/>
            <a:ext cx="457200" cy="2286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753894" y="3009106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229894" y="3009106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782094" y="3009900"/>
            <a:ext cx="532606" cy="79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714500" y="2857500"/>
            <a:ext cx="457200" cy="2286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14600" y="33528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1" name="Rectangle 20"/>
          <p:cNvSpPr/>
          <p:nvPr/>
        </p:nvSpPr>
        <p:spPr>
          <a:xfrm>
            <a:off x="6934200" y="33528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sp>
        <p:nvSpPr>
          <p:cNvPr id="22" name="Rectangle 21"/>
          <p:cNvSpPr/>
          <p:nvPr/>
        </p:nvSpPr>
        <p:spPr>
          <a:xfrm>
            <a:off x="4038600" y="33528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sp>
        <p:nvSpPr>
          <p:cNvPr id="23" name="Rectangle 22"/>
          <p:cNvSpPr/>
          <p:nvPr/>
        </p:nvSpPr>
        <p:spPr>
          <a:xfrm>
            <a:off x="5562600" y="33528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4" name="Rectangle 23"/>
          <p:cNvSpPr/>
          <p:nvPr/>
        </p:nvSpPr>
        <p:spPr>
          <a:xfrm>
            <a:off x="1143000" y="33528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62800" y="3657600"/>
            <a:ext cx="381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562600" y="3352800"/>
            <a:ext cx="9144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35" name="Straight Connector 34"/>
          <p:cNvCxnSpPr/>
          <p:nvPr/>
        </p:nvCxnSpPr>
        <p:spPr>
          <a:xfrm rot="10800000" flipV="1">
            <a:off x="4343400" y="3581400"/>
            <a:ext cx="609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2" idx="3"/>
            <a:endCxn id="22" idx="2"/>
          </p:cNvCxnSpPr>
          <p:nvPr/>
        </p:nvCxnSpPr>
        <p:spPr>
          <a:xfrm flipH="1">
            <a:off x="4495800" y="3695700"/>
            <a:ext cx="457200" cy="342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143000" y="3352800"/>
            <a:ext cx="9144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47" name="Straight Connector 46"/>
          <p:cNvCxnSpPr/>
          <p:nvPr/>
        </p:nvCxnSpPr>
        <p:spPr>
          <a:xfrm rot="10800000" flipV="1">
            <a:off x="2438400" y="3429000"/>
            <a:ext cx="10668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38400" y="3352800"/>
            <a:ext cx="10668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66800" y="3352800"/>
            <a:ext cx="10668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990600" y="3429000"/>
            <a:ext cx="11430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7.40741E-7 L 0.7 -0.5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199" y="519330"/>
            <a:ext cx="2819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1">
            <a:spAutoFit/>
          </a:bodyPr>
          <a:lstStyle/>
          <a:p>
            <a:r>
              <a:rPr lang="ar-IQ" sz="3200" b="1" dirty="0" smtClean="0">
                <a:solidFill>
                  <a:schemeClr val="tx2">
                    <a:lumMod val="75000"/>
                  </a:schemeClr>
                </a:solidFill>
              </a:rPr>
              <a:t>د- الكي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(Ironing) </a:t>
            </a:r>
            <a:endParaRPr lang="ar-IQ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21336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725194" y="2437606"/>
            <a:ext cx="608806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810000" y="27432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267200" y="23622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3810000" y="23622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0" y="2895600"/>
            <a:ext cx="50292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7200900" y="3009900"/>
            <a:ext cx="609600" cy="3810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563394" y="3200400"/>
            <a:ext cx="608806" cy="79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7010400" y="41910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7467600" y="38100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925594" y="3885406"/>
            <a:ext cx="608806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96200" y="35814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7010400" y="38100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5105400" y="41910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886994" y="3200400"/>
            <a:ext cx="608806" cy="79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019800" y="39624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3352800" y="41910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020594" y="3885406"/>
            <a:ext cx="608806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267994" y="3885406"/>
            <a:ext cx="608806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286794" y="3961606"/>
            <a:ext cx="608806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1371600" y="42672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91200" y="35814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038600" y="35814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057400" y="36576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1828800" y="38862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3810000" y="38100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5562600" y="38100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V="1">
            <a:off x="5105400" y="38100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3352800" y="38100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1371600" y="38862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791200" y="39624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7" name="Oval 56"/>
          <p:cNvSpPr/>
          <p:nvPr/>
        </p:nvSpPr>
        <p:spPr>
          <a:xfrm>
            <a:off x="7696200" y="39624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8" name="Oval 57"/>
          <p:cNvSpPr/>
          <p:nvPr/>
        </p:nvSpPr>
        <p:spPr>
          <a:xfrm>
            <a:off x="4343400" y="39624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9" name="Oval 58"/>
          <p:cNvSpPr/>
          <p:nvPr/>
        </p:nvSpPr>
        <p:spPr>
          <a:xfrm>
            <a:off x="4114800" y="39624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0" name="Oval 59"/>
          <p:cNvSpPr/>
          <p:nvPr/>
        </p:nvSpPr>
        <p:spPr>
          <a:xfrm>
            <a:off x="3886200" y="39624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61" name="Straight Connector 60"/>
          <p:cNvCxnSpPr/>
          <p:nvPr/>
        </p:nvCxnSpPr>
        <p:spPr>
          <a:xfrm rot="10800000" flipV="1">
            <a:off x="1600200" y="3733800"/>
            <a:ext cx="10668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600200" y="3810000"/>
            <a:ext cx="9906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1790700" y="3009900"/>
            <a:ext cx="609600" cy="3810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7083 -0.2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533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IQ" sz="3200" b="1" dirty="0" smtClean="0">
                <a:solidFill>
                  <a:schemeClr val="tx2">
                    <a:lumMod val="50000"/>
                  </a:schemeClr>
                </a:solidFill>
              </a:rPr>
              <a:t>هـ - التنظيف الجاف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(Dry-cleaning)</a:t>
            </a:r>
            <a:endParaRPr lang="ar-IQ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343400" y="2057400"/>
            <a:ext cx="9906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505200" y="3124200"/>
            <a:ext cx="990600" cy="9906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895600" y="2667000"/>
            <a:ext cx="1295400" cy="5334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57800" y="3048000"/>
            <a:ext cx="1143000" cy="9906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86400" y="2590800"/>
            <a:ext cx="1295400" cy="4572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344194" y="3733006"/>
            <a:ext cx="1066800" cy="15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858000" y="2971800"/>
            <a:ext cx="9906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A</a:t>
            </a:r>
            <a:endParaRPr lang="ar-IQ" sz="3200" b="1" dirty="0"/>
          </a:p>
        </p:txBody>
      </p:sp>
      <p:sp>
        <p:nvSpPr>
          <p:cNvPr id="30" name="Oval 29"/>
          <p:cNvSpPr/>
          <p:nvPr/>
        </p:nvSpPr>
        <p:spPr>
          <a:xfrm>
            <a:off x="6400800" y="4191000"/>
            <a:ext cx="9906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P</a:t>
            </a:r>
            <a:endParaRPr lang="ar-IQ" sz="3200" b="1" dirty="0"/>
          </a:p>
        </p:txBody>
      </p:sp>
      <p:sp>
        <p:nvSpPr>
          <p:cNvPr id="31" name="Oval 30"/>
          <p:cNvSpPr/>
          <p:nvPr/>
        </p:nvSpPr>
        <p:spPr>
          <a:xfrm>
            <a:off x="4419600" y="4572000"/>
            <a:ext cx="9906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F</a:t>
            </a:r>
            <a:endParaRPr lang="ar-IQ" sz="3200" b="1" dirty="0"/>
          </a:p>
        </p:txBody>
      </p:sp>
      <p:sp>
        <p:nvSpPr>
          <p:cNvPr id="32" name="Oval 31"/>
          <p:cNvSpPr/>
          <p:nvPr/>
        </p:nvSpPr>
        <p:spPr>
          <a:xfrm>
            <a:off x="2438400" y="4114800"/>
            <a:ext cx="9906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M</a:t>
            </a:r>
            <a:endParaRPr lang="ar-IQ" sz="3200" b="1" dirty="0"/>
          </a:p>
        </p:txBody>
      </p:sp>
      <p:sp>
        <p:nvSpPr>
          <p:cNvPr id="33" name="Oval 32"/>
          <p:cNvSpPr/>
          <p:nvPr/>
        </p:nvSpPr>
        <p:spPr>
          <a:xfrm>
            <a:off x="1752600" y="2895600"/>
            <a:ext cx="9906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W</a:t>
            </a:r>
            <a:endParaRPr lang="ar-IQ" sz="3200" b="1" dirty="0"/>
          </a:p>
        </p:txBody>
      </p:sp>
      <p:sp>
        <p:nvSpPr>
          <p:cNvPr id="39" name="Oval 38"/>
          <p:cNvSpPr/>
          <p:nvPr/>
        </p:nvSpPr>
        <p:spPr>
          <a:xfrm>
            <a:off x="-1752600" y="5562600"/>
            <a:ext cx="10668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41" name="Straight Connector 40"/>
          <p:cNvCxnSpPr/>
          <p:nvPr/>
        </p:nvCxnSpPr>
        <p:spPr>
          <a:xfrm rot="10800000" flipV="1">
            <a:off x="-1676398" y="5638799"/>
            <a:ext cx="914399" cy="7619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-1676400" y="5562600"/>
            <a:ext cx="914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1666 -0.077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-39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0833 -0.072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36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25 -0.077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 animBg="1"/>
      <p:bldP spid="30" grpId="0" build="p" animBg="1"/>
      <p:bldP spid="31" grpId="0" build="allAtOnce" animBg="1"/>
      <p:bldP spid="32" grpId="0" uiExpand="1" build="p" animBg="1"/>
      <p:bldP spid="33" grpId="0" build="allAtOnce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533400"/>
            <a:ext cx="19812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IQ" sz="4400" b="1" dirty="0" smtClean="0">
                <a:solidFill>
                  <a:schemeClr val="tx2">
                    <a:lumMod val="50000"/>
                  </a:schemeClr>
                </a:solidFill>
              </a:rPr>
              <a:t>المصادر</a:t>
            </a:r>
            <a:endParaRPr lang="ar-IQ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3152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IQ" sz="2800" dirty="0" smtClean="0">
                <a:solidFill>
                  <a:schemeClr val="tx2">
                    <a:lumMod val="75000"/>
                  </a:schemeClr>
                </a:solidFill>
              </a:rPr>
              <a:t>- حجازين ، ليلى ؛ وآخرون : المنسوجات ، ط1 ، دار المشرق،(2005)</a:t>
            </a:r>
          </a:p>
          <a:p>
            <a:pPr algn="just">
              <a:buFontTx/>
              <a:buChar char="-"/>
            </a:pPr>
            <a:r>
              <a:rPr lang="ar-IQ" sz="2800" dirty="0" smtClean="0">
                <a:solidFill>
                  <a:schemeClr val="tx2">
                    <a:lumMod val="75000"/>
                  </a:schemeClr>
                </a:solidFill>
              </a:rPr>
              <a:t> الربيعي ، ناصر حسين : خواص وتقنيات النسيج – الياف غزول أقمشة ،دار الكتب للطباعة والنشر ، (1991)</a:t>
            </a:r>
          </a:p>
          <a:p>
            <a:pPr lvl="1" algn="just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-ISO (3758)  ,2005                                             </a:t>
            </a:r>
          </a:p>
          <a:p>
            <a:pPr marL="0" lvl="1" algn="just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-(Edition/2)/www.Paxar.com,care labels (2008)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صور لبنان\1محمد\101MSDCF\DSC00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" y="6096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61260" y="1410325"/>
            <a:ext cx="32766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4400" b="1" dirty="0" smtClean="0">
                <a:solidFill>
                  <a:srgbClr val="FF0000"/>
                </a:solidFill>
              </a:rPr>
              <a:t>وشكراً لحسن الاصغاء</a:t>
            </a:r>
            <a:endParaRPr lang="ar-IQ" sz="44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-304800" y="2133600"/>
            <a:ext cx="4114800" cy="396240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2084 -0.6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746</TotalTime>
  <Words>139</Words>
  <Application>Microsoft Office PowerPoint</Application>
  <PresentationFormat>On-screen Show (4:3)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هدفا المحاضرةِ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رقعة المعلومات</dc:title>
  <dc:creator>MD</dc:creator>
  <cp:lastModifiedBy>Asus</cp:lastModifiedBy>
  <cp:revision>96</cp:revision>
  <dcterms:created xsi:type="dcterms:W3CDTF">2012-11-06T16:14:58Z</dcterms:created>
  <dcterms:modified xsi:type="dcterms:W3CDTF">2022-03-27T21:33:03Z</dcterms:modified>
</cp:coreProperties>
</file>