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23DE78B-EA84-4945-91B3-D5B994A7DA84}" type="datetimeFigureOut">
              <a:rPr lang="ar-IQ" smtClean="0"/>
              <a:t>04/07/1443</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8A8A58-873C-4AB0-92FE-BCF89A4E361B}"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DE78B-EA84-4945-91B3-D5B994A7DA84}" type="datetimeFigureOut">
              <a:rPr lang="ar-IQ" smtClean="0"/>
              <a:t>04/07/1443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DE78B-EA84-4945-91B3-D5B994A7DA84}" type="datetimeFigureOut">
              <a:rPr lang="ar-IQ" smtClean="0"/>
              <a:t>04/07/1443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DE78B-EA84-4945-91B3-D5B994A7DA84}" type="datetimeFigureOut">
              <a:rPr lang="ar-IQ" smtClean="0"/>
              <a:t>04/07/1443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DE78B-EA84-4945-91B3-D5B994A7DA84}" type="datetimeFigureOut">
              <a:rPr lang="ar-IQ" smtClean="0"/>
              <a:t>04/07/1443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23DE78B-EA84-4945-91B3-D5B994A7DA84}" type="datetimeFigureOut">
              <a:rPr lang="ar-IQ" smtClean="0"/>
              <a:t>04/07/1443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8A8A58-873C-4AB0-92FE-BCF89A4E361B}"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3DE78B-EA84-4945-91B3-D5B994A7DA84}" type="datetimeFigureOut">
              <a:rPr lang="ar-IQ" smtClean="0"/>
              <a:t>04/07/1443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DE78B-EA84-4945-91B3-D5B994A7DA84}" type="datetimeFigureOut">
              <a:rPr lang="ar-IQ" smtClean="0"/>
              <a:t>04/07/1443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DE78B-EA84-4945-91B3-D5B994A7DA84}" type="datetimeFigureOut">
              <a:rPr lang="ar-IQ" smtClean="0"/>
              <a:t>04/07/1443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23DE78B-EA84-4945-91B3-D5B994A7DA84}" type="datetimeFigureOut">
              <a:rPr lang="ar-IQ" smtClean="0"/>
              <a:t>04/07/1443</a:t>
            </a:fld>
            <a:endParaRPr lang="ar-IQ"/>
          </a:p>
        </p:txBody>
      </p:sp>
      <p:sp>
        <p:nvSpPr>
          <p:cNvPr id="7" name="Slide Number Placeholder 6"/>
          <p:cNvSpPr>
            <a:spLocks noGrp="1"/>
          </p:cNvSpPr>
          <p:nvPr>
            <p:ph type="sldNum" sz="quarter" idx="12"/>
          </p:nvPr>
        </p:nvSpPr>
        <p:spPr/>
        <p:txBody>
          <a:bodyPr/>
          <a:lstStyle/>
          <a:p>
            <a:fld id="{E58A8A58-873C-4AB0-92FE-BCF89A4E361B}"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DE78B-EA84-4945-91B3-D5B994A7DA84}" type="datetimeFigureOut">
              <a:rPr lang="ar-IQ" smtClean="0"/>
              <a:t>04/07/1443</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E58A8A58-873C-4AB0-92FE-BCF89A4E361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23DE78B-EA84-4945-91B3-D5B994A7DA84}" type="datetimeFigureOut">
              <a:rPr lang="ar-IQ" smtClean="0"/>
              <a:t>04/07/1443</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8A8A58-873C-4AB0-92FE-BCF89A4E361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4400" b="1" dirty="0" smtClean="0"/>
              <a:t>الذكاء الاجتماعي ..طريق </a:t>
            </a:r>
            <a:r>
              <a:rPr lang="ar-SA" sz="4400" b="1" dirty="0" smtClean="0"/>
              <a:t>للنجاح </a:t>
            </a:r>
            <a:r>
              <a:rPr lang="ar-SA" sz="4400" b="1" dirty="0" smtClean="0"/>
              <a:t>في العمل</a:t>
            </a:r>
            <a:endParaRPr lang="ar-IQ" sz="4400" b="1" dirty="0"/>
          </a:p>
        </p:txBody>
      </p:sp>
      <p:sp>
        <p:nvSpPr>
          <p:cNvPr id="3" name="Subtitle 2"/>
          <p:cNvSpPr>
            <a:spLocks noGrp="1"/>
          </p:cNvSpPr>
          <p:nvPr>
            <p:ph type="subTitle" idx="1"/>
          </p:nvPr>
        </p:nvSpPr>
        <p:spPr/>
        <p:txBody>
          <a:bodyPr/>
          <a:lstStyle/>
          <a:p>
            <a:r>
              <a:rPr lang="ar-IQ" dirty="0" smtClean="0"/>
              <a:t>د. اريج سعد حسن</a:t>
            </a:r>
            <a:endParaRPr lang="ar-IQ" dirty="0"/>
          </a:p>
        </p:txBody>
      </p:sp>
    </p:spTree>
    <p:extLst>
      <p:ext uri="{BB962C8B-B14F-4D97-AF65-F5344CB8AC3E}">
        <p14:creationId xmlns:p14="http://schemas.microsoft.com/office/powerpoint/2010/main" val="2689157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ar-SA" dirty="0"/>
              <a:t>ويقول علماء الاجتماع أن الذكاء الاجتماعي من بين الأمور </a:t>
            </a:r>
            <a:r>
              <a:rPr lang="ar-SA" dirty="0" smtClean="0"/>
              <a:t>الرئيسة </a:t>
            </a:r>
            <a:r>
              <a:rPr lang="ar-SA" dirty="0"/>
              <a:t>التي تساعدنا على تحديد نوعية الحياة التي نعيشها، كما أنه السمة </a:t>
            </a:r>
            <a:r>
              <a:rPr lang="ar-SA" dirty="0" smtClean="0"/>
              <a:t>الرئيسة </a:t>
            </a:r>
            <a:r>
              <a:rPr lang="ar-SA" dirty="0"/>
              <a:t>التي تساعد البشر في التعامل مع الأشخاص كل بالطريقة التي تناسبه، واختيار الكلمات المناسبة وقولها في الوقت المناسب وبالمكان المناسب</a:t>
            </a:r>
            <a:r>
              <a:rPr lang="en-US" dirty="0"/>
              <a:t>.</a:t>
            </a:r>
          </a:p>
          <a:p>
            <a:endParaRPr lang="ar-IQ" dirty="0"/>
          </a:p>
        </p:txBody>
      </p:sp>
    </p:spTree>
    <p:extLst>
      <p:ext uri="{BB962C8B-B14F-4D97-AF65-F5344CB8AC3E}">
        <p14:creationId xmlns:p14="http://schemas.microsoft.com/office/powerpoint/2010/main" val="1808780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مظاهر الذكاء الاجتماعي:</a:t>
            </a:r>
            <a:r>
              <a:rPr lang="en-US" b="1" dirty="0"/>
              <a:t/>
            </a:r>
            <a:br>
              <a:rPr lang="en-US" b="1" dirty="0"/>
            </a:br>
            <a:endParaRPr lang="ar-IQ" b="1" dirty="0"/>
          </a:p>
        </p:txBody>
      </p:sp>
      <p:sp>
        <p:nvSpPr>
          <p:cNvPr id="3" name="Content Placeholder 2"/>
          <p:cNvSpPr>
            <a:spLocks noGrp="1"/>
          </p:cNvSpPr>
          <p:nvPr>
            <p:ph idx="1"/>
          </p:nvPr>
        </p:nvSpPr>
        <p:spPr/>
        <p:txBody>
          <a:bodyPr>
            <a:normAutofit fontScale="92500" lnSpcReduction="20000"/>
          </a:bodyPr>
          <a:lstStyle/>
          <a:p>
            <a:r>
              <a:rPr lang="ar-SA" b="1" dirty="0"/>
              <a:t>المظاهر العامة:</a:t>
            </a:r>
            <a:endParaRPr lang="en-US" b="1" dirty="0"/>
          </a:p>
          <a:p>
            <a:pPr algn="just"/>
            <a:r>
              <a:rPr lang="ar-SA" dirty="0"/>
              <a:t>التوافق الاجتماعي: ویتضمن السعادة مع الآخرین والالتزام بأخلاقیات المجتمع ومسایرة المعاییر الاجتماعیة والامتثال لقواعد الضبط الاجتماعي وتقبل التغیر الاجتماعي، والتفاعل الاجتماعي  السلیم، والعمل لخیر الجماعة، والسعادة الزوجیة مما یؤدي إلى تحقیق الصحة الاجتماعیة.</a:t>
            </a:r>
            <a:endParaRPr lang="en-US" dirty="0"/>
          </a:p>
          <a:p>
            <a:pPr algn="just"/>
            <a:r>
              <a:rPr lang="ar-SA" dirty="0"/>
              <a:t>الكفاءة الاجتماعیة: وتتضمن الكفاح الاجتماعي وبذل كل جهد لتحقیق الرضا في العلاقات الاجتماعیة، وتحقیق توازن مستمر بین الفرد وبیئته الاجتماعیة لإشباع الحاجات الشخصیة والاجتماعیة .</a:t>
            </a:r>
            <a:endParaRPr lang="en-US" dirty="0"/>
          </a:p>
          <a:p>
            <a:endParaRPr lang="ar-IQ" dirty="0"/>
          </a:p>
        </p:txBody>
      </p:sp>
    </p:spTree>
    <p:extLst>
      <p:ext uri="{BB962C8B-B14F-4D97-AF65-F5344CB8AC3E}">
        <p14:creationId xmlns:p14="http://schemas.microsoft.com/office/powerpoint/2010/main" val="191152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ar-SA" dirty="0"/>
              <a:t>النجاح الاجتماعي: ویتضمن النجاح في معاملة الآخرین، ویتجلى النجاح في الاتصال الاجتماعي مهنیا وإداریا وأسریا...الخ.</a:t>
            </a:r>
            <a:endParaRPr lang="en-US" dirty="0"/>
          </a:p>
          <a:p>
            <a:pPr algn="just"/>
            <a:r>
              <a:rPr lang="ar-SA" dirty="0"/>
              <a:t>المسایرة: وتتضمن الالتزام سلوكیا بالمعاییر الاجتماعیة في المواقف والمناسبات الاجتماعیة.</a:t>
            </a:r>
            <a:endParaRPr lang="en-US" dirty="0"/>
          </a:p>
          <a:p>
            <a:endParaRPr lang="ar-IQ" dirty="0"/>
          </a:p>
        </p:txBody>
      </p:sp>
    </p:spTree>
    <p:extLst>
      <p:ext uri="{BB962C8B-B14F-4D97-AF65-F5344CB8AC3E}">
        <p14:creationId xmlns:p14="http://schemas.microsoft.com/office/powerpoint/2010/main" val="429108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SA" b="1" dirty="0"/>
              <a:t>المظاهر الخاصة:</a:t>
            </a:r>
            <a:endParaRPr lang="en-US" b="1" dirty="0"/>
          </a:p>
          <a:p>
            <a:pPr algn="just"/>
            <a:r>
              <a:rPr lang="ar-SA" dirty="0"/>
              <a:t>حسن التصرف في المواقف الاجتماعیة: ویتضمن ذلك "حسن التصرف "و"اللباقة" في ضوء المعاییر الاجتماعیة في المواقف العامة ومواقف القیادة والتبعیة ومواقف التفاعل الاجتماعي والمعاملات </a:t>
            </a:r>
            <a:r>
              <a:rPr lang="ar-SA" dirty="0" smtClean="0"/>
              <a:t>والمواقف </a:t>
            </a:r>
            <a:r>
              <a:rPr lang="ar-SA" dirty="0"/>
              <a:t>المحرجة...كل هذا دون احراج للآخرین ودون اللجوء إلى الكذب والخداع.</a:t>
            </a:r>
            <a:endParaRPr lang="en-US" dirty="0"/>
          </a:p>
          <a:p>
            <a:pPr algn="just"/>
            <a:r>
              <a:rPr lang="ar-SA" dirty="0"/>
              <a:t>التعرف على الحالة النفسیة للآخرین: ویتضمن ذلك قدرة الفرد على التعرف على حالة الآخرین التي تعبر عن كلامهم وحركتهم كما في حالة الفرح أو الغضب أو الیأس.</a:t>
            </a:r>
            <a:endParaRPr lang="en-US" dirty="0"/>
          </a:p>
          <a:p>
            <a:endParaRPr lang="ar-IQ" dirty="0"/>
          </a:p>
        </p:txBody>
      </p:sp>
    </p:spTree>
    <p:extLst>
      <p:ext uri="{BB962C8B-B14F-4D97-AF65-F5344CB8AC3E}">
        <p14:creationId xmlns:p14="http://schemas.microsoft.com/office/powerpoint/2010/main" val="105025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just"/>
            <a:r>
              <a:rPr lang="ar-SA" dirty="0"/>
              <a:t>القدرة على تذكر الأسماء والوجوه: ویتضمن ذلك اهتمام الفرد بالآخرین مما یساعد في قدرته على تذكر وجوههم وأسمائهم.</a:t>
            </a:r>
            <a:endParaRPr lang="en-US" dirty="0"/>
          </a:p>
          <a:p>
            <a:pPr algn="just"/>
            <a:r>
              <a:rPr lang="ar-SA" dirty="0"/>
              <a:t>سلامة الحكم على السلوك الإنساني: ویرتبط بذلك القدرة على التنبؤ به من بعض المظاهر أو الأدلة البسیطة، ویتجلى ذلك في "الفراسة الاجتماعیة" كما تظهر في القدرة على التعرف على حالة المتحدث إلیه من خلال بعض المظاهر البسیطة التي تبدو منه مثل تعبيرات الوجه والكلام أو من ملاحظة بعض العلاقات بين المتغيرات الأخرى.</a:t>
            </a:r>
            <a:endParaRPr lang="en-US" dirty="0"/>
          </a:p>
        </p:txBody>
      </p:sp>
    </p:spTree>
    <p:extLst>
      <p:ext uri="{BB962C8B-B14F-4D97-AF65-F5344CB8AC3E}">
        <p14:creationId xmlns:p14="http://schemas.microsoft.com/office/powerpoint/2010/main" val="282815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ar-SA" dirty="0"/>
              <a:t>روح الدعابة والمرح: ویتضمن ذلك القدرة على فهم النكتة، ویظهر ذلك في القدرة على الاشتراك مع الآخرین في مرحهم ودعابتهم وظهور علامات المحبة والألفة المتبادلة مع الآخرین.</a:t>
            </a:r>
            <a:endParaRPr lang="en-US" dirty="0"/>
          </a:p>
          <a:p>
            <a:pPr marL="0" indent="0">
              <a:buNone/>
            </a:pPr>
            <a:endParaRPr lang="en-US" dirty="0"/>
          </a:p>
          <a:p>
            <a:endParaRPr lang="ar-IQ" dirty="0"/>
          </a:p>
        </p:txBody>
      </p:sp>
    </p:spTree>
    <p:extLst>
      <p:ext uri="{BB962C8B-B14F-4D97-AF65-F5344CB8AC3E}">
        <p14:creationId xmlns:p14="http://schemas.microsoft.com/office/powerpoint/2010/main" val="335407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a:t>كيفية تنمية الذكاء الاجتماعي</a:t>
            </a: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SA" dirty="0" smtClean="0"/>
              <a:t>      بينما </a:t>
            </a:r>
            <a:r>
              <a:rPr lang="ar-SA" dirty="0"/>
              <a:t>يبدو أن بعض الأشخاص قادرون على تعزيز وتطوير الذكاء الاجتماعي دون بذل أي مجهود، يكون آخرون في حاجة إلى العمل بجد من أجل تطوير ذكائهم الاجتماعي، وبإمكانهم فعل ذلك من خلال اتباع بعض </a:t>
            </a:r>
            <a:r>
              <a:rPr lang="ar-SA" dirty="0" smtClean="0"/>
              <a:t>الامور </a:t>
            </a:r>
            <a:r>
              <a:rPr lang="ar-SA" dirty="0"/>
              <a:t>التالية</a:t>
            </a:r>
            <a:r>
              <a:rPr lang="en-US" dirty="0"/>
              <a:t>:</a:t>
            </a:r>
          </a:p>
          <a:p>
            <a:r>
              <a:rPr lang="ar-SA" b="1" dirty="0"/>
              <a:t>انتبه لما يُقال ولمن يتحدث </a:t>
            </a:r>
            <a:r>
              <a:rPr lang="ar-SA" b="1" dirty="0" smtClean="0"/>
              <a:t>حولك:</a:t>
            </a:r>
            <a:endParaRPr lang="en-US" dirty="0"/>
          </a:p>
          <a:p>
            <a:pPr marL="0" indent="0" algn="just">
              <a:buNone/>
            </a:pPr>
            <a:r>
              <a:rPr lang="ar-SA" dirty="0"/>
              <a:t>الأشخاص الذين يتحلون بقدر كبير من الذكاء </a:t>
            </a:r>
            <a:r>
              <a:rPr lang="ar-SA" dirty="0" smtClean="0"/>
              <a:t>الاجتماعي </a:t>
            </a:r>
            <a:r>
              <a:rPr lang="ar-SA" dirty="0"/>
              <a:t>يراقبون من حولهم وينتبهون لما يُقال وكيف يُقال، إذا كنت ترى أن أحد الأشخاص يتحلى بمهارات قوية في التواصل مع الآخرين، فربما عليك مراقبة تصرفاته ومعرفة كيف يتفاعل مع الآخرين</a:t>
            </a:r>
            <a:r>
              <a:rPr lang="en-US" dirty="0"/>
              <a:t>.</a:t>
            </a:r>
          </a:p>
          <a:p>
            <a:endParaRPr lang="ar-IQ" dirty="0"/>
          </a:p>
        </p:txBody>
      </p:sp>
    </p:spTree>
    <p:extLst>
      <p:ext uri="{BB962C8B-B14F-4D97-AF65-F5344CB8AC3E}">
        <p14:creationId xmlns:p14="http://schemas.microsoft.com/office/powerpoint/2010/main" val="64786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r>
              <a:rPr lang="ar-SA" b="1" dirty="0"/>
              <a:t>اعمل على تعزيز ذكائك العاطفي</a:t>
            </a:r>
            <a:endParaRPr lang="en-US" dirty="0"/>
          </a:p>
          <a:p>
            <a:pPr marL="0" indent="0" algn="just">
              <a:buNone/>
            </a:pPr>
            <a:r>
              <a:rPr lang="ar-SA" dirty="0"/>
              <a:t>يعتمد الذكاء العاطفي على كيفية التحكم في مشاعرك وكيف تعبر عنها إزاء الآخرين. ويتطلب الذكاء العاطفي معرفة أي من العواطف عليك التعبير عنها بصورة تخدم موقفك وتساعدك على تعزيز علاقتك بالآخرين. وتنظيم المشاعر والعواطف وعدم الإسراف في التعبير عنها</a:t>
            </a:r>
            <a:r>
              <a:rPr lang="en-US" dirty="0"/>
              <a:t>.</a:t>
            </a:r>
          </a:p>
          <a:p>
            <a:pPr marL="0" indent="0" algn="just">
              <a:buNone/>
            </a:pPr>
            <a:r>
              <a:rPr lang="ar-SA" dirty="0"/>
              <a:t>الشخص الذكي عاطفياً هو القادر على السيطرة على مشاعره السلبية مثل الإحباط والغضب، والحد من تأثيرها السلبي على علاقاته بالآخرين</a:t>
            </a:r>
            <a:r>
              <a:rPr lang="en-US" dirty="0"/>
              <a:t>.</a:t>
            </a:r>
          </a:p>
          <a:p>
            <a:endParaRPr lang="ar-IQ" dirty="0"/>
          </a:p>
        </p:txBody>
      </p:sp>
    </p:spTree>
    <p:extLst>
      <p:ext uri="{BB962C8B-B14F-4D97-AF65-F5344CB8AC3E}">
        <p14:creationId xmlns:p14="http://schemas.microsoft.com/office/powerpoint/2010/main" val="187586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احترم اختلاف الثقافات</a:t>
            </a:r>
            <a:endParaRPr lang="en-US" dirty="0"/>
          </a:p>
          <a:p>
            <a:pPr marL="0" indent="0" algn="just">
              <a:buNone/>
            </a:pPr>
            <a:r>
              <a:rPr lang="ar-SA" dirty="0"/>
              <a:t>عليك احترام الاختلافات الثقافية والتعرف على الثقافات المختلفة بهدف فهمها. لا تستقِ المعلومات المتعلقة بالثقافات من عائلتك واصدقائك والبيئة الصغيرة التي تعيش فيها، فالشخص الذي يتحلى بالذكاء الاجتماعي يحاول استيعاب الآخر واكتشاف عوالم وثقافات مختلفة</a:t>
            </a:r>
            <a:r>
              <a:rPr lang="en-US" dirty="0"/>
              <a:t>.</a:t>
            </a:r>
          </a:p>
          <a:p>
            <a:endParaRPr lang="ar-IQ" dirty="0"/>
          </a:p>
        </p:txBody>
      </p:sp>
    </p:spTree>
    <p:extLst>
      <p:ext uri="{BB962C8B-B14F-4D97-AF65-F5344CB8AC3E}">
        <p14:creationId xmlns:p14="http://schemas.microsoft.com/office/powerpoint/2010/main" val="174939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أنصت إلى الآخرين</a:t>
            </a:r>
            <a:endParaRPr lang="en-US" dirty="0"/>
          </a:p>
          <a:p>
            <a:pPr marL="0" indent="0" algn="just">
              <a:buNone/>
            </a:pPr>
            <a:r>
              <a:rPr lang="ar-SA" dirty="0"/>
              <a:t>من أجل تعزيز ذكائك الاجتماعي عليك تطوير مهارات الاتصال الخاصة بك، </a:t>
            </a:r>
            <a:r>
              <a:rPr lang="ar-SA" dirty="0" smtClean="0"/>
              <a:t>مما </a:t>
            </a:r>
            <a:r>
              <a:rPr lang="ar-SA" dirty="0"/>
              <a:t>يتطلب الاستماع إلى الآخرين، والاهتمام بما يقولونه لك. لا تقاطع حديث أي شخص، وخذ وقتك للتفكير فيما يقولونه لك، وفكر جيداً قبل الإجابة على أي سؤال</a:t>
            </a:r>
            <a:r>
              <a:rPr lang="en-US" dirty="0"/>
              <a:t>.</a:t>
            </a:r>
          </a:p>
          <a:p>
            <a:endParaRPr lang="ar-IQ" dirty="0"/>
          </a:p>
        </p:txBody>
      </p:sp>
    </p:spTree>
    <p:extLst>
      <p:ext uri="{BB962C8B-B14F-4D97-AF65-F5344CB8AC3E}">
        <p14:creationId xmlns:p14="http://schemas.microsoft.com/office/powerpoint/2010/main" val="293958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b="1" dirty="0" smtClean="0"/>
              <a:t>الذكاء</a:t>
            </a:r>
            <a:endParaRPr lang="ar-IQ" sz="4400" b="1" dirty="0"/>
          </a:p>
        </p:txBody>
      </p:sp>
      <p:sp>
        <p:nvSpPr>
          <p:cNvPr id="3" name="Content Placeholder 2"/>
          <p:cNvSpPr>
            <a:spLocks noGrp="1"/>
          </p:cNvSpPr>
          <p:nvPr>
            <p:ph idx="1"/>
          </p:nvPr>
        </p:nvSpPr>
        <p:spPr/>
        <p:txBody>
          <a:bodyPr>
            <a:normAutofit fontScale="92500" lnSpcReduction="10000"/>
          </a:bodyPr>
          <a:lstStyle/>
          <a:p>
            <a:pPr algn="just"/>
            <a:r>
              <a:rPr lang="ar-SA" b="1" dirty="0"/>
              <a:t>الذكاء</a:t>
            </a:r>
            <a:r>
              <a:rPr lang="ar-SA" dirty="0"/>
              <a:t> : هو سرعة الفهم والبديهة ونشاط فكري ومعرفي يقوم به العقل وليس شرطا ان يكون الذكاء مرتبطا مع التحصيل الاكاديمي ، </a:t>
            </a:r>
            <a:r>
              <a:rPr lang="ar-SA" dirty="0" smtClean="0"/>
              <a:t>ولهذا فان كل </a:t>
            </a:r>
            <a:r>
              <a:rPr lang="ar-SA" dirty="0"/>
              <a:t>شخص </a:t>
            </a:r>
            <a:r>
              <a:rPr lang="ar-SA" dirty="0" smtClean="0"/>
              <a:t>يتميز بنوع او اكثر </a:t>
            </a:r>
            <a:r>
              <a:rPr lang="ar-SA" dirty="0"/>
              <a:t>من انواع الذكاء.</a:t>
            </a:r>
            <a:endParaRPr lang="en-US" dirty="0"/>
          </a:p>
          <a:p>
            <a:pPr algn="just"/>
            <a:r>
              <a:rPr lang="ar-SA" b="1" dirty="0"/>
              <a:t>الذكاء </a:t>
            </a:r>
            <a:r>
              <a:rPr lang="ar-SA" dirty="0"/>
              <a:t>مرتبط مع العقل والقدرات العقلية كالقدرة على التكيف العقلي مع ظروف الحياة الجديدة، القدرة على الاستفادة من التجارب والخبرات السابقة لحل المشكلات الجديدة، القدرة على التفكير والتحليل والتخطيط والاستنتاج السليم، القدرة على سرعة التعلم، ويرتبط </a:t>
            </a:r>
            <a:r>
              <a:rPr lang="ar-SA" dirty="0" smtClean="0"/>
              <a:t>الذكاء ايضا </a:t>
            </a:r>
            <a:r>
              <a:rPr lang="ar-SA" dirty="0"/>
              <a:t>بالاحساس بالآخرين وتفهم مشاعرهم. </a:t>
            </a:r>
            <a:endParaRPr lang="en-US" dirty="0"/>
          </a:p>
          <a:p>
            <a:endParaRPr lang="ar-IQ" dirty="0"/>
          </a:p>
        </p:txBody>
      </p:sp>
    </p:spTree>
    <p:extLst>
      <p:ext uri="{BB962C8B-B14F-4D97-AF65-F5344CB8AC3E}">
        <p14:creationId xmlns:p14="http://schemas.microsoft.com/office/powerpoint/2010/main" val="4110142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قدّر قيمة الأشخاص الموجودين في حياتك</a:t>
            </a:r>
            <a:endParaRPr lang="en-US" dirty="0"/>
          </a:p>
          <a:p>
            <a:pPr marL="0" indent="0" algn="just">
              <a:buNone/>
            </a:pPr>
            <a:r>
              <a:rPr lang="ar-SA" dirty="0"/>
              <a:t>الأشخاص الذين يتحلون بقدر كبير من الذكاء الاجتماعي تجمعهم علاقات قوية مع الأشخاص المحيطين بهم، والذين يعنون لهم الكثير. من الضروري أن تُشعر الأشخاص المقربين منك بأنهم مُهمون وبأنك تقدر وجودهم في حياتك، وتثمن الجهود التي يقومون بها من أجلك</a:t>
            </a:r>
            <a:r>
              <a:rPr lang="en-US" dirty="0"/>
              <a:t>.</a:t>
            </a:r>
          </a:p>
          <a:p>
            <a:endParaRPr lang="ar-IQ" dirty="0"/>
          </a:p>
        </p:txBody>
      </p:sp>
    </p:spTree>
    <p:extLst>
      <p:ext uri="{BB962C8B-B14F-4D97-AF65-F5344CB8AC3E}">
        <p14:creationId xmlns:p14="http://schemas.microsoft.com/office/powerpoint/2010/main" val="409153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a:t>الذكاء الاجتماعي في بيئة العمل:</a:t>
            </a:r>
            <a:r>
              <a:rPr lang="en-US" sz="3200" b="1" dirty="0"/>
              <a:t/>
            </a:r>
            <a:br>
              <a:rPr lang="en-US" sz="3200" b="1" dirty="0"/>
            </a:br>
            <a:endParaRPr lang="ar-IQ" sz="3200"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SA" dirty="0" smtClean="0"/>
              <a:t>يؤثر </a:t>
            </a:r>
            <a:r>
              <a:rPr lang="ar-SA" dirty="0"/>
              <a:t>الذكاء الاجتماعي في بيئة العمل بشكل كبير وملحوظ، فالعمل لا يحتاج إلى موظفين مجتهدين فقط، فمن الممكن أن يكون ضمن مجموعة العمل موظفًا مجتهد وناجح على </a:t>
            </a:r>
            <a:r>
              <a:rPr lang="ar-SA" dirty="0" smtClean="0"/>
              <a:t>المستوى </a:t>
            </a:r>
            <a:r>
              <a:rPr lang="ar-SA" dirty="0"/>
              <a:t>المهني. ولكنه لا يمتلك أي من مهارات الذكاء الاجتماعي مما يؤثر على تعامله مع باقي الموظفين معه، ويؤدي إلى هبوط أداء ومستوى العمل. ولذلك فمن الضروري عند اختيار </a:t>
            </a:r>
            <a:r>
              <a:rPr lang="ar-SA" dirty="0" smtClean="0"/>
              <a:t>فرد من </a:t>
            </a:r>
            <a:r>
              <a:rPr lang="ar-SA" dirty="0"/>
              <a:t>بين الأفراد لتعيينهم في احدى الوظائف أن يراعي المسؤول عن ذلك أن يكون الفرد المتقدم للوظيفة ناجحًا في مجاله وأن يكون لديه مهارات الذكاء الاجتماعي أيضًا. </a:t>
            </a:r>
            <a:r>
              <a:rPr lang="en-US" dirty="0"/>
              <a:t/>
            </a:r>
            <a:br>
              <a:rPr lang="en-US" dirty="0"/>
            </a:br>
            <a:endParaRPr lang="en-US" dirty="0"/>
          </a:p>
          <a:p>
            <a:endParaRPr lang="ar-IQ" dirty="0"/>
          </a:p>
        </p:txBody>
      </p:sp>
    </p:spTree>
    <p:extLst>
      <p:ext uri="{BB962C8B-B14F-4D97-AF65-F5344CB8AC3E}">
        <p14:creationId xmlns:p14="http://schemas.microsoft.com/office/powerpoint/2010/main" val="3901187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SA" b="1" dirty="0"/>
              <a:t>هل الذكاء العاطفي والاجتماعي أكثر أهمية من العقلي في بيئة العمل؟</a:t>
            </a:r>
            <a:endParaRPr lang="en-US" dirty="0"/>
          </a:p>
          <a:p>
            <a:pPr marL="0" indent="0" algn="just">
              <a:buNone/>
            </a:pPr>
            <a:r>
              <a:rPr lang="ar-SA" dirty="0"/>
              <a:t>في الحقيقة نعم، فمهما كان الشخص ذكيًا ويمتلك مهارات استثنائية لا غبار عليها وقادر على حل أي معضلة بكفاءة وجودة متناهية، لن يرغب أحد في التعامل معه إذا كان </a:t>
            </a:r>
            <a:r>
              <a:rPr lang="ar-SA" dirty="0" smtClean="0"/>
              <a:t>غير مرنا أو </a:t>
            </a:r>
            <a:r>
              <a:rPr lang="ar-SA" dirty="0"/>
              <a:t>يصعب التعامل معه أو لا يهتم بظروف المحيطين به أو يهمل الانسياق لأوامر </a:t>
            </a:r>
            <a:r>
              <a:rPr lang="ar-SA" dirty="0" smtClean="0"/>
              <a:t>مسؤوليه </a:t>
            </a:r>
            <a:r>
              <a:rPr lang="ar-SA" dirty="0"/>
              <a:t>ويعيش طبقًا لهواه ورغبته الشخصية. بالطبع لا نقصد بذلك إن الذكاء العقلي يمكن إهماله في عملية التوظيف، ولكن الذكاء العقلي بدون كلا من الذكاء العاطفي والاجتماعي معادلة خاسرة لجميع الأطراف؛ فمن ناحية ستسبب عملية التوظيف هذه في خلق بيئة عمل سامة خالية من الفعالية والإنتاج، ومن ناحية </a:t>
            </a:r>
            <a:r>
              <a:rPr lang="ar-SA" dirty="0" smtClean="0"/>
              <a:t>اخرى سيهدر </a:t>
            </a:r>
            <a:r>
              <a:rPr lang="ar-SA" dirty="0"/>
              <a:t>الشخص إمكانيته في توظيفها في بيئة لا يستطيع الاندماج فيها أو الانتماء لها. </a:t>
            </a:r>
            <a:endParaRPr lang="en-US" dirty="0"/>
          </a:p>
          <a:p>
            <a:endParaRPr lang="ar-IQ" dirty="0"/>
          </a:p>
        </p:txBody>
      </p:sp>
    </p:spTree>
    <p:extLst>
      <p:ext uri="{BB962C8B-B14F-4D97-AF65-F5344CB8AC3E}">
        <p14:creationId xmlns:p14="http://schemas.microsoft.com/office/powerpoint/2010/main" val="2270934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t>مهارات الذكاء الاجتماعي في بيئة العمل</a:t>
            </a:r>
            <a:endParaRPr lang="ar-IQ" sz="3200" b="1" dirty="0"/>
          </a:p>
        </p:txBody>
      </p:sp>
      <p:sp>
        <p:nvSpPr>
          <p:cNvPr id="3" name="Content Placeholder 2"/>
          <p:cNvSpPr>
            <a:spLocks noGrp="1"/>
          </p:cNvSpPr>
          <p:nvPr>
            <p:ph idx="1"/>
          </p:nvPr>
        </p:nvSpPr>
        <p:spPr/>
        <p:txBody>
          <a:bodyPr>
            <a:normAutofit lnSpcReduction="10000"/>
          </a:bodyPr>
          <a:lstStyle/>
          <a:p>
            <a:pPr lvl="0" algn="just"/>
            <a:r>
              <a:rPr lang="ar-SA" dirty="0"/>
              <a:t>القدرة على بناء العلاقات الودية مع الفريق.</a:t>
            </a:r>
            <a:endParaRPr lang="en-US" dirty="0"/>
          </a:p>
          <a:p>
            <a:pPr lvl="0" algn="just"/>
            <a:r>
              <a:rPr lang="ar-SA" dirty="0"/>
              <a:t>القدرة على فهم السياقات الغير مباشرة للحديث وتفسيرها والرد عليها.</a:t>
            </a:r>
            <a:endParaRPr lang="en-US" dirty="0"/>
          </a:p>
          <a:p>
            <a:pPr lvl="0" algn="just"/>
            <a:r>
              <a:rPr lang="ar-SA" dirty="0"/>
              <a:t>القدرة على الاستماع الجيد للغير وفهم الوقت المناسب للتحدث والإنصات. </a:t>
            </a:r>
            <a:endParaRPr lang="en-US" dirty="0"/>
          </a:p>
          <a:p>
            <a:pPr lvl="0" algn="just"/>
            <a:r>
              <a:rPr lang="ar-SA" dirty="0"/>
              <a:t>القدرة على إثراء المناقشات الفعالة دون الدخول في جدال غير مفيد أو إحراج الغير أو التقليل منه.</a:t>
            </a:r>
            <a:endParaRPr lang="en-US" dirty="0"/>
          </a:p>
          <a:p>
            <a:pPr lvl="0" algn="just"/>
            <a:r>
              <a:rPr lang="ar-SA" dirty="0"/>
              <a:t>القدرة على الشعور بالمشاكل التي تواجه الآخرين وتجنب إضافة مشكلة أخرى إلى حياتهم. </a:t>
            </a:r>
            <a:endParaRPr lang="en-US" dirty="0"/>
          </a:p>
          <a:p>
            <a:pPr algn="just"/>
            <a:endParaRPr lang="ar-IQ" dirty="0"/>
          </a:p>
        </p:txBody>
      </p:sp>
    </p:spTree>
    <p:extLst>
      <p:ext uri="{BB962C8B-B14F-4D97-AF65-F5344CB8AC3E}">
        <p14:creationId xmlns:p14="http://schemas.microsoft.com/office/powerpoint/2010/main" val="3602432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lvl="0" algn="just"/>
            <a:r>
              <a:rPr lang="ar-SA" dirty="0"/>
              <a:t>فهم السياقات الاجتماعية والدينية التي تحكم الفرد والتعامل معه وفق المبادئ والأعراف التي يحترمها ويؤديها في حياته. </a:t>
            </a:r>
            <a:endParaRPr lang="en-US" dirty="0"/>
          </a:p>
          <a:p>
            <a:pPr lvl="0" algn="just"/>
            <a:r>
              <a:rPr lang="ar-SA" dirty="0"/>
              <a:t>مساعدة الأشخاص على التعبير عن أنفسهم </a:t>
            </a:r>
            <a:r>
              <a:rPr lang="ar-SA" dirty="0" smtClean="0"/>
              <a:t>وتشجيعهم </a:t>
            </a:r>
            <a:r>
              <a:rPr lang="ar-SA" dirty="0"/>
              <a:t>للانخراط في بيئة العمل وسماع أفكارهم الخلاقة. </a:t>
            </a:r>
            <a:endParaRPr lang="en-US" dirty="0"/>
          </a:p>
          <a:p>
            <a:pPr lvl="0" algn="just"/>
            <a:r>
              <a:rPr lang="ar-SA" dirty="0"/>
              <a:t>بناء علاقات ودية سريعة مع فريق العمل وكسب ثقتهم بسهولة.</a:t>
            </a:r>
            <a:endParaRPr lang="en-US" dirty="0"/>
          </a:p>
          <a:p>
            <a:pPr lvl="0" algn="just"/>
            <a:r>
              <a:rPr lang="ar-SA" dirty="0"/>
              <a:t>احترام الثقافات المختلفة وفهم ما هو المسموح وما هو الغير مسموح دون الحاجة لسماعها من الشخص مباشرة.</a:t>
            </a:r>
            <a:endParaRPr lang="en-US" dirty="0"/>
          </a:p>
          <a:p>
            <a:endParaRPr lang="ar-IQ" dirty="0"/>
          </a:p>
        </p:txBody>
      </p:sp>
    </p:spTree>
    <p:extLst>
      <p:ext uri="{BB962C8B-B14F-4D97-AF65-F5344CB8AC3E}">
        <p14:creationId xmlns:p14="http://schemas.microsoft.com/office/powerpoint/2010/main" val="1156043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lvl="0" algn="just"/>
            <a:r>
              <a:rPr lang="ar-SA" dirty="0"/>
              <a:t>الدبلوماسية في التعامل والقدرة على الفوز في المناظرات أو المناقشات دون ضغينة. </a:t>
            </a:r>
            <a:endParaRPr lang="en-US" dirty="0"/>
          </a:p>
          <a:p>
            <a:pPr lvl="0" algn="just"/>
            <a:r>
              <a:rPr lang="ar-SA" dirty="0"/>
              <a:t>قراءة لغة الجسد للأفراد والعمل على تفسيرها بحيادية والتصرف وفقًا لها بعيدًا عن </a:t>
            </a:r>
            <a:r>
              <a:rPr lang="ar-SA" dirty="0" smtClean="0"/>
              <a:t>أي </a:t>
            </a:r>
            <a:r>
              <a:rPr lang="ar-SA" dirty="0"/>
              <a:t>تحيزات شخصية أو انفعالية. </a:t>
            </a:r>
            <a:endParaRPr lang="en-US" dirty="0"/>
          </a:p>
          <a:p>
            <a:pPr lvl="0" algn="just"/>
            <a:r>
              <a:rPr lang="ar-SA" dirty="0"/>
              <a:t>التحكم في المشاعر الداخلية وتوظيفها مهنيًا بحيث يكون الهدف النهائي منها هو خلق عِلاقة ودية ومهنية مع طاقم العمل، بعيدًا عن النزاعات والمعارك الجانبية المهلكة والمستنفذة للطاقة.</a:t>
            </a:r>
            <a:endParaRPr lang="en-US" dirty="0"/>
          </a:p>
          <a:p>
            <a:endParaRPr lang="en-US" b="1" dirty="0"/>
          </a:p>
          <a:p>
            <a:endParaRPr lang="ar-IQ" dirty="0"/>
          </a:p>
        </p:txBody>
      </p:sp>
    </p:spTree>
    <p:extLst>
      <p:ext uri="{BB962C8B-B14F-4D97-AF65-F5344CB8AC3E}">
        <p14:creationId xmlns:p14="http://schemas.microsoft.com/office/powerpoint/2010/main" val="3008513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400" b="1" dirty="0" smtClean="0"/>
              <a:t>تنمية الذكاء الاجتماعي في بيئة العمل</a:t>
            </a:r>
            <a:endParaRPr lang="ar-IQ" sz="4400" b="1" dirty="0"/>
          </a:p>
        </p:txBody>
      </p:sp>
      <p:sp>
        <p:nvSpPr>
          <p:cNvPr id="3" name="Content Placeholder 2"/>
          <p:cNvSpPr>
            <a:spLocks noGrp="1"/>
          </p:cNvSpPr>
          <p:nvPr>
            <p:ph idx="1"/>
          </p:nvPr>
        </p:nvSpPr>
        <p:spPr/>
        <p:txBody>
          <a:bodyPr>
            <a:normAutofit/>
          </a:bodyPr>
          <a:lstStyle/>
          <a:p>
            <a:pPr lvl="0" algn="just"/>
            <a:r>
              <a:rPr lang="ar-SA" sz="2800" b="1" dirty="0"/>
              <a:t>لا تجعل الأمر يتمحور حولك؛</a:t>
            </a:r>
            <a:r>
              <a:rPr lang="ar-SA" sz="2800" dirty="0"/>
              <a:t> فبرغم ما أن نصائحك قد تكون فعالة فعلًا ومفيدة لبيئة العمل، لكن أمنح الآخرين الفرصة أيضًا لتعبير عن قدراتهم وإظهار ما لديهم من قوة. </a:t>
            </a:r>
            <a:endParaRPr lang="en-US" sz="2800" dirty="0"/>
          </a:p>
          <a:p>
            <a:endParaRPr lang="ar-IQ" dirty="0"/>
          </a:p>
        </p:txBody>
      </p:sp>
    </p:spTree>
    <p:extLst>
      <p:ext uri="{BB962C8B-B14F-4D97-AF65-F5344CB8AC3E}">
        <p14:creationId xmlns:p14="http://schemas.microsoft.com/office/powerpoint/2010/main" val="2596508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lvl="0" algn="just"/>
            <a:r>
              <a:rPr lang="ar-SA" b="1" dirty="0"/>
              <a:t>توقف عن التباهي</a:t>
            </a:r>
            <a:r>
              <a:rPr lang="ar-SA" dirty="0"/>
              <a:t>؛ </a:t>
            </a:r>
            <a:r>
              <a:rPr lang="ar-SA" dirty="0" smtClean="0"/>
              <a:t>جميعنا </a:t>
            </a:r>
            <a:r>
              <a:rPr lang="ar-SA" dirty="0"/>
              <a:t>نحب أن نكون مميزين وإستثنائين في العمل، لكن هذا لا يعنى أن يتم على حساب الآخرين ولاسيما إذا </a:t>
            </a:r>
            <a:r>
              <a:rPr lang="ar-SA" dirty="0" smtClean="0"/>
              <a:t>كان الأمر </a:t>
            </a:r>
            <a:r>
              <a:rPr lang="ar-SA" dirty="0"/>
              <a:t>غير ضروريًا، فمثلًا إذا اكتشفت خطأ ما لم يكتشفه أحد غيرك وكان مسؤول على اكتشافه فردًا آخر في الفريق، فيمكنك حينها التواصل معه ولفت نظره إلى خطئه، دون أن يعرف غيركم بالأمر، فمن ناحية سيسهل </a:t>
            </a:r>
            <a:r>
              <a:rPr lang="ar-SA" dirty="0" smtClean="0"/>
              <a:t>ترك </a:t>
            </a:r>
            <a:r>
              <a:rPr lang="ar-SA" dirty="0"/>
              <a:t>الامر سريعًا ولن يتضرر العمل، ومن ناحية لن ينسى لك زميلك مساعدتك هذه وسيكون ممتنًا لك. </a:t>
            </a:r>
            <a:endParaRPr lang="en-US" dirty="0"/>
          </a:p>
          <a:p>
            <a:endParaRPr lang="ar-IQ" dirty="0"/>
          </a:p>
        </p:txBody>
      </p:sp>
    </p:spTree>
    <p:extLst>
      <p:ext uri="{BB962C8B-B14F-4D97-AF65-F5344CB8AC3E}">
        <p14:creationId xmlns:p14="http://schemas.microsoft.com/office/powerpoint/2010/main" val="2060565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a:r>
              <a:rPr lang="ar-SA" b="1" dirty="0"/>
              <a:t>لا تتسرع في إصدار الأحكام؛</a:t>
            </a:r>
            <a:r>
              <a:rPr lang="ar-SA" dirty="0"/>
              <a:t> فربما هذا الموظف </a:t>
            </a:r>
            <a:r>
              <a:rPr lang="ar-SA" dirty="0" smtClean="0"/>
              <a:t>الذي </a:t>
            </a:r>
            <a:r>
              <a:rPr lang="ar-SA" dirty="0"/>
              <a:t>تتغاضى عن الإندماج معه يمر بظروف سيئة حاليًا تجعله غير قادر على الإنتاج،وربما هذا </a:t>
            </a:r>
            <a:r>
              <a:rPr lang="ar-SA" dirty="0" smtClean="0"/>
              <a:t>الذي </a:t>
            </a:r>
            <a:r>
              <a:rPr lang="ar-SA" dirty="0"/>
              <a:t>تحب الجلوس معه والتحدث عن العمل، في الحقيقة يمنحك معلومات </a:t>
            </a:r>
            <a:r>
              <a:rPr lang="ar-SA" dirty="0" smtClean="0"/>
              <a:t>خاطئة </a:t>
            </a:r>
            <a:r>
              <a:rPr lang="ar-SA" dirty="0"/>
              <a:t>حتى يظهر نجمه ويأفل نجمك أنت؛ لذلك أمنح نفسك الوقت والمساحة الجيدة لاكتشاف شخصيات الآخرين حق معرفة وتكوين صورة واضحة عن صفاتهم وما يتمتعون به من خصال. </a:t>
            </a:r>
            <a:endParaRPr lang="en-US" dirty="0"/>
          </a:p>
          <a:p>
            <a:endParaRPr lang="ar-IQ" dirty="0"/>
          </a:p>
        </p:txBody>
      </p:sp>
    </p:spTree>
    <p:extLst>
      <p:ext uri="{BB962C8B-B14F-4D97-AF65-F5344CB8AC3E}">
        <p14:creationId xmlns:p14="http://schemas.microsoft.com/office/powerpoint/2010/main" val="308638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a:r>
              <a:rPr lang="ar-SA" b="1" dirty="0"/>
              <a:t>تعلم التفاوض الفعال؛</a:t>
            </a:r>
            <a:r>
              <a:rPr lang="ar-SA" dirty="0"/>
              <a:t> فهذه المهارة ستساعدك في إدارة المناقشات بالشكل الذي يجعل الجميع يفوز دون الحاجة إلى تحقيق انتصارات وهمية لا جدوى لها، لاسيما في الموضوعات الشخصية أو العاطفية بين أفراد طاقم العمل. </a:t>
            </a:r>
            <a:endParaRPr lang="en-US" dirty="0"/>
          </a:p>
          <a:p>
            <a:endParaRPr lang="ar-IQ" dirty="0"/>
          </a:p>
        </p:txBody>
      </p:sp>
    </p:spTree>
    <p:extLst>
      <p:ext uri="{BB962C8B-B14F-4D97-AF65-F5344CB8AC3E}">
        <p14:creationId xmlns:p14="http://schemas.microsoft.com/office/powerpoint/2010/main" val="425505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انواع الذكاء</a:t>
            </a:r>
            <a:endParaRPr lang="ar-IQ" b="1" dirty="0"/>
          </a:p>
        </p:txBody>
      </p:sp>
      <p:sp>
        <p:nvSpPr>
          <p:cNvPr id="3" name="Content Placeholder 2"/>
          <p:cNvSpPr>
            <a:spLocks noGrp="1"/>
          </p:cNvSpPr>
          <p:nvPr>
            <p:ph idx="1"/>
          </p:nvPr>
        </p:nvSpPr>
        <p:spPr/>
        <p:txBody>
          <a:bodyPr/>
          <a:lstStyle/>
          <a:p>
            <a:r>
              <a:rPr lang="ar-SA" b="1" dirty="0"/>
              <a:t>الذكاء </a:t>
            </a:r>
            <a:r>
              <a:rPr lang="ar-SA" b="1" dirty="0" smtClean="0"/>
              <a:t>الطبيعي:</a:t>
            </a:r>
            <a:endParaRPr lang="en-US" dirty="0"/>
          </a:p>
          <a:p>
            <a:pPr marL="0" indent="0" algn="just">
              <a:buNone/>
            </a:pPr>
            <a:r>
              <a:rPr lang="ar-SA" dirty="0" smtClean="0"/>
              <a:t>هو </a:t>
            </a:r>
            <a:r>
              <a:rPr lang="ar-SA" dirty="0"/>
              <a:t>القدرة البشرية على التمييز بين الكائنات الحية، </a:t>
            </a:r>
            <a:r>
              <a:rPr lang="ar-SA" dirty="0" smtClean="0"/>
              <a:t>والقدرة </a:t>
            </a:r>
            <a:r>
              <a:rPr lang="ar-SA" dirty="0"/>
              <a:t>على تحديد العالم الطبيعي مثل الغيوم وتكوينات الصخور، </a:t>
            </a:r>
            <a:r>
              <a:rPr lang="ar-SA" dirty="0" smtClean="0"/>
              <a:t>ويعني الحساسية للبيئة الطبيعية، ويتحلى بهذا النوع من الذكاء الاشخاص المتخصصين في المجال البيئي.</a:t>
            </a:r>
            <a:endParaRPr lang="ar-IQ" dirty="0"/>
          </a:p>
        </p:txBody>
      </p:sp>
    </p:spTree>
    <p:extLst>
      <p:ext uri="{BB962C8B-B14F-4D97-AF65-F5344CB8AC3E}">
        <p14:creationId xmlns:p14="http://schemas.microsoft.com/office/powerpoint/2010/main" val="2310120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a:r>
              <a:rPr lang="ar-SA" b="1" dirty="0"/>
              <a:t>كن مصدر للثقة؛</a:t>
            </a:r>
            <a:r>
              <a:rPr lang="ar-SA" dirty="0"/>
              <a:t> فالثقة دائمًا ما تكسب الفرد احتراما ضمنيًا وتجعل الآخرين يشعرون بالارتياح عند تواجدك معهم، فكلما كنت ملاذًا آمن لمن حولك وشعر </a:t>
            </a:r>
            <a:r>
              <a:rPr lang="ar-SA" dirty="0" smtClean="0"/>
              <a:t>الأخرين </a:t>
            </a:r>
            <a:r>
              <a:rPr lang="ar-SA" dirty="0"/>
              <a:t>بصدق الثقة التي يمنحونك إياها، كلما كنت قادرًا على بناء علاقات متينة معهم وعلى نقل هذه المشاعر الإيجابية إلى أي شخص </a:t>
            </a:r>
            <a:r>
              <a:rPr lang="ar-SA" dirty="0" smtClean="0"/>
              <a:t>آخر.</a:t>
            </a:r>
            <a:r>
              <a:rPr lang="ar-SA" dirty="0"/>
              <a:t> </a:t>
            </a:r>
            <a:endParaRPr lang="en-US" dirty="0"/>
          </a:p>
          <a:p>
            <a:endParaRPr lang="ar-IQ" dirty="0"/>
          </a:p>
        </p:txBody>
      </p:sp>
    </p:spTree>
    <p:extLst>
      <p:ext uri="{BB962C8B-B14F-4D97-AF65-F5344CB8AC3E}">
        <p14:creationId xmlns:p14="http://schemas.microsoft.com/office/powerpoint/2010/main" val="1677211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a:r>
              <a:rPr lang="ar-SA" b="1" dirty="0" smtClean="0"/>
              <a:t>تعامل وفق التسلسل الهرمي: </a:t>
            </a:r>
            <a:r>
              <a:rPr lang="ar-SA" dirty="0" smtClean="0"/>
              <a:t>فالأفراد </a:t>
            </a:r>
            <a:r>
              <a:rPr lang="ar-SA" dirty="0"/>
              <a:t>الموجودون في أي </a:t>
            </a:r>
            <a:r>
              <a:rPr lang="ar-SA" dirty="0" smtClean="0"/>
              <a:t>مكان من أماكن العمل كالشركات</a:t>
            </a:r>
            <a:r>
              <a:rPr lang="ar-SA" dirty="0"/>
              <a:t>، أو المؤسسات، </a:t>
            </a:r>
            <a:r>
              <a:rPr lang="ar-SA" dirty="0" smtClean="0"/>
              <a:t>يتميزون </a:t>
            </a:r>
            <a:r>
              <a:rPr lang="ar-SA" dirty="0"/>
              <a:t>بترابطهم سويًا ضمن تسلسلات هرمية تحدد علاقة كل فرد بهذا المكان، فمن المهم التعرف على طبيعة هذه الروابط حتى يتمكن الفرد من ضبط ردود فعله وأن يتصف بوعي وحكمة.</a:t>
            </a:r>
            <a:endParaRPr lang="en-US" dirty="0"/>
          </a:p>
          <a:p>
            <a:endParaRPr lang="ar-IQ" dirty="0"/>
          </a:p>
        </p:txBody>
      </p:sp>
    </p:spTree>
    <p:extLst>
      <p:ext uri="{BB962C8B-B14F-4D97-AF65-F5344CB8AC3E}">
        <p14:creationId xmlns:p14="http://schemas.microsoft.com/office/powerpoint/2010/main" val="1216328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كيف يستخدم المدير الذكاء العقلي والعاطفي والاجتماعي في بيئة العمل</a:t>
            </a:r>
            <a:endParaRPr lang="ar-IQ" b="1" dirty="0"/>
          </a:p>
        </p:txBody>
      </p:sp>
      <p:sp>
        <p:nvSpPr>
          <p:cNvPr id="3" name="Content Placeholder 2"/>
          <p:cNvSpPr>
            <a:spLocks noGrp="1"/>
          </p:cNvSpPr>
          <p:nvPr>
            <p:ph idx="1"/>
          </p:nvPr>
        </p:nvSpPr>
        <p:spPr>
          <a:xfrm>
            <a:off x="1043492" y="2348880"/>
            <a:ext cx="7344932" cy="3816424"/>
          </a:xfrm>
        </p:spPr>
        <p:txBody>
          <a:bodyPr>
            <a:normAutofit fontScale="92500" lnSpcReduction="10000"/>
          </a:bodyPr>
          <a:lstStyle/>
          <a:p>
            <a:pPr marL="68580" indent="0" algn="just">
              <a:buNone/>
            </a:pPr>
            <a:r>
              <a:rPr lang="ar-SA" dirty="0" smtClean="0"/>
              <a:t>الذكاء </a:t>
            </a:r>
            <a:r>
              <a:rPr lang="ar-SA" dirty="0"/>
              <a:t>العقلي </a:t>
            </a:r>
            <a:r>
              <a:rPr lang="ar-SA" dirty="0" smtClean="0"/>
              <a:t>يساعد المدير على </a:t>
            </a:r>
            <a:r>
              <a:rPr lang="ar-SA" dirty="0"/>
              <a:t>فهم آلية إدارة فريق العمل وتوزيع المهام، بينما سيقوم الذكاء العاطفي </a:t>
            </a:r>
            <a:r>
              <a:rPr lang="ar-SA" dirty="0" smtClean="0"/>
              <a:t>بمساعدته </a:t>
            </a:r>
            <a:r>
              <a:rPr lang="ar-SA" dirty="0"/>
              <a:t>في فهم ظروف أعضاء الفريق وما يمرون به من ضغوطات ولماذا يرفض هذا أداء المهمة ولماذا يفتعل هذا الشجار؟ أما بالنسبة للذكاء الاجتماعي، فهو من سيمد </a:t>
            </a:r>
            <a:r>
              <a:rPr lang="ar-SA" dirty="0" smtClean="0"/>
              <a:t>له </a:t>
            </a:r>
            <a:r>
              <a:rPr lang="ar-SA" dirty="0"/>
              <a:t>يد المساعدة للتحكم في بيئة العمل </a:t>
            </a:r>
            <a:r>
              <a:rPr lang="ar-SA" dirty="0" smtClean="0"/>
              <a:t>وتجنب </a:t>
            </a:r>
            <a:r>
              <a:rPr lang="ar-SA" dirty="0"/>
              <a:t>حدوث الفوضى فيها، بحيث توزع </a:t>
            </a:r>
            <a:r>
              <a:rPr lang="ar-SA" dirty="0" smtClean="0"/>
              <a:t>المهام </a:t>
            </a:r>
            <a:r>
              <a:rPr lang="ar-SA" dirty="0"/>
              <a:t>بما تقتضيه حاجة العمل، بدون أن </a:t>
            </a:r>
            <a:r>
              <a:rPr lang="ar-SA" dirty="0" smtClean="0"/>
              <a:t>تتسبب </a:t>
            </a:r>
            <a:r>
              <a:rPr lang="ar-SA" dirty="0"/>
              <a:t>في إثارة غضب عامل أو التأثير على همة أحدهم أو تخلق </a:t>
            </a:r>
            <a:r>
              <a:rPr lang="ar-SA" dirty="0" smtClean="0"/>
              <a:t>نزاعا لا </a:t>
            </a:r>
            <a:r>
              <a:rPr lang="ar-SA" dirty="0"/>
              <a:t>جدوى منه أو تهمل ضغوط نفسية يتعرض لها أحدهم، </a:t>
            </a:r>
            <a:r>
              <a:rPr lang="ar-SA" dirty="0" smtClean="0"/>
              <a:t>فيكون </a:t>
            </a:r>
            <a:r>
              <a:rPr lang="ar-SA" dirty="0"/>
              <a:t>بذلك قد </a:t>
            </a:r>
            <a:r>
              <a:rPr lang="ar-SA" dirty="0" smtClean="0"/>
              <a:t>خلق </a:t>
            </a:r>
            <a:r>
              <a:rPr lang="ar-SA" dirty="0"/>
              <a:t>بيئة عمل متكاملة، يتمكن فيها الأعضاء من الحفاظ على مستوى إنتاجيتهم في ازدياد، وفي نفس الوقت يشعرون بالانتماء إلى </a:t>
            </a:r>
            <a:r>
              <a:rPr lang="ar-SA" dirty="0" smtClean="0"/>
              <a:t>المنظمة </a:t>
            </a:r>
            <a:r>
              <a:rPr lang="ar-SA" dirty="0"/>
              <a:t>ويشعرون بالراحة لكونهم جزء منها.  </a:t>
            </a:r>
            <a:endParaRPr lang="en-US" dirty="0"/>
          </a:p>
          <a:p>
            <a:endParaRPr lang="ar-IQ" dirty="0"/>
          </a:p>
        </p:txBody>
      </p:sp>
    </p:spTree>
    <p:extLst>
      <p:ext uri="{BB962C8B-B14F-4D97-AF65-F5344CB8AC3E}">
        <p14:creationId xmlns:p14="http://schemas.microsoft.com/office/powerpoint/2010/main" val="4170949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ctr"/>
            <a:r>
              <a:rPr lang="ar-SA" sz="5400" dirty="0" smtClean="0"/>
              <a:t>شكرا للإصغاء</a:t>
            </a:r>
            <a:endParaRPr lang="ar-IQ" sz="5400" dirty="0"/>
          </a:p>
        </p:txBody>
      </p:sp>
    </p:spTree>
    <p:extLst>
      <p:ext uri="{BB962C8B-B14F-4D97-AF65-F5344CB8AC3E}">
        <p14:creationId xmlns:p14="http://schemas.microsoft.com/office/powerpoint/2010/main" val="97955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الذكاء </a:t>
            </a:r>
            <a:r>
              <a:rPr lang="ar-SA" b="1" dirty="0" smtClean="0"/>
              <a:t>الموسيقي:</a:t>
            </a:r>
            <a:endParaRPr lang="en-US" dirty="0"/>
          </a:p>
          <a:p>
            <a:pPr marL="0" indent="0" algn="just">
              <a:buNone/>
            </a:pPr>
            <a:r>
              <a:rPr lang="ar-SA" dirty="0"/>
              <a:t>الذكاء الموسيقي هو القدرة على تمييز النغمات الموسيقية والإيقاع والجرس والنبرة، وهو النوع من الذكاء الذي يساعدنا على التعرف وانشاء وإعادة إنتاج الموسيقى، وهو النوع الذي يتحلى به بقوة العاملون في مجال الموسيقى. </a:t>
            </a:r>
            <a:endParaRPr lang="ar-IQ" dirty="0"/>
          </a:p>
        </p:txBody>
      </p:sp>
    </p:spTree>
    <p:extLst>
      <p:ext uri="{BB962C8B-B14F-4D97-AF65-F5344CB8AC3E}">
        <p14:creationId xmlns:p14="http://schemas.microsoft.com/office/powerpoint/2010/main" val="8112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الذكاء </a:t>
            </a:r>
            <a:r>
              <a:rPr lang="ar-SA" b="1" dirty="0" smtClean="0"/>
              <a:t>المكاني:</a:t>
            </a:r>
            <a:endParaRPr lang="en-US" dirty="0"/>
          </a:p>
          <a:p>
            <a:pPr marL="0" indent="0" algn="just">
              <a:buNone/>
            </a:pPr>
            <a:r>
              <a:rPr lang="ar-SA" dirty="0"/>
              <a:t>هو القدرة على التفكير في ثلاثة أبعاد. </a:t>
            </a:r>
            <a:r>
              <a:rPr lang="ar-SA" dirty="0" smtClean="0"/>
              <a:t>والقدرة على الاستيعاب عن طريق </a:t>
            </a:r>
            <a:r>
              <a:rPr lang="ar-SA" dirty="0"/>
              <a:t>الصور الذهنية، التفكير المنطقي، معالجة الصور، ومهارات الرسم والفن، والخيال. ومن الضروري أن يتحلى البحارة والطيارون والرسامون والمهندسون </a:t>
            </a:r>
            <a:r>
              <a:rPr lang="ar-SA" dirty="0" smtClean="0"/>
              <a:t>المعماريون. </a:t>
            </a:r>
            <a:endParaRPr lang="ar-IQ" dirty="0"/>
          </a:p>
        </p:txBody>
      </p:sp>
    </p:spTree>
    <p:extLst>
      <p:ext uri="{BB962C8B-B14F-4D97-AF65-F5344CB8AC3E}">
        <p14:creationId xmlns:p14="http://schemas.microsoft.com/office/powerpoint/2010/main" val="130172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SA" b="1" dirty="0"/>
              <a:t>الذكاء المنطقي </a:t>
            </a:r>
            <a:r>
              <a:rPr lang="ar-SA" b="1" dirty="0" smtClean="0"/>
              <a:t>الرياضي:</a:t>
            </a:r>
            <a:endParaRPr lang="en-US" dirty="0"/>
          </a:p>
          <a:p>
            <a:pPr marL="0" indent="0" algn="just">
              <a:buNone/>
            </a:pPr>
            <a:r>
              <a:rPr lang="ar-SA" dirty="0"/>
              <a:t>هو القدرة على حساب المقترحات والفرضيات الرياضية </a:t>
            </a:r>
            <a:r>
              <a:rPr lang="ar-SA" dirty="0" smtClean="0"/>
              <a:t>وقياسها </a:t>
            </a:r>
            <a:r>
              <a:rPr lang="ar-SA" dirty="0"/>
              <a:t>والنظر فيها، والقيام بالأعمال الرياضية. </a:t>
            </a:r>
            <a:r>
              <a:rPr lang="ar-SA" dirty="0" smtClean="0"/>
              <a:t>يمكن </a:t>
            </a:r>
            <a:r>
              <a:rPr lang="ar-SA" dirty="0"/>
              <a:t>هذا النوع من الذكاء من إدراك العلاقات والروابط واستخدام الفكر التجريدي والرمزي في التعامل مع </a:t>
            </a:r>
            <a:r>
              <a:rPr lang="ar-SA" dirty="0" smtClean="0"/>
              <a:t>الأمور</a:t>
            </a:r>
            <a:r>
              <a:rPr lang="ar-SA" dirty="0" smtClean="0"/>
              <a:t>، اي وضع الفرضيات ومن ثم اختبار صحتها .</a:t>
            </a:r>
            <a:endParaRPr lang="en-US" dirty="0"/>
          </a:p>
          <a:p>
            <a:endParaRPr lang="ar-IQ" dirty="0"/>
          </a:p>
        </p:txBody>
      </p:sp>
    </p:spTree>
    <p:extLst>
      <p:ext uri="{BB962C8B-B14F-4D97-AF65-F5344CB8AC3E}">
        <p14:creationId xmlns:p14="http://schemas.microsoft.com/office/powerpoint/2010/main" val="210441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الذكاء </a:t>
            </a:r>
            <a:r>
              <a:rPr lang="ar-SA" b="1" dirty="0" smtClean="0"/>
              <a:t>اللفظي:</a:t>
            </a:r>
            <a:r>
              <a:rPr lang="ar-SA" b="1" dirty="0"/>
              <a:t>	</a:t>
            </a:r>
            <a:endParaRPr lang="en-US" dirty="0"/>
          </a:p>
          <a:p>
            <a:pPr marL="0" indent="0" algn="just">
              <a:buNone/>
            </a:pPr>
            <a:r>
              <a:rPr lang="ar-SA" dirty="0"/>
              <a:t>وهو القدرة على التفكير في الكلمات واستخدام اللغة التي تعبر عن المعنى، ويتيح لنا هذا النوع من الذكاء القدرة على التواصل مع الآخرين. وغالباً ما يتحلى الصحفيون والكتّاب والمترجمون الفوريون بقدر كبير من الذكاء اللفظي</a:t>
            </a:r>
            <a:r>
              <a:rPr lang="en-US" dirty="0"/>
              <a:t>.</a:t>
            </a:r>
          </a:p>
          <a:p>
            <a:endParaRPr lang="ar-IQ" dirty="0"/>
          </a:p>
        </p:txBody>
      </p:sp>
    </p:spTree>
    <p:extLst>
      <p:ext uri="{BB962C8B-B14F-4D97-AF65-F5344CB8AC3E}">
        <p14:creationId xmlns:p14="http://schemas.microsoft.com/office/powerpoint/2010/main" val="170639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smtClean="0"/>
              <a:t>الذكاء العاطفي:</a:t>
            </a:r>
          </a:p>
          <a:p>
            <a:pPr marL="0" indent="0" algn="just">
              <a:buNone/>
            </a:pPr>
            <a:r>
              <a:rPr lang="ar-SA" dirty="0" smtClean="0"/>
              <a:t>وهو قدرة الفرد على التحكم </a:t>
            </a:r>
            <a:r>
              <a:rPr lang="ar-SA" dirty="0"/>
              <a:t>في </a:t>
            </a:r>
            <a:r>
              <a:rPr lang="ar-SA" dirty="0" smtClean="0"/>
              <a:t>مشاعره وكيفية التعبير </a:t>
            </a:r>
            <a:r>
              <a:rPr lang="ar-SA" dirty="0"/>
              <a:t>عنها إزاء الآخرين. ويتطلب الذكاء العاطفي معرفة أي من العواطف </a:t>
            </a:r>
            <a:r>
              <a:rPr lang="ar-SA" dirty="0" smtClean="0"/>
              <a:t>التي يجب </a:t>
            </a:r>
            <a:r>
              <a:rPr lang="ar-SA" dirty="0"/>
              <a:t>التعبير عنها بصورة تخدم </a:t>
            </a:r>
            <a:r>
              <a:rPr lang="ar-SA" dirty="0" smtClean="0"/>
              <a:t>موقف الفرد وتساعده </a:t>
            </a:r>
            <a:r>
              <a:rPr lang="ar-SA" dirty="0"/>
              <a:t>على تعزيز </a:t>
            </a:r>
            <a:r>
              <a:rPr lang="ar-SA" dirty="0" smtClean="0"/>
              <a:t>علاقته </a:t>
            </a:r>
            <a:r>
              <a:rPr lang="ar-SA" dirty="0"/>
              <a:t>بالآخرين. وتنظيم المشاعر والعواطف وعدم الإسراف في التعبير عنها</a:t>
            </a:r>
            <a:r>
              <a:rPr lang="en-US" dirty="0"/>
              <a:t>.</a:t>
            </a:r>
          </a:p>
          <a:p>
            <a:endParaRPr lang="ar-IQ" dirty="0"/>
          </a:p>
        </p:txBody>
      </p:sp>
    </p:spTree>
    <p:extLst>
      <p:ext uri="{BB962C8B-B14F-4D97-AF65-F5344CB8AC3E}">
        <p14:creationId xmlns:p14="http://schemas.microsoft.com/office/powerpoint/2010/main" val="180899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الذكاء </a:t>
            </a:r>
            <a:r>
              <a:rPr lang="ar-SA" b="1" dirty="0" smtClean="0"/>
              <a:t>الاجتماعي:</a:t>
            </a:r>
          </a:p>
          <a:p>
            <a:pPr marL="0" indent="0" algn="just">
              <a:buNone/>
            </a:pPr>
            <a:r>
              <a:rPr lang="ar-SA" dirty="0" smtClean="0"/>
              <a:t> </a:t>
            </a:r>
            <a:r>
              <a:rPr lang="ar-SA" dirty="0"/>
              <a:t>هو ما يُشار إليه بأنه "اللباقة" أو "المنطق السليم" أو </a:t>
            </a:r>
            <a:r>
              <a:rPr lang="ar-SA" dirty="0" smtClean="0"/>
              <a:t>ذكاء </a:t>
            </a:r>
            <a:r>
              <a:rPr lang="ar-SA" dirty="0"/>
              <a:t>التعامل مع </a:t>
            </a:r>
            <a:r>
              <a:rPr lang="ar-SA" dirty="0" smtClean="0"/>
              <a:t>الأشخاص.</a:t>
            </a:r>
          </a:p>
          <a:p>
            <a:pPr marL="0" indent="0" algn="just">
              <a:buNone/>
            </a:pPr>
            <a:r>
              <a:rPr lang="ar-SA" dirty="0"/>
              <a:t>هو القدرة على تأسيس علاقات قوية مع الآخرين، والاندماج في أي بيئة اجتماعية بنجاح. </a:t>
            </a:r>
            <a:endParaRPr lang="ar-SA" dirty="0" smtClean="0"/>
          </a:p>
          <a:p>
            <a:pPr marL="0" indent="0" algn="just">
              <a:buNone/>
            </a:pPr>
            <a:r>
              <a:rPr lang="ar-SA" dirty="0" smtClean="0"/>
              <a:t>هو </a:t>
            </a:r>
            <a:r>
              <a:rPr lang="ar-SA" dirty="0"/>
              <a:t>القدرة على التفاوض مع الأشخاص والتعامل مع الصعوبات والمعضلات المتعلقة بالعلاقات الاجتماعية المعقدة والبيئات الاجتماعية المُختلفة </a:t>
            </a:r>
            <a:r>
              <a:rPr lang="ar-SA" dirty="0" smtClean="0"/>
              <a:t>بفعالية</a:t>
            </a:r>
            <a:r>
              <a:rPr lang="en-US" dirty="0" smtClean="0"/>
              <a:t>.</a:t>
            </a:r>
            <a:endParaRPr lang="en-US" dirty="0"/>
          </a:p>
          <a:p>
            <a:pPr marL="0" indent="0" algn="just">
              <a:buNone/>
            </a:pPr>
            <a:endParaRPr lang="ar-IQ" dirty="0"/>
          </a:p>
        </p:txBody>
      </p:sp>
    </p:spTree>
    <p:extLst>
      <p:ext uri="{BB962C8B-B14F-4D97-AF65-F5344CB8AC3E}">
        <p14:creationId xmlns:p14="http://schemas.microsoft.com/office/powerpoint/2010/main" val="1644797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605</TotalTime>
  <Words>1581</Words>
  <Application>Microsoft Office PowerPoint</Application>
  <PresentationFormat>On-screen Show (4:3)</PresentationFormat>
  <Paragraphs>75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الذكاء الاجتماعي ..طريق للنجاح في العمل</vt:lpstr>
      <vt:lpstr>الذكاء</vt:lpstr>
      <vt:lpstr>انواع الذكاء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مظاهر الذكاء الاجتماعي: </vt:lpstr>
      <vt:lpstr>PowerPoint Presentation</vt:lpstr>
      <vt:lpstr>PowerPoint Presentation</vt:lpstr>
      <vt:lpstr>PowerPoint Presentation</vt:lpstr>
      <vt:lpstr>PowerPoint Presentation</vt:lpstr>
      <vt:lpstr>كيفية تنمية الذكاء الاجتماعي </vt:lpstr>
      <vt:lpstr>PowerPoint Presentation</vt:lpstr>
      <vt:lpstr>PowerPoint Presentation</vt:lpstr>
      <vt:lpstr>PowerPoint Presentation</vt:lpstr>
      <vt:lpstr>PowerPoint Presentation</vt:lpstr>
      <vt:lpstr>الذكاء الاجتماعي في بيئة العمل: </vt:lpstr>
      <vt:lpstr>PowerPoint Presentation</vt:lpstr>
      <vt:lpstr>مهارات الذكاء الاجتماعي في بيئة العمل</vt:lpstr>
      <vt:lpstr>PowerPoint Presentation</vt:lpstr>
      <vt:lpstr>PowerPoint Presentation</vt:lpstr>
      <vt:lpstr>تنمية الذكاء الاجتماعي في بيئة العمل</vt:lpstr>
      <vt:lpstr>PowerPoint Presentation</vt:lpstr>
      <vt:lpstr>PowerPoint Presentation</vt:lpstr>
      <vt:lpstr>PowerPoint Presentation</vt:lpstr>
      <vt:lpstr>PowerPoint Presentation</vt:lpstr>
      <vt:lpstr>PowerPoint Presentation</vt:lpstr>
      <vt:lpstr>كيف يستخدم المدير الذكاء العقلي والعاطفي والاجتماعي في بيئة العمل</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الذكاء الاجتماعي ..طريق النجاح في العمل</dc:title>
  <dc:creator>DR.Ahmed Saker 2o1O</dc:creator>
  <cp:lastModifiedBy>DR.Ahmed Saker 2o1O</cp:lastModifiedBy>
  <cp:revision>21</cp:revision>
  <dcterms:created xsi:type="dcterms:W3CDTF">2022-01-03T19:18:37Z</dcterms:created>
  <dcterms:modified xsi:type="dcterms:W3CDTF">2022-02-05T21:20:01Z</dcterms:modified>
</cp:coreProperties>
</file>