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2" r:id="rId4"/>
    <p:sldId id="258" r:id="rId5"/>
    <p:sldId id="259" r:id="rId6"/>
    <p:sldId id="260" r:id="rId7"/>
    <p:sldId id="261" r:id="rId8"/>
    <p:sldId id="263" r:id="rId9"/>
    <p:sldId id="264" r:id="rId10"/>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C0157B4-A6F7-415D-9E8A-7638CF0D3041}" type="datetimeFigureOut">
              <a:rPr lang="en-US" smtClean="0"/>
              <a:t>1/26/2021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173048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C0157B4-A6F7-415D-9E8A-7638CF0D3041}" type="datetimeFigureOut">
              <a:rPr lang="en-US" smtClean="0"/>
              <a:t>1/26/2021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21398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C0157B4-A6F7-415D-9E8A-7638CF0D3041}" type="datetimeFigureOut">
              <a:rPr lang="en-US" smtClean="0"/>
              <a:t>1/26/2021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78976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C0157B4-A6F7-415D-9E8A-7638CF0D3041}" type="datetimeFigureOut">
              <a:rPr lang="en-US" smtClean="0"/>
              <a:t>1/26/2021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3157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9C0157B4-A6F7-415D-9E8A-7638CF0D3041}" type="datetimeFigureOut">
              <a:rPr lang="en-US" smtClean="0"/>
              <a:t>1/26/2021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86772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C0157B4-A6F7-415D-9E8A-7638CF0D3041}" type="datetimeFigureOut">
              <a:rPr lang="en-US" smtClean="0"/>
              <a:t>1/26/2021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30159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C0157B4-A6F7-415D-9E8A-7638CF0D3041}" type="datetimeFigureOut">
              <a:rPr lang="en-US" smtClean="0"/>
              <a:t>1/26/2021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267664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C0157B4-A6F7-415D-9E8A-7638CF0D3041}" type="datetimeFigureOut">
              <a:rPr lang="en-US" smtClean="0"/>
              <a:t>1/26/2021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423445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C0157B4-A6F7-415D-9E8A-7638CF0D3041}" type="datetimeFigureOut">
              <a:rPr lang="en-US" smtClean="0"/>
              <a:t>1/26/2021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3807332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C0157B4-A6F7-415D-9E8A-7638CF0D3041}" type="datetimeFigureOut">
              <a:rPr lang="en-US" smtClean="0"/>
              <a:t>1/26/2021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531496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C0157B4-A6F7-415D-9E8A-7638CF0D3041}" type="datetimeFigureOut">
              <a:rPr lang="en-US" smtClean="0"/>
              <a:t>1/26/2021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651C3DE-D4EC-47C6-9178-3CE63A297B17}" type="slidenum">
              <a:rPr lang="en-US" smtClean="0"/>
              <a:t>‹#›</a:t>
            </a:fld>
            <a:endParaRPr lang="en-US"/>
          </a:p>
        </p:txBody>
      </p:sp>
    </p:spTree>
    <p:extLst>
      <p:ext uri="{BB962C8B-B14F-4D97-AF65-F5344CB8AC3E}">
        <p14:creationId xmlns:p14="http://schemas.microsoft.com/office/powerpoint/2010/main" val="214167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C0157B4-A6F7-415D-9E8A-7638CF0D3041}" type="datetimeFigureOut">
              <a:rPr lang="en-US" smtClean="0"/>
              <a:t>1/26/2021</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651C3DE-D4EC-47C6-9178-3CE63A297B17}" type="slidenum">
              <a:rPr lang="en-US" smtClean="0"/>
              <a:t>‹#›</a:t>
            </a:fld>
            <a:endParaRPr lang="en-US"/>
          </a:p>
        </p:txBody>
      </p:sp>
    </p:spTree>
    <p:extLst>
      <p:ext uri="{BB962C8B-B14F-4D97-AF65-F5344CB8AC3E}">
        <p14:creationId xmlns:p14="http://schemas.microsoft.com/office/powerpoint/2010/main" val="3645171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endParaRPr lang="en-US" dirty="0"/>
          </a:p>
        </p:txBody>
      </p:sp>
      <p:sp>
        <p:nvSpPr>
          <p:cNvPr id="3" name="عنوان فرعي 2"/>
          <p:cNvSpPr>
            <a:spLocks noGrp="1"/>
          </p:cNvSpPr>
          <p:nvPr>
            <p:ph type="subTitle" idx="1"/>
          </p:nvPr>
        </p:nvSpPr>
        <p:spPr/>
        <p:txBody>
          <a:bodyPr/>
          <a:lstStyle/>
          <a:p>
            <a:r>
              <a:rPr lang="ar-SA" b="1" dirty="0"/>
              <a:t>برنامج </a:t>
            </a:r>
            <a:r>
              <a:rPr lang="en-US" b="1" dirty="0" err="1"/>
              <a:t>Grapher</a:t>
            </a: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6377" y="495960"/>
            <a:ext cx="8255357" cy="6212156"/>
          </a:xfrm>
          <a:prstGeom prst="rect">
            <a:avLst/>
          </a:prstGeom>
        </p:spPr>
      </p:pic>
    </p:spTree>
    <p:extLst>
      <p:ext uri="{BB962C8B-B14F-4D97-AF65-F5344CB8AC3E}">
        <p14:creationId xmlns:p14="http://schemas.microsoft.com/office/powerpoint/2010/main" val="164531364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78003"/>
            <a:ext cx="10515600" cy="1325563"/>
          </a:xfrm>
        </p:spPr>
        <p:txBody>
          <a:bodyPr/>
          <a:lstStyle/>
          <a:p>
            <a:r>
              <a:rPr lang="ar-SA" b="1" dirty="0" smtClean="0">
                <a:solidFill>
                  <a:srgbClr val="FF0000"/>
                </a:solidFill>
              </a:rPr>
              <a:t>بر</a:t>
            </a:r>
            <a:r>
              <a:rPr lang="en-US" b="1" dirty="0" smtClean="0">
                <a:solidFill>
                  <a:srgbClr val="FF0000"/>
                </a:solidFill>
              </a:rPr>
              <a:t> </a:t>
            </a:r>
            <a:r>
              <a:rPr lang="ar-SA" b="1" dirty="0" err="1" smtClean="0">
                <a:solidFill>
                  <a:srgbClr val="FF0000"/>
                </a:solidFill>
              </a:rPr>
              <a:t>نامج</a:t>
            </a:r>
            <a:r>
              <a:rPr lang="ar-SA" b="1" dirty="0" smtClean="0">
                <a:solidFill>
                  <a:srgbClr val="FF0000"/>
                </a:solidFill>
              </a:rPr>
              <a:t> </a:t>
            </a:r>
            <a:r>
              <a:rPr lang="en-US" b="1" dirty="0" err="1">
                <a:solidFill>
                  <a:srgbClr val="FF0000"/>
                </a:solidFill>
              </a:rPr>
              <a:t>Grapher</a:t>
            </a:r>
            <a:endParaRPr lang="en-US" dirty="0">
              <a:solidFill>
                <a:srgbClr val="FF0000"/>
              </a:solidFill>
            </a:endParaRPr>
          </a:p>
        </p:txBody>
      </p:sp>
      <p:sp>
        <p:nvSpPr>
          <p:cNvPr id="3" name="عنصر نائب للمحتوى 2"/>
          <p:cNvSpPr>
            <a:spLocks noGrp="1"/>
          </p:cNvSpPr>
          <p:nvPr>
            <p:ph idx="1"/>
          </p:nvPr>
        </p:nvSpPr>
        <p:spPr/>
        <p:txBody>
          <a:bodyPr/>
          <a:lstStyle/>
          <a:p>
            <a:r>
              <a:rPr lang="ar-SA" dirty="0"/>
              <a:t>هو أداة بسيطة للرياضيات تساعدك على </a:t>
            </a:r>
            <a:r>
              <a:rPr lang="ar-SA" b="1" dirty="0"/>
              <a:t>الرسم</a:t>
            </a:r>
            <a:r>
              <a:rPr lang="ar-SA" dirty="0"/>
              <a:t> البياني الوظيفي و تتيح لك القيام بتعديلات مختلفة على </a:t>
            </a:r>
            <a:r>
              <a:rPr lang="ar-SA" b="1" dirty="0"/>
              <a:t>الرسم</a:t>
            </a:r>
            <a:r>
              <a:rPr lang="ar-SA" dirty="0"/>
              <a:t> البياني الذي قمت به. تعرض واجهة </a:t>
            </a:r>
            <a:r>
              <a:rPr lang="ar-SA" b="1" dirty="0"/>
              <a:t>البرنامج</a:t>
            </a:r>
            <a:r>
              <a:rPr lang="ar-SA" dirty="0"/>
              <a:t> سطح تنسيق إعدادات </a:t>
            </a:r>
            <a:r>
              <a:rPr lang="ar-SA" b="1" dirty="0"/>
              <a:t>في</a:t>
            </a:r>
            <a:r>
              <a:rPr lang="ar-SA" dirty="0"/>
              <a:t> النافذة الرئيسية، و </a:t>
            </a:r>
            <a:r>
              <a:rPr lang="ar-SA" b="1" dirty="0"/>
              <a:t>في</a:t>
            </a:r>
            <a:r>
              <a:rPr lang="ar-SA" dirty="0"/>
              <a:t> الجانب الأيسر من الشاشة مختلف العمليات التي يمكن إضافتها.</a:t>
            </a:r>
            <a:endParaRPr lang="en-US" dirty="0"/>
          </a:p>
        </p:txBody>
      </p:sp>
    </p:spTree>
    <p:extLst>
      <p:ext uri="{BB962C8B-B14F-4D97-AF65-F5344CB8AC3E}">
        <p14:creationId xmlns:p14="http://schemas.microsoft.com/office/powerpoint/2010/main" val="841936207"/>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375" y="650180"/>
            <a:ext cx="9852338" cy="5533243"/>
          </a:xfrm>
          <a:prstGeom prst="rect">
            <a:avLst/>
          </a:prstGeom>
        </p:spPr>
      </p:pic>
    </p:spTree>
    <p:extLst>
      <p:ext uri="{BB962C8B-B14F-4D97-AF65-F5344CB8AC3E}">
        <p14:creationId xmlns:p14="http://schemas.microsoft.com/office/powerpoint/2010/main" val="404774240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0629" y="274973"/>
            <a:ext cx="10515600" cy="1325563"/>
          </a:xfrm>
        </p:spPr>
        <p:txBody>
          <a:bodyPr>
            <a:normAutofit/>
          </a:bodyPr>
          <a:lstStyle/>
          <a:p>
            <a:r>
              <a:rPr lang="ar-IQ" dirty="0" smtClean="0"/>
              <a:t/>
            </a:r>
            <a:br>
              <a:rPr lang="ar-IQ" dirty="0" smtClean="0"/>
            </a:br>
            <a:r>
              <a:rPr lang="en-US" dirty="0"/>
              <a:t> </a:t>
            </a:r>
            <a:r>
              <a:rPr lang="ar-IQ" dirty="0" smtClean="0">
                <a:solidFill>
                  <a:srgbClr val="FF0000"/>
                </a:solidFill>
              </a:rPr>
              <a:t>الشركة المصنعة </a:t>
            </a:r>
            <a:endParaRPr lang="en-US" dirty="0">
              <a:solidFill>
                <a:srgbClr val="FF0000"/>
              </a:solidFill>
            </a:endParaRPr>
          </a:p>
        </p:txBody>
      </p:sp>
      <p:sp>
        <p:nvSpPr>
          <p:cNvPr id="3" name="عنصر نائب للمحتوى 2"/>
          <p:cNvSpPr>
            <a:spLocks noGrp="1"/>
          </p:cNvSpPr>
          <p:nvPr>
            <p:ph idx="1"/>
          </p:nvPr>
        </p:nvSpPr>
        <p:spPr/>
        <p:txBody>
          <a:bodyPr/>
          <a:lstStyle/>
          <a:p>
            <a:r>
              <a:rPr lang="en-US" b="1" dirty="0" smtClean="0"/>
              <a:t>Golden software</a:t>
            </a:r>
            <a:endParaRPr lang="ar-IQ" b="1" dirty="0" smtClean="0"/>
          </a:p>
          <a:p>
            <a:r>
              <a:rPr lang="ar-SA" dirty="0"/>
              <a:t>وهي شركة تصدر برامج ذات تكلفة بسيطة. يمنح هذا البرنامج المستخدمين رؤى أكثر عمقًا لبياناتهم من خلال تزويدهم بـ 80 من أدوات الرسوم البيانية ثنائية وثلاثية الأبعاد مرنة وسهلة الاستخدام لتخطيط مجموعات البيانات العلمية وتحليلها وعرضها.. يتم استخدام الحزمة على نطاق واسع من قبل العلماء والمهندسين في عمليات النفط والغاز ، والدراسات الهيدرولوجية / </a:t>
            </a:r>
            <a:r>
              <a:rPr lang="ar-SA" dirty="0" err="1"/>
              <a:t>الجيوكيميائية</a:t>
            </a:r>
            <a:r>
              <a:rPr lang="ar-SA" dirty="0"/>
              <a:t> ، والاستشارات البيئية ، واستكشاف المعادن ، والبحوث الأكاديمية</a:t>
            </a:r>
            <a:r>
              <a:rPr lang="en-US" dirty="0"/>
              <a:t>.</a:t>
            </a:r>
          </a:p>
          <a:p>
            <a:pPr marL="0" indent="0">
              <a:buNone/>
            </a:pPr>
            <a:endParaRPr lang="en-US" dirty="0"/>
          </a:p>
        </p:txBody>
      </p:sp>
    </p:spTree>
    <p:extLst>
      <p:ext uri="{BB962C8B-B14F-4D97-AF65-F5344CB8AC3E}">
        <p14:creationId xmlns:p14="http://schemas.microsoft.com/office/powerpoint/2010/main" val="40246781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من مهام هذا البرنامج ووظائفه</a:t>
            </a:r>
            <a:endParaRPr lang="en-US"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SA" dirty="0" err="1"/>
              <a:t>لانشاء</a:t>
            </a:r>
            <a:r>
              <a:rPr lang="ar-SA" dirty="0"/>
              <a:t> كافة انواع الرسوم و </a:t>
            </a:r>
            <a:r>
              <a:rPr lang="ar-SA" dirty="0" smtClean="0"/>
              <a:t>المخططات</a:t>
            </a:r>
            <a:endParaRPr lang="ar-IQ" dirty="0" smtClean="0"/>
          </a:p>
          <a:p>
            <a:r>
              <a:rPr lang="ar-SA" dirty="0"/>
              <a:t>انشاء بمنتهى السهولة و يمكن استيراد مخططات جاهزة ايضا</a:t>
            </a:r>
            <a:endParaRPr lang="en-US" dirty="0"/>
          </a:p>
          <a:p>
            <a:r>
              <a:rPr lang="ar-SA" dirty="0"/>
              <a:t>يدعم البرنامج الصيغ التالية</a:t>
            </a:r>
            <a:r>
              <a:rPr lang="en-US" dirty="0"/>
              <a:t>:</a:t>
            </a:r>
          </a:p>
          <a:p>
            <a:r>
              <a:rPr lang="en-US" dirty="0"/>
              <a:t>vector PDF, EMF, and EPS</a:t>
            </a:r>
          </a:p>
          <a:p>
            <a:r>
              <a:rPr lang="ar-SA" dirty="0"/>
              <a:t>كما </a:t>
            </a:r>
            <a:r>
              <a:rPr lang="ar-SA" dirty="0" err="1"/>
              <a:t>بامكانك</a:t>
            </a:r>
            <a:r>
              <a:rPr lang="ar-SA" dirty="0"/>
              <a:t> تسجيل انشاء الرسوم</a:t>
            </a:r>
            <a:endParaRPr lang="en-US" dirty="0"/>
          </a:p>
          <a:p>
            <a:r>
              <a:rPr lang="en-US" dirty="0"/>
              <a:t>Linear Graphs</a:t>
            </a:r>
          </a:p>
          <a:p>
            <a:r>
              <a:rPr lang="ar-SA" dirty="0"/>
              <a:t>تحكم كامل بكل جزء من المشروع</a:t>
            </a:r>
            <a:endParaRPr lang="en-US" dirty="0"/>
          </a:p>
          <a:p>
            <a:r>
              <a:rPr lang="ar-SA" dirty="0"/>
              <a:t>وضع اي تفصيل تريد</a:t>
            </a:r>
            <a:endParaRPr lang="en-US" dirty="0"/>
          </a:p>
          <a:p>
            <a:r>
              <a:rPr lang="ar-SA" dirty="0"/>
              <a:t>اظهار المتغيرات و الثوابت و قيمها و اي رموز و رسوم خاصة</a:t>
            </a:r>
            <a:endParaRPr lang="en-US" dirty="0"/>
          </a:p>
          <a:p>
            <a:r>
              <a:rPr lang="en-US" dirty="0"/>
              <a:t>Bar Type </a:t>
            </a:r>
            <a:r>
              <a:rPr lang="en-US" dirty="0" smtClean="0"/>
              <a:t>Graphs</a:t>
            </a:r>
            <a:endParaRPr lang="ar-IQ" dirty="0" smtClean="0"/>
          </a:p>
          <a:p>
            <a:endParaRPr lang="en-US" dirty="0"/>
          </a:p>
        </p:txBody>
      </p:sp>
    </p:spTree>
    <p:extLst>
      <p:ext uri="{BB962C8B-B14F-4D97-AF65-F5344CB8AC3E}">
        <p14:creationId xmlns:p14="http://schemas.microsoft.com/office/powerpoint/2010/main" val="93524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9" end="9"/>
                                            </p:txEl>
                                          </p:spTgt>
                                        </p:tgtEl>
                                        <p:attrNameLst>
                                          <p:attrName>style.visibility</p:attrName>
                                        </p:attrNameLst>
                                      </p:cBhvr>
                                      <p:to>
                                        <p:strVal val="visible"/>
                                      </p:to>
                                    </p:set>
                                    <p:animEffect transition="in" filter="fade">
                                      <p:cBhvr>
                                        <p:cTn id="73" dur="1000"/>
                                        <p:tgtEl>
                                          <p:spTgt spid="3">
                                            <p:txEl>
                                              <p:pRg st="9" end="9"/>
                                            </p:txEl>
                                          </p:spTgt>
                                        </p:tgtEl>
                                      </p:cBhvr>
                                    </p:animEffect>
                                    <p:anim calcmode="lin" valueType="num">
                                      <p:cBhvr>
                                        <p:cTn id="7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SA" dirty="0" smtClean="0"/>
              <a:t>انشاء </a:t>
            </a:r>
            <a:r>
              <a:rPr lang="ar-SA" dirty="0"/>
              <a:t>جداول و احصاءات بالشكل و اللون الذي تريد</a:t>
            </a:r>
            <a:endParaRPr lang="en-US" dirty="0"/>
          </a:p>
          <a:p>
            <a:r>
              <a:rPr lang="en-US" dirty="0"/>
              <a:t>Polar Plots</a:t>
            </a:r>
          </a:p>
          <a:p>
            <a:r>
              <a:rPr lang="ar-SA" dirty="0"/>
              <a:t>شكل اخر</a:t>
            </a:r>
            <a:endParaRPr lang="en-US" dirty="0"/>
          </a:p>
          <a:p>
            <a:r>
              <a:rPr lang="ar-SA" dirty="0"/>
              <a:t>او </a:t>
            </a:r>
            <a:r>
              <a:rPr lang="ar-SA" dirty="0" err="1"/>
              <a:t>بالاحرى</a:t>
            </a:r>
            <a:r>
              <a:rPr lang="ar-SA" dirty="0"/>
              <a:t> اشكال عديدة اخرى</a:t>
            </a:r>
            <a:endParaRPr lang="en-US" dirty="0"/>
          </a:p>
          <a:p>
            <a:r>
              <a:rPr lang="ar-SA" dirty="0"/>
              <a:t>و كلها كما تريدها ان تكون</a:t>
            </a:r>
            <a:endParaRPr lang="en-US" dirty="0"/>
          </a:p>
          <a:p>
            <a:r>
              <a:rPr lang="en-US" dirty="0"/>
              <a:t>Specialty </a:t>
            </a:r>
            <a:r>
              <a:rPr lang="en-US" dirty="0" smtClean="0"/>
              <a:t>Graphs</a:t>
            </a:r>
            <a:endParaRPr lang="ar-IQ" dirty="0" smtClean="0"/>
          </a:p>
          <a:p>
            <a:endParaRPr lang="en-US" dirty="0"/>
          </a:p>
        </p:txBody>
      </p:sp>
    </p:spTree>
    <p:extLst>
      <p:ext uri="{BB962C8B-B14F-4D97-AF65-F5344CB8AC3E}">
        <p14:creationId xmlns:p14="http://schemas.microsoft.com/office/powerpoint/2010/main" val="65733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SA" dirty="0" smtClean="0"/>
              <a:t>اشكال </a:t>
            </a:r>
            <a:r>
              <a:rPr lang="ar-SA" dirty="0"/>
              <a:t>خاصة</a:t>
            </a:r>
            <a:endParaRPr lang="en-US" dirty="0"/>
          </a:p>
          <a:p>
            <a:r>
              <a:rPr lang="en-US" dirty="0"/>
              <a:t>3D XYY Graphs</a:t>
            </a:r>
          </a:p>
          <a:p>
            <a:r>
              <a:rPr lang="ar-SA" dirty="0"/>
              <a:t>اداة رائعة تضيف متغايران اثنان مع عرض ثلاثي الابعاد</a:t>
            </a:r>
            <a:endParaRPr lang="en-US" dirty="0"/>
          </a:p>
          <a:p>
            <a:r>
              <a:rPr lang="en-US" dirty="0"/>
              <a:t>3D XYZ Graphs</a:t>
            </a:r>
          </a:p>
          <a:p>
            <a:r>
              <a:rPr lang="ar-SA" dirty="0"/>
              <a:t>هنا ثلاث متغايرات ثلاثية الابعاد</a:t>
            </a:r>
            <a:endParaRPr lang="en-US" dirty="0"/>
          </a:p>
          <a:p>
            <a:r>
              <a:rPr lang="ar-SA" dirty="0"/>
              <a:t>و لا زال في جعبة البرنامج المزيد</a:t>
            </a:r>
            <a:endParaRPr lang="en-US" dirty="0"/>
          </a:p>
          <a:p>
            <a:pPr marL="0" indent="0">
              <a:buNone/>
            </a:pPr>
            <a:endParaRPr lang="en-US" dirty="0"/>
          </a:p>
        </p:txBody>
      </p:sp>
    </p:spTree>
    <p:extLst>
      <p:ext uri="{BB962C8B-B14F-4D97-AF65-F5344CB8AC3E}">
        <p14:creationId xmlns:p14="http://schemas.microsoft.com/office/powerpoint/2010/main" val="365937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575" y="365125"/>
            <a:ext cx="11618850" cy="5370490"/>
          </a:xfrm>
          <a:prstGeom prst="rect">
            <a:avLst/>
          </a:prstGeom>
        </p:spPr>
      </p:pic>
    </p:spTree>
    <p:extLst>
      <p:ext uri="{BB962C8B-B14F-4D97-AF65-F5344CB8AC3E}">
        <p14:creationId xmlns:p14="http://schemas.microsoft.com/office/powerpoint/2010/main" val="112357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مستطيل 2"/>
          <p:cNvSpPr/>
          <p:nvPr/>
        </p:nvSpPr>
        <p:spPr>
          <a:xfrm>
            <a:off x="3280971" y="2967335"/>
            <a:ext cx="5630067" cy="1754326"/>
          </a:xfrm>
          <a:prstGeom prst="rect">
            <a:avLst/>
          </a:prstGeom>
          <a:noFill/>
        </p:spPr>
        <p:txBody>
          <a:bodyPr wrap="none" lIns="91440" tIns="45720" rIns="91440" bIns="45720">
            <a:spAutoFit/>
          </a:bodyPr>
          <a:lstStyle/>
          <a:p>
            <a:pPr algn="ctr"/>
            <a:r>
              <a:rPr lang="ar-IQ" sz="5400" b="1" cap="none" spc="0" dirty="0" smtClean="0">
                <a:ln w="22225">
                  <a:solidFill>
                    <a:schemeClr val="accent2"/>
                  </a:solidFill>
                  <a:prstDash val="solid"/>
                </a:ln>
                <a:solidFill>
                  <a:srgbClr val="FF0000"/>
                </a:solidFill>
                <a:effectLst/>
              </a:rPr>
              <a:t>شكرا </a:t>
            </a:r>
            <a:r>
              <a:rPr lang="ar-IQ" sz="5400" b="1" cap="none" spc="0" dirty="0" err="1" smtClean="0">
                <a:ln w="22225">
                  <a:solidFill>
                    <a:schemeClr val="accent2"/>
                  </a:solidFill>
                  <a:prstDash val="solid"/>
                </a:ln>
                <a:solidFill>
                  <a:srgbClr val="FF0000"/>
                </a:solidFill>
                <a:effectLst/>
              </a:rPr>
              <a:t>للاصغاء</a:t>
            </a:r>
            <a:r>
              <a:rPr lang="ar-IQ" sz="5400" b="1" cap="none" spc="0" dirty="0" smtClean="0">
                <a:ln w="22225">
                  <a:solidFill>
                    <a:schemeClr val="accent2"/>
                  </a:solidFill>
                  <a:prstDash val="solid"/>
                </a:ln>
                <a:solidFill>
                  <a:srgbClr val="FF0000"/>
                </a:solidFill>
                <a:effectLst/>
              </a:rPr>
              <a:t> </a:t>
            </a:r>
          </a:p>
          <a:p>
            <a:pPr algn="ctr"/>
            <a:r>
              <a:rPr lang="ar-IQ" sz="5400" b="1" dirty="0" smtClean="0">
                <a:ln w="22225">
                  <a:solidFill>
                    <a:schemeClr val="accent2"/>
                  </a:solidFill>
                  <a:prstDash val="solid"/>
                </a:ln>
                <a:solidFill>
                  <a:srgbClr val="FF0000"/>
                </a:solidFill>
              </a:rPr>
              <a:t>ننتقل الى التطبيق العملي</a:t>
            </a:r>
            <a:endParaRPr lang="ar-SA" sz="5400" b="1" cap="none" spc="0" dirty="0">
              <a:ln w="22225">
                <a:solidFill>
                  <a:schemeClr val="accent2"/>
                </a:solidFill>
                <a:prstDash val="solid"/>
              </a:ln>
              <a:solidFill>
                <a:srgbClr val="FF0000"/>
              </a:solidFill>
              <a:effectLst/>
            </a:endParaRPr>
          </a:p>
        </p:txBody>
      </p:sp>
    </p:spTree>
    <p:extLst>
      <p:ext uri="{BB962C8B-B14F-4D97-AF65-F5344CB8AC3E}">
        <p14:creationId xmlns:p14="http://schemas.microsoft.com/office/powerpoint/2010/main" val="404182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205</Words>
  <Application>Microsoft Office PowerPoint</Application>
  <PresentationFormat>شاشة عريضة</PresentationFormat>
  <Paragraphs>32</Paragraphs>
  <Slides>9</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9</vt:i4>
      </vt:variant>
    </vt:vector>
  </HeadingPairs>
  <TitlesOfParts>
    <vt:vector size="14" baseType="lpstr">
      <vt:lpstr>Arial</vt:lpstr>
      <vt:lpstr>Calibri</vt:lpstr>
      <vt:lpstr>Calibri Light</vt:lpstr>
      <vt:lpstr>Times New Roman</vt:lpstr>
      <vt:lpstr>نسق Office</vt:lpstr>
      <vt:lpstr>   </vt:lpstr>
      <vt:lpstr>بر نامج Grapher</vt:lpstr>
      <vt:lpstr>عرض تقديمي في PowerPoint</vt:lpstr>
      <vt:lpstr>  الشركة المصنعة </vt:lpstr>
      <vt:lpstr>من مهام هذا البرنامج ووظائفه</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Maher</dc:creator>
  <cp:lastModifiedBy>Maher</cp:lastModifiedBy>
  <cp:revision>13</cp:revision>
  <dcterms:created xsi:type="dcterms:W3CDTF">2021-01-26T18:55:10Z</dcterms:created>
  <dcterms:modified xsi:type="dcterms:W3CDTF">2021-01-26T20:54:51Z</dcterms:modified>
</cp:coreProperties>
</file>